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2" r:id="rId2"/>
    <p:sldId id="314" r:id="rId3"/>
    <p:sldId id="315" r:id="rId4"/>
    <p:sldId id="316" r:id="rId5"/>
    <p:sldId id="313" r:id="rId6"/>
    <p:sldId id="310" r:id="rId7"/>
    <p:sldId id="296" r:id="rId8"/>
    <p:sldId id="297" r:id="rId9"/>
    <p:sldId id="29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3077F-6F5F-4ED5-A3D3-46D2C4A0920F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93972-230A-4642-A04B-C67298A8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2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325C1-6CF3-409A-A99E-26A292DF8A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26EA06-D05E-44CD-914A-548CC2D04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87B1A-56EA-41FD-ABE8-6D74492E3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0947-613A-45AD-8C3A-A319CA6A0B27}" type="datetime1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523C1-3DC4-4E8D-B6FC-C74EB750E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772BC-FB19-44B4-8425-A12D63A3B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0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4BC2D-9DCC-418D-BBF3-D7289C88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013507-E7F7-4A42-909F-10A328EEA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24E7C-1FD3-4B07-B1AC-86C138290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3744-2E00-4DFF-AC77-CB84381AA1CB}" type="datetime1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86FA4-3378-479F-BCEC-C15B92ABA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4E13C-3983-4A5F-9404-5B41D3409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7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0E9F9B-AE89-4AAE-A8C3-C172843F5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57558D-FD62-4213-A45E-337F0915F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75CF7-839D-44F6-B9C7-B2A1D38FF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B5A0-2868-4496-95CC-34D5AB0250C3}" type="datetime1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16B46-348B-473E-A704-6F69742A0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DA321-31EE-43BF-9B2F-3EB8E479B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D7D65-8F31-4452-BD3E-8673A7477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DC126-97E7-4A97-A182-892F1EC3D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1948D-59E9-4DD8-858D-FB13A74E9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3241-165C-4B1C-9C9F-EDE12326FA42}" type="datetime1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1EC60-077E-43F4-A58A-8576836D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B6771-1960-4830-9C60-769A5C549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6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16C7-92B4-4291-9BCB-9AEEEF296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0CC9C-3A54-415B-A315-C1C62ACA7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0362C-52E2-40C5-BEF0-3F4614BFD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6471-6615-41D7-AF86-EE75C0A5CDA4}" type="datetime1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545B3-1927-481E-B8DB-CD2DD1347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315EA-4E3F-4AA4-8EBF-C5D528BBD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8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8C318-3089-4FD0-A365-B56C445B8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B2B29-1F3F-4568-9B30-8A838BC9D8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4B603-B661-41C8-ABC2-1D4DD1958F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83CF0-9BED-4BA9-9202-0FC019D7D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5912-194F-4A01-AEB5-B7A4F66306E0}" type="datetime1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8544A6-4D7B-4DE5-9648-DE586E6D4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81B86D-C1C9-4FDD-9624-1E1C04EA0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33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105B-72AC-4679-9E86-FDA50913D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01C45-A36A-4012-9055-7AE35125E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2AF4C-CFBE-493F-82A2-3985105AC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E16E5B-4BAE-44C3-A1DB-E371D14B76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6D0E88-72DD-4436-946F-D60122A73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35780A-6E42-4D04-9127-82E9FD3D3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7A8DD-6303-490F-BE72-05F65B4F097C}" type="datetime1">
              <a:rPr lang="en-US" smtClean="0"/>
              <a:t>7/20/2021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D3A74F-EB43-416A-BC9D-A3E812CCE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644434-A75F-4929-8E38-0442F60C2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0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9BCEF-6B7F-4A83-8505-1139A37CD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00EB32-DD97-4800-8750-7956BF94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17AC-9CCA-42BD-9492-5E7D0BB8C965}" type="datetime1">
              <a:rPr lang="en-US" smtClean="0"/>
              <a:t>7/20/2021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1552EF-88D6-4A27-B731-4F02E0CC3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E1FB97-B8F8-4162-91AC-1F861F9FF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447B8D-B497-4C45-9782-70C64FFFE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4931-A931-426F-AD83-925D9A4BC4D9}" type="datetime1">
              <a:rPr lang="en-US" smtClean="0"/>
              <a:t>7/20/2021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BC818C-A98B-4784-9E99-4E8DDED15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85D6B0-C76D-4804-9F79-D2D6D7A4D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1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E05E6-5FFD-4FB2-9E06-6ACD05CB1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D9567-04F7-47F6-BC7D-F3FA9B6E0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0FF1CA-61C8-4308-8A18-BAA59AD81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644AF-71CC-4F9F-9C07-5E17E5705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CE63-712F-46DE-9E1A-022BE89A1780}" type="datetime1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34DF3-D596-4295-BCB4-3D1765E4E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81251-CD9F-4755-A8B2-A9F2338AB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3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7F778-6DE4-4151-8B02-1B30700B6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F3D146-7F23-408B-8F25-77CE98EBCB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3380B3-25B8-4EC2-9255-E5693E4C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84533-A30E-4FC9-BBF2-85F685469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6624-46FF-4AFD-8B4D-7961A0B69BAD}" type="datetime1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3979F-F715-4652-862D-6DE197408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B951B-0B24-4F82-98D2-537A827A9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1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ED4826-EC43-4BDA-B54F-8805A03F1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82975-0B21-436F-B707-300248972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41A5F-8803-4DE7-A055-4906221D26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EFC9-EE4F-4F18-81AF-81AB249DC5E3}" type="datetime1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A6EE2-E9B0-40CC-8AA1-80BA559CF0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1E4F9-A888-4EF7-9440-F4273CDD1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1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absentieaw.e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278DAD8-9EF1-41EC-B620-2F3BD3928C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6720" y="223050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o-RO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Îmbunătățirea </a:t>
            </a:r>
            <a:r>
              <a:rPr lang="ro-RO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aplicării dreptului penal</a:t>
            </a: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european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o-RO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</a:t>
            </a:r>
            <a:r>
              <a:rPr lang="en-US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ERA</a:t>
            </a:r>
            <a:r>
              <a:rPr lang="hu-H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personalul </a:t>
            </a:r>
            <a:r>
              <a:rPr lang="ro-RO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 instanţe</a:t>
            </a:r>
            <a:r>
              <a:rPr lang="en-US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altLang="nl-NL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C46A4F4-BFC8-4135-8B71-DDF54F6539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6720" y="4185920"/>
            <a:ext cx="8458200" cy="1657096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</a:pPr>
            <a:r>
              <a:rPr lang="ro-RO" altLang="nl-NL" sz="39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Indisponibilizarea </a:t>
            </a:r>
            <a:r>
              <a:rPr lang="ro-RO" altLang="nl-NL" sz="39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 </a:t>
            </a:r>
            <a:r>
              <a:rPr lang="ro-RO" altLang="nl-NL" sz="39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confiscarea</a:t>
            </a:r>
            <a:endParaRPr lang="en-GB" altLang="nl-NL" sz="39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o-RO" altLang="nl-NL" sz="39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Regulamentul</a:t>
            </a:r>
            <a:r>
              <a:rPr lang="en-GB" altLang="nl-NL" sz="39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nl-NL" sz="39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2018/1805</a:t>
            </a:r>
            <a:r>
              <a:rPr lang="hu-HU" altLang="nl-NL" sz="39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altLang="nl-NL" sz="39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o-RO" altLang="nl-NL" sz="39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Decizia-cadru</a:t>
            </a:r>
            <a:r>
              <a:rPr lang="en-GB" altLang="nl-NL" sz="39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nl-NL" sz="39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2003/577 </a:t>
            </a:r>
            <a:r>
              <a:rPr lang="ro-RO" altLang="nl-NL" sz="39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GB" altLang="nl-NL" sz="39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nl-NL" sz="39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Decizia-cadru</a:t>
            </a:r>
            <a:r>
              <a:rPr lang="en-GB" altLang="nl-NL" sz="39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nl-NL" sz="39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2006/783</a:t>
            </a:r>
            <a:endParaRPr lang="en-US" altLang="nl-NL" sz="39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E9FF78-5C38-4060-B9D6-3CAB3B261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F42BDE4F-56B2-46F3-8FD7-A374C8B15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282829"/>
            <a:ext cx="10515600" cy="1325563"/>
          </a:xfrm>
        </p:spPr>
        <p:txBody>
          <a:bodyPr/>
          <a:lstStyle/>
          <a:p>
            <a:r>
              <a:rPr lang="ro-RO" alt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Recunoașterea </a:t>
            </a:r>
            <a:r>
              <a:rPr lang="ro-RO" alt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reciprocă în materie penală</a:t>
            </a:r>
            <a:endParaRPr lang="nl-NL" altLang="nl-N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C4D4EB4D-1B8F-45A1-8745-33C66C542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04" y="1725041"/>
            <a:ext cx="10515600" cy="4351338"/>
          </a:xfrm>
        </p:spPr>
        <p:txBody>
          <a:bodyPr/>
          <a:lstStyle/>
          <a:p>
            <a:endParaRPr lang="ro-RO" altLang="nl-N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 coincide cu armonizarea parţială</a:t>
            </a:r>
            <a:endParaRPr lang="hu-HU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l-NL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stabilește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jurisdicţie/competenţă</a:t>
            </a:r>
            <a:endParaRPr lang="hu-HU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l-NL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Implică persoane fizice, precum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drepturile acestora</a:t>
            </a:r>
            <a:r>
              <a:rPr lang="nl-NL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(NB: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avocații/juriștii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 cadrul Uniunii Europene</a:t>
            </a:r>
            <a:r>
              <a:rPr lang="nl-NL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!)</a:t>
            </a:r>
            <a:endParaRPr lang="nl-NL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D699C4-66B2-47C1-ACB5-65E507D53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0283953-D251-41C0-9751-5109A9252F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5280" y="328549"/>
            <a:ext cx="10515600" cy="1325563"/>
          </a:xfrm>
        </p:spPr>
        <p:txBody>
          <a:bodyPr/>
          <a:lstStyle/>
          <a:p>
            <a:pPr eaLnBrk="1" hangingPunct="1"/>
            <a:r>
              <a:rPr lang="ro-RO" alt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Articolul</a:t>
            </a:r>
            <a:r>
              <a:rPr lang="en-US" alt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nl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82, </a:t>
            </a:r>
            <a:r>
              <a:rPr lang="ro-RO" alt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alin</a:t>
            </a:r>
            <a:r>
              <a:rPr lang="en-US" alt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nl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</a:t>
            </a:r>
            <a:r>
              <a:rPr lang="ro-RO" alt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analiză mai complexă</a:t>
            </a:r>
            <a:endParaRPr lang="en-US" altLang="nl-N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40FA5FF-671D-4EE3-8478-BA2A58D3CE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5280" y="1761617"/>
            <a:ext cx="105156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o-RO" altLang="nl-N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Cooperarea judiciară în conformitate cu recunoaşterea reciprocă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Aproximarea</a:t>
            </a:r>
            <a:r>
              <a:rPr lang="en-US" altLang="nl-NL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nl-NL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Măsuri apte să</a:t>
            </a:r>
            <a:r>
              <a:rPr lang="en-US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garanteze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recunoașterea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prevină/rezolve</a:t>
            </a:r>
            <a:r>
              <a:rPr lang="en-US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conflictele de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competență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sprijine formarea profesională a magistraţilor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facilitează/optimizează cooperarea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022AFD-C92D-4441-846A-D675B1C17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DE1E297-D5CE-4DD5-A39D-5B91858902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60" y="255397"/>
            <a:ext cx="10515600" cy="1325563"/>
          </a:xfrm>
        </p:spPr>
        <p:txBody>
          <a:bodyPr/>
          <a:lstStyle/>
          <a:p>
            <a:pPr eaLnBrk="1" hangingPunct="1"/>
            <a:r>
              <a:rPr lang="ro-RO" alt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Articolul</a:t>
            </a:r>
            <a:r>
              <a:rPr lang="en-US" alt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nl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82, </a:t>
            </a:r>
            <a:r>
              <a:rPr lang="ro-RO" alt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alin</a:t>
            </a:r>
            <a:r>
              <a:rPr lang="en-US" alt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nl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o-RO" alt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Tratatul privind </a:t>
            </a:r>
            <a:r>
              <a:rPr lang="ro-RO" alt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funcționarea </a:t>
            </a:r>
            <a:r>
              <a:rPr lang="ro-RO" alt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Uniunii Europene</a:t>
            </a:r>
            <a:endParaRPr lang="en-US" altLang="nl-N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453831A-DEA3-479C-8F53-77BA4B2BA3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9560" y="1779905"/>
            <a:ext cx="10515600" cy="4351338"/>
          </a:xfrm>
        </p:spPr>
        <p:txBody>
          <a:bodyPr/>
          <a:lstStyle/>
          <a:p>
            <a:pPr marL="0" indent="0" eaLnBrk="1" hangingPunct="1">
              <a:buNone/>
            </a:pPr>
            <a:endParaRPr lang="ro-RO" altLang="nl-N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ro-RO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Câteva reguli pentru optimizarea recunoaşterii reciproce</a:t>
            </a:r>
            <a:r>
              <a:rPr lang="en-US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admisibilitatea reciprocă a probelor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drepturile persoanelor fizice în procesul penal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drepturile persoanei vătămate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ro-RO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orice alt aspect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56743C-7C3A-46B1-9CF0-9E7CBE7FD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7F1E1703-56AF-44EA-981B-86D96D5CB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310261"/>
            <a:ext cx="10515600" cy="1325563"/>
          </a:xfrm>
        </p:spPr>
        <p:txBody>
          <a:bodyPr/>
          <a:lstStyle/>
          <a:p>
            <a:r>
              <a:rPr lang="ro-RO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Diferențe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745E1D1C-60EC-4C94-B60C-A5A44FCE9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04" y="1743329"/>
            <a:ext cx="10515600" cy="4351338"/>
          </a:xfrm>
        </p:spPr>
        <p:txBody>
          <a:bodyPr/>
          <a:lstStyle/>
          <a:p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Regulamentul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2018/1805 </a:t>
            </a:r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Deciziile-cadru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2003/577 + 2006/783</a:t>
            </a:r>
            <a:endParaRPr lang="hu-H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Sechestrarea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provizorie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Confiscarea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finală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Autoritatea emitentă vs. autoritatea executantă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B0BC82-B9A3-4D86-9A33-226F19622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>
            <a:extLst>
              <a:ext uri="{FF2B5EF4-FFF2-40B4-BE49-F238E27FC236}">
                <a16:creationId xmlns:a16="http://schemas.microsoft.com/office/drawing/2014/main" id="{2A8760BA-DD0B-4311-B564-8868E30B2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568" y="282829"/>
            <a:ext cx="10515600" cy="1325563"/>
          </a:xfrm>
        </p:spPr>
        <p:txBody>
          <a:bodyPr/>
          <a:lstStyle/>
          <a:p>
            <a:r>
              <a:rPr lang="ro-RO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Indisponibilizarea</a:t>
            </a:r>
            <a:r>
              <a:rPr lang="nl-NL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nl-NL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confiscarea -</a:t>
            </a:r>
            <a:r>
              <a:rPr lang="nl-NL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Exerciții</a:t>
            </a:r>
            <a:endParaRPr lang="nl-NL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3" name="Tijdelijke aanduiding voor inhoud 2">
            <a:extLst>
              <a:ext uri="{FF2B5EF4-FFF2-40B4-BE49-F238E27FC236}">
                <a16:creationId xmlns:a16="http://schemas.microsoft.com/office/drawing/2014/main" id="{B7357C5B-0BA1-4F36-8253-5820FF1D7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568" y="1743329"/>
            <a:ext cx="10515600" cy="4351338"/>
          </a:xfrm>
        </p:spPr>
        <p:txBody>
          <a:bodyPr/>
          <a:lstStyle/>
          <a:p>
            <a:r>
              <a:rPr lang="ro-RO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Identificați </a:t>
            </a:r>
            <a:r>
              <a:rPr lang="ro-RO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următoarele </a:t>
            </a:r>
            <a:r>
              <a:rPr lang="ro-RO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autorități </a:t>
            </a:r>
            <a:r>
              <a:rPr lang="ro-RO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competente, precum </a:t>
            </a:r>
            <a:r>
              <a:rPr lang="ro-RO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limbile care pot fi folosite la întocmirea Certificatului</a:t>
            </a:r>
            <a:r>
              <a:rPr lang="en-US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nl-NL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hu-H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procuror din Bologna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Italia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intenţionează să indisponibilizeze mai multe maşini Ferrari aflate în proprietatea unui grup infracţional organizat care îşi desfăşoară activităţile ilicite în 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Liège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Belgia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nl-NL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 </a:t>
            </a:r>
            <a:r>
              <a:rPr lang="hu-H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Autoritățile </a:t>
            </a:r>
            <a:r>
              <a:rPr lang="ro-RO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irlandeze primesc o cerere de confiscare din Luxemburg privind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venituri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obținute </a:t>
            </a:r>
            <a:r>
              <a:rPr lang="ro-RO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 spălarea banilor </a:t>
            </a:r>
            <a:r>
              <a:rPr lang="ro-RO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 </a:t>
            </a:r>
            <a:r>
              <a:rPr lang="ro-RO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 au fost investite în </a:t>
            </a:r>
            <a:r>
              <a:rPr lang="ro-RO" alt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Cork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nl-NL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hu-H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procuror spaniol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 efectuează urmărirea penală faţă de un grup infracţional organizat specializat în falsuri a obţinut recent informaţii conform cărora aceştia au depus o sumă de câteva milioane de euro într-o bancă din Copenhaga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nl-NL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</a:t>
            </a:r>
            <a:r>
              <a:rPr lang="hu-H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care dintre cazurile de mai sus răspunsul va fi diferit după data de 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ro-RO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o-RO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ecembrie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2020?</a:t>
            </a:r>
            <a:endParaRPr lang="nl-NL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l-NL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682643-BCA0-42C2-AF2D-56650E009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E0FC633D-6D75-4264-BDD3-3DB996D0B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464" y="348234"/>
            <a:ext cx="8458200" cy="1200150"/>
          </a:xfrm>
        </p:spPr>
        <p:txBody>
          <a:bodyPr>
            <a:normAutofit fontScale="90000"/>
          </a:bodyPr>
          <a:lstStyle/>
          <a:p>
            <a:r>
              <a:rPr lang="ro-RO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Judecarea în lipsă</a:t>
            </a:r>
            <a:br>
              <a:rPr lang="ro-RO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Mandatul european de arestare</a:t>
            </a:r>
            <a:r>
              <a:rPr lang="nl-NL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accesați</a:t>
            </a:r>
            <a:r>
              <a:rPr lang="nl-NL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https://www.inabsentieaw.eu</a:t>
            </a:r>
            <a:r>
              <a:rPr lang="nl-NL" alt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nl-NL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AEC90E74-7688-4372-907F-E35CA4B40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464" y="1731202"/>
            <a:ext cx="8458200" cy="4535487"/>
          </a:xfrm>
        </p:spPr>
        <p:txBody>
          <a:bodyPr/>
          <a:lstStyle/>
          <a:p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Decizia-cadru</a:t>
            </a:r>
            <a:r>
              <a:rPr lang="nl-NL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2009/299 </a:t>
            </a:r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modifică</a:t>
            </a:r>
            <a:r>
              <a:rPr lang="nl-NL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Decizia-cadru</a:t>
            </a:r>
            <a:r>
              <a:rPr lang="nl-NL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2202/584</a:t>
            </a:r>
          </a:p>
          <a:p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Conceptul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ro-RO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judecare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lipsă</a:t>
            </a:r>
            <a:endParaRPr lang="nl-NL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Reducerea motivelor de respingere la următoarele</a:t>
            </a:r>
            <a:r>
              <a:rPr lang="ro-RO" alt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condiții</a:t>
            </a:r>
            <a:r>
              <a:rPr lang="nl-NL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nl-NL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Persoana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citată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refuzat să se prezinte</a:t>
            </a:r>
          </a:p>
          <a:p>
            <a:pPr lvl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</a:t>
            </a:r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esem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apărător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ales</a:t>
            </a:r>
            <a:endParaRPr lang="nl-NL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Comunicarea hotărârii</a:t>
            </a:r>
            <a:r>
              <a:rPr lang="nl-NL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dreptul de rejudecare a cauzei</a:t>
            </a:r>
            <a:endParaRPr lang="nl-NL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 fi informat </a:t>
            </a:r>
            <a:r>
              <a:rPr lang="nl-NL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o-RO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dreptul de rejudecare a cauzei</a:t>
            </a:r>
            <a:endParaRPr lang="nl-NL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ED4F3A-5028-4FF4-850C-96F69EC95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970D92FF-6431-42D6-9CFF-74B6A1AB6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184" y="488951"/>
            <a:ext cx="8458200" cy="1127125"/>
          </a:xfrm>
        </p:spPr>
        <p:txBody>
          <a:bodyPr/>
          <a:lstStyle/>
          <a:p>
            <a:r>
              <a:rPr lang="ro-RO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Dificultăți </a:t>
            </a:r>
            <a:r>
              <a:rPr lang="ro-RO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endParaRPr lang="nl-NL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64279-3AAE-414A-B836-1096E2275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184" y="1738314"/>
            <a:ext cx="8458200" cy="4967287"/>
          </a:xfrm>
        </p:spPr>
        <p:txBody>
          <a:bodyPr/>
          <a:lstStyle/>
          <a:p>
            <a:pPr>
              <a:defRPr/>
            </a:pP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Concepte autonome ale dreptului Uniunii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 dintre concepte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 semnifică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Posibile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divergențe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dreptul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național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Dificultăţi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defRPr/>
            </a:pP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Judec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area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lipsă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defRPr/>
            </a:pP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 în urma căruia a fost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pronunțată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hotărârea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alin.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(C‑571/17 PPU)</a:t>
            </a:r>
          </a:p>
          <a:p>
            <a:pPr lvl="1">
              <a:defRPr/>
            </a:pP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Citații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alin.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lit.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Dworzecki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C-108/16 PPU)</a:t>
            </a:r>
          </a:p>
          <a:p>
            <a:pPr lvl="1">
              <a:defRPr/>
            </a:pP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Asistenţa juridică să fie asigurată de un apărător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alin.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lit.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defRPr/>
            </a:pP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Comunicarea hotărârii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alin.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lit.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defRPr/>
            </a:pP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Dreptul la rejudecare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alin.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lit.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E682EDF-76FF-4175-993C-2D26D3BA0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>
            <a:extLst>
              <a:ext uri="{FF2B5EF4-FFF2-40B4-BE49-F238E27FC236}">
                <a16:creationId xmlns:a16="http://schemas.microsoft.com/office/drawing/2014/main" id="{28428106-FB18-4F0F-8DF1-3B8A318C2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291973"/>
            <a:ext cx="10515600" cy="1325563"/>
          </a:xfrm>
        </p:spPr>
        <p:txBody>
          <a:bodyPr/>
          <a:lstStyle/>
          <a:p>
            <a:r>
              <a:rPr lang="ro-RO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Autoritatea judiciară emitentă</a:t>
            </a:r>
            <a:endParaRPr lang="nl-NL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5" name="Tijdelijke aanduiding voor inhoud 2">
            <a:extLst>
              <a:ext uri="{FF2B5EF4-FFF2-40B4-BE49-F238E27FC236}">
                <a16:creationId xmlns:a16="http://schemas.microsoft.com/office/drawing/2014/main" id="{D74EEFBC-362D-4613-A3C5-AE751C2E2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807337"/>
            <a:ext cx="10515600" cy="4351338"/>
          </a:xfrm>
        </p:spPr>
        <p:txBody>
          <a:bodyPr/>
          <a:lstStyle/>
          <a:p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Noțiuni </a:t>
            </a:r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autonome</a:t>
            </a:r>
            <a:endParaRPr lang="hu-H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l-NL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o-RO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oiembrie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2016, </a:t>
            </a:r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Cazul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C‑452/16 PPU, </a:t>
            </a:r>
            <a:r>
              <a:rPr lang="ro-RO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Poltorak</a:t>
            </a:r>
            <a:endParaRPr lang="ro-RO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o-RO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ctombrie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2019, </a:t>
            </a:r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Cazul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C‑489/19 PPU, NJ</a:t>
            </a:r>
            <a:endParaRPr lang="hu-H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o-RO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ecembrie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2019, </a:t>
            </a:r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Cazul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C‑627/19 PPU, </a:t>
            </a:r>
            <a:r>
              <a:rPr lang="ro-RO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Openbaar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Ministerie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o-RO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</a:t>
            </a:r>
            <a:endParaRPr lang="nl-NL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FE1EBD-A437-4065-BBB2-CA43FE79C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9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392</Words>
  <Application>Microsoft Office PowerPoint</Application>
  <PresentationFormat>Widescreen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Îmbunătățirea aplicării dreptului penal european Curs ERA pentru personalul din instanţe </vt:lpstr>
      <vt:lpstr>Recunoașterea reciprocă în materie penală</vt:lpstr>
      <vt:lpstr>Articolul 82, alin. 1 – o analiză mai complexă</vt:lpstr>
      <vt:lpstr>Articolul 82, alin. 2 Tratatul privind funcționarea Uniunii Europene</vt:lpstr>
      <vt:lpstr>Diferențe</vt:lpstr>
      <vt:lpstr>Indisponibilizarea și confiscarea - Exerciții</vt:lpstr>
      <vt:lpstr>Judecarea în lipsă Mandatul european de arestare, accesați https://www.inabsentieaw.eu/</vt:lpstr>
      <vt:lpstr>Dificultăți practice</vt:lpstr>
      <vt:lpstr>Autoritatea judiciară emitentă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applying European Criminal Law ERA Court staff training</dc:title>
  <dc:creator>Martin Kisgyörgy</dc:creator>
  <cp:lastModifiedBy>Paul Ciobanu</cp:lastModifiedBy>
  <cp:revision>32</cp:revision>
  <dcterms:created xsi:type="dcterms:W3CDTF">2020-12-03T12:07:33Z</dcterms:created>
  <dcterms:modified xsi:type="dcterms:W3CDTF">2021-07-20T07:53:37Z</dcterms:modified>
</cp:coreProperties>
</file>