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30/09/2021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SL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SL/3152" TargetMode="External"/><Relationship Id="rId4" Type="http://schemas.openxmlformats.org/officeDocument/2006/relationships/hyperlink" Target="https://www.ejn-crimjust.europa.eu/ejn/libdocumentproperties/SL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5" y="2404967"/>
            <a:ext cx="9144000" cy="1252632"/>
          </a:xfrm>
        </p:spPr>
        <p:txBody>
          <a:bodyPr anchor="ctr"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Boljša uporaba evropskega kazenskega prava </a:t>
            </a: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Usposabljanje sodnega osebja, ERA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 preiskovalni nalog</a:t>
            </a: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Razlogi za nepriznavanje ali neizvršitev. Odložitev </a:t>
            </a:r>
            <a:br>
              <a:rPr lang="sl-SI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7"/>
            <a:ext cx="10275501" cy="5317663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Razlogi za nepriznavanje ali neizvršitev EPN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omejeni in izrecno navedeni </a:t>
            </a:r>
            <a:r>
              <a:rPr lang="sl-SI" sz="1800" dirty="0">
                <a:latin typeface="Times New Roman" panose="02020603050405020304" pitchFamily="18" charset="0"/>
              </a:rPr>
              <a:t>(čl. 11, točke (a)–(h) Direktive).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Priznavanje ali izvršitev EPN v državi izvršiteljici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 lahko odloži</a:t>
            </a:r>
            <a:r>
              <a:rPr lang="sl-SI" sz="1800" dirty="0">
                <a:latin typeface="Times New Roman" panose="02020603050405020304" pitchFamily="18" charset="0"/>
              </a:rPr>
              <a:t>, kadar: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800" i="1" dirty="0">
                <a:latin typeface="Times New Roman" panose="02020603050405020304" pitchFamily="18" charset="0"/>
              </a:rPr>
              <a:t>bi njegova izvršitev lahko ogrožala potek kazenske preiskave ali pregona in sicer tako dolgo, kot država izvršiteljica šteje za razumno;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800" i="1" dirty="0">
                <a:latin typeface="Times New Roman" panose="02020603050405020304" pitchFamily="18" charset="0"/>
              </a:rPr>
              <a:t>se zadevni predmeti, dokumenti ali podatki že uporabljajo v drugih postopkih, in sicer dokler se za ta namen ne potrebujejo več.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Takoj ko razlog za odložitev p</a:t>
            </a:r>
            <a:r>
              <a:rPr lang="sl-SI" sz="1800" b="1" dirty="0">
                <a:latin typeface="Times New Roman" panose="02020603050405020304" pitchFamily="18" charset="0"/>
              </a:rPr>
              <a:t>reneha obstajati</a:t>
            </a:r>
            <a:r>
              <a:rPr lang="sl-SI" sz="1800" dirty="0">
                <a:latin typeface="Times New Roman" panose="02020603050405020304" pitchFamily="18" charset="0"/>
              </a:rPr>
              <a:t>, izvršitveni organ nemudoma sprejme ukrepe, potrebne za izvršitev EPN, in o tem obvesti odreditveni organ na kakršen koli način, ki omogoča pisni zapis (člen 15 Direktive).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1" y="843977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Roki za priznanje in izvršitev</a:t>
            </a:r>
            <a:br>
              <a:rPr lang="sl-SI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14038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Odločitev o priznanju ali izvršitvi se sprejme, preiskovalni ukrep pa se izvede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enako hitro in enako prednostno kot v podobnem notranjem primeru </a:t>
            </a:r>
            <a:r>
              <a:rPr lang="sl-SI" sz="1800" dirty="0">
                <a:latin typeface="Times New Roman" panose="02020603050405020304" pitchFamily="18" charset="0"/>
              </a:rPr>
              <a:t>(čl. 12, odst. 1 Direktive).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Izvršitveni organ sprejme odločitev o priznanju ali izvršitvi EPN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čim prej</a:t>
            </a:r>
            <a:r>
              <a:rPr lang="sl-SI" sz="1800" dirty="0">
                <a:latin typeface="Times New Roman" panose="02020603050405020304" pitchFamily="18" charset="0"/>
              </a:rPr>
              <a:t>, najpozneje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 dni </a:t>
            </a:r>
            <a:r>
              <a:rPr lang="sl-SI" sz="1800" dirty="0">
                <a:latin typeface="Times New Roman" panose="02020603050405020304" pitchFamily="18" charset="0"/>
              </a:rPr>
              <a:t>po tem, ko je pristojni izvršitveni organ prejel EPN.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 nujnih okoliščinah</a:t>
            </a:r>
            <a:r>
              <a:rPr lang="sl-SI" sz="1800" dirty="0">
                <a:latin typeface="Times New Roman" panose="02020603050405020304" pitchFamily="18" charset="0"/>
              </a:rPr>
              <a:t>, če </a:t>
            </a:r>
            <a:r>
              <a:rPr lang="sl-SI" sz="1800" u="sng" dirty="0">
                <a:latin typeface="Times New Roman" panose="02020603050405020304" pitchFamily="18" charset="0"/>
              </a:rPr>
              <a:t>je potreben krajši rok</a:t>
            </a:r>
            <a:r>
              <a:rPr lang="sl-SI" sz="1800" dirty="0">
                <a:latin typeface="Times New Roman" panose="02020603050405020304" pitchFamily="18" charset="0"/>
              </a:rPr>
              <a:t> ali če </a:t>
            </a:r>
            <a:r>
              <a:rPr lang="sl-SI" sz="1800" u="sng" dirty="0">
                <a:latin typeface="Times New Roman" panose="02020603050405020304" pitchFamily="18" charset="0"/>
              </a:rPr>
              <a:t>je odreditveni organ v EPN navedel, da je treba preiskovalni ukrep izvesti na določen datum</a:t>
            </a:r>
            <a:r>
              <a:rPr lang="sl-SI" sz="1800" dirty="0">
                <a:latin typeface="Times New Roman" panose="02020603050405020304" pitchFamily="18" charset="0"/>
              </a:rPr>
              <a:t>, izvršitveni organ to zahtevo v največji možni meri upošteva.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Izvršitveni organ izvede preiskovalni ukrep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brez odlašanja </a:t>
            </a:r>
            <a:r>
              <a:rPr lang="sl-SI" sz="1800" dirty="0">
                <a:latin typeface="Times New Roman" panose="02020603050405020304" pitchFamily="18" charset="0"/>
              </a:rPr>
              <a:t>in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najpozneje v 90 dneh </a:t>
            </a:r>
            <a:r>
              <a:rPr lang="sl-SI" sz="1800" dirty="0">
                <a:latin typeface="Times New Roman" panose="02020603050405020304" pitchFamily="18" charset="0"/>
              </a:rPr>
              <a:t>po sprejetju odločitve o priznanju. Če pristojni izvršitveni organ v posameznem primeru ne more upoštevati roka, o tem brez odlašanja na kakršen koli način </a:t>
            </a:r>
            <a:r>
              <a:rPr lang="sl-SI" sz="1800" u="sng" dirty="0">
                <a:latin typeface="Times New Roman" panose="02020603050405020304" pitchFamily="18" charset="0"/>
              </a:rPr>
              <a:t>obvesti</a:t>
            </a:r>
            <a:r>
              <a:rPr lang="sl-SI" sz="1800" dirty="0">
                <a:latin typeface="Times New Roman" panose="02020603050405020304" pitchFamily="18" charset="0"/>
              </a:rPr>
              <a:t> pristojni organ države izdajateljice ter navede razloge za zamudo ter se posvetuje z odreditvenim organom o ustreznem roku za izvršitev preiskovalnega ukrepa.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Pravna sredstva</a:t>
            </a:r>
            <a:br>
              <a:rPr lang="sl-SI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Države članice zagotovijo, da se pravna sredstva,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 so enakovredna tistim, ki so na voljo v podobnih notranjih primerih</a:t>
            </a:r>
            <a:r>
              <a:rPr lang="sl-SI" sz="1800" dirty="0">
                <a:latin typeface="Times New Roman" panose="02020603050405020304" pitchFamily="18" charset="0"/>
              </a:rPr>
              <a:t>, uporabijo za preiskovalne ukrepe, predvidene v EPN.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Vsebinski razlogi za izdajo EPN </a:t>
            </a:r>
            <a:r>
              <a:rPr lang="sl-SI" sz="1800" dirty="0">
                <a:latin typeface="Times New Roman" panose="02020603050405020304" pitchFamily="18" charset="0"/>
              </a:rPr>
              <a:t>se lahko izpodbijajo </a:t>
            </a:r>
            <a:r>
              <a:rPr lang="sl-SI" sz="1800" u="sng" dirty="0">
                <a:latin typeface="Times New Roman" panose="02020603050405020304" pitchFamily="18" charset="0"/>
              </a:rPr>
              <a:t>samo</a:t>
            </a:r>
            <a:r>
              <a:rPr lang="sl-SI" sz="1800" dirty="0">
                <a:latin typeface="Times New Roman" panose="02020603050405020304" pitchFamily="18" charset="0"/>
              </a:rPr>
              <a:t> s tožbo, vloženo </a:t>
            </a:r>
            <a:r>
              <a:rPr lang="sl-SI" sz="1800" u="sng" dirty="0">
                <a:latin typeface="Times New Roman" panose="02020603050405020304" pitchFamily="18" charset="0"/>
              </a:rPr>
              <a:t>v državi izdajateljici</a:t>
            </a:r>
            <a:r>
              <a:rPr lang="sl-SI" sz="1800" dirty="0">
                <a:latin typeface="Times New Roman" panose="02020603050405020304" pitchFamily="18" charset="0"/>
              </a:rPr>
              <a:t>, brez poseganja v zagotavljanje temeljnih pravic v državi izvršiteljici.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Odreditveni in izvršitveni organ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 med seboj obveščata </a:t>
            </a:r>
            <a:r>
              <a:rPr lang="sl-SI" sz="1800" dirty="0">
                <a:latin typeface="Times New Roman" panose="02020603050405020304" pitchFamily="18" charset="0"/>
              </a:rPr>
              <a:t>o pravnih sredstvih, uveljavljenih zoper izdajo, priznanje ali izvršitev EPN.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Izpodbijanje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 odloži izvršitve preiskovalnega ukrepa</a:t>
            </a:r>
            <a:r>
              <a:rPr lang="sl-SI" sz="1800" dirty="0">
                <a:latin typeface="Times New Roman" panose="02020603050405020304" pitchFamily="18" charset="0"/>
              </a:rPr>
              <a:t>, </a:t>
            </a:r>
            <a:r>
              <a:rPr lang="sl-SI" sz="1800" u="sng" dirty="0">
                <a:latin typeface="Times New Roman" panose="02020603050405020304" pitchFamily="18" charset="0"/>
              </a:rPr>
              <a:t>razen</a:t>
            </a:r>
            <a:r>
              <a:rPr lang="sl-SI" sz="1800" dirty="0">
                <a:latin typeface="Times New Roman" panose="02020603050405020304" pitchFamily="18" charset="0"/>
              </a:rPr>
              <a:t> če ima tak učinek v podobnih notranjih primerih.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Obveznost obveščanja</a:t>
            </a:r>
            <a:br>
              <a:rPr lang="sl-SI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6723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Pristojni organ države izvršiteljice, ki prejme EPN, brez odlašanja oziroma v vsakem primeru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najpozneje teden dni </a:t>
            </a:r>
            <a:r>
              <a:rPr lang="sl-SI" sz="1700" dirty="0">
                <a:latin typeface="Times New Roman" panose="02020603050405020304" pitchFamily="18" charset="0"/>
              </a:rPr>
              <a:t>po prejemu EPN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potrdi prejem EPN</a:t>
            </a:r>
            <a:r>
              <a:rPr lang="sl-SI" sz="1700" dirty="0">
                <a:latin typeface="Times New Roman" panose="02020603050405020304" pitchFamily="18" charset="0"/>
              </a:rPr>
              <a:t>, tako da izpolni in pošlje obrazec iz Priloge B.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Izvršitveni organ nemudoma in na kakršen koli način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obvesti</a:t>
            </a:r>
            <a:r>
              <a:rPr lang="sl-SI" sz="1700" dirty="0">
                <a:latin typeface="Times New Roman" panose="02020603050405020304" pitchFamily="18" charset="0"/>
              </a:rPr>
              <a:t> odreditveni organ, če: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700" dirty="0">
                <a:latin typeface="Times New Roman" panose="02020603050405020304" pitchFamily="18" charset="0"/>
              </a:rPr>
              <a:t>je obrazec iz Priloge A nepopoln ali očitno nepravilen;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700" dirty="0">
                <a:latin typeface="Times New Roman" panose="02020603050405020304" pitchFamily="18" charset="0"/>
              </a:rPr>
              <a:t>brez nadaljnjih poizvedovanj ugotovi, da bi bilo primerno izvesti preiskovalne ukrepe, ki na začetku niso bili predvideni ali jih ob izdaji EPN ni bilo mogoče podrobno opredeliti;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700" dirty="0">
                <a:latin typeface="Times New Roman" panose="02020603050405020304" pitchFamily="18" charset="0"/>
              </a:rPr>
              <a:t>če ugotovi, da v posameznem primeru ne more izpolniti formalnosti in postopkov, ki jih je izrecno navedel odreditveni organ.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7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Izvršitveni organ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obvesti </a:t>
            </a:r>
            <a:r>
              <a:rPr lang="sl-SI" sz="1700" dirty="0">
                <a:latin typeface="Times New Roman" panose="02020603050405020304" pitchFamily="18" charset="0"/>
              </a:rPr>
              <a:t>odreditveni organ brez odlašanja in na kakršen koli način, ki omogoča pisni zapis, o: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700" dirty="0">
                <a:latin typeface="Times New Roman" panose="02020603050405020304" pitchFamily="18" charset="0"/>
              </a:rPr>
              <a:t>kakršni koli odločitvi, sprejeti na podlagi člena 10 ali 11;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sl-SI" sz="1700" dirty="0">
                <a:latin typeface="Times New Roman" panose="02020603050405020304" pitchFamily="18" charset="0"/>
              </a:rPr>
              <a:t>odločitvi o odložitvi izvršitve ali priznanja EPN, razlogih za odložitev in, če je to možno, o njenem pričakovanem trajanju.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Dodatni viri na spletnem mestu EJN</a:t>
            </a:r>
            <a:br>
              <a:rPr lang="sl-SI" sz="36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Pristojni organi, sprejemljivi jeziki, nujne zadeve in področje uporabe direktive o EPN</a:t>
            </a: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(posodobljeno 7. avgusta 2019)</a:t>
            </a:r>
            <a:r>
              <a:rPr lang="sl-SI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https://www.ejn-crimjust.europa.eu/ejn/libdocumentproperties/SL/2120</a:t>
            </a:r>
            <a:r>
              <a:rPr lang="sl-SI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Navodila za izpolnjevanje obrazca evropskega preiskovalnega naloga (EPN)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https://www.ejn-crimjust.europa.eu/ejn/libdocumentproperties/SL/3155</a:t>
            </a:r>
            <a:r>
              <a:rPr lang="sl-SI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Uredljiv obrazec evropskega preiskovalnega naloga – EPN (Priloga A) v obliki .pdf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https://www.ejn-crimjust.europa.eu/ejn/libdocumentproperties/SL/3152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Vsebina: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Informativni pregled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Povezava z drugimi pravnimi instrumenti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Področje uporabe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Opredelitev pojmov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Kanali za prenos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Priznanje in izvršitev. Alternativni ukrepi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Razlogi za nepriznavanje ali neizvršitev. Odložitev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</a:rPr>
              <a:t>Roki za priznanje in izvršitev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Pravna sredstva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Obveznost obveščanja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800" i="1" dirty="0">
                <a:latin typeface="Times New Roman" panose="02020603050405020304" pitchFamily="18" charset="0"/>
              </a:rPr>
              <a:t>Dodatni viri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Informativni pregled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22. maj 2017 </a:t>
            </a:r>
            <a:r>
              <a:rPr lang="sl-SI" sz="1800" dirty="0">
                <a:latin typeface="Times New Roman" panose="02020603050405020304" pitchFamily="18" charset="0"/>
              </a:rPr>
              <a:t>– rok za prenos Direktive 2014/41/EU</a:t>
            </a: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 držav članic </a:t>
            </a:r>
            <a:r>
              <a:rPr lang="sl-SI" sz="1800" dirty="0">
                <a:latin typeface="Times New Roman" panose="02020603050405020304" pitchFamily="18" charset="0"/>
              </a:rPr>
              <a:t>je preneslo Direktivo, </a:t>
            </a:r>
            <a:r>
              <a:rPr lang="sl-SI" sz="1800" b="1" dirty="0">
                <a:latin typeface="Times New Roman" panose="02020603050405020304" pitchFamily="18" charset="0"/>
              </a:rPr>
              <a:t>Danske </a:t>
            </a:r>
            <a:r>
              <a:rPr lang="sl-SI" sz="1800" dirty="0">
                <a:latin typeface="Times New Roman" panose="02020603050405020304" pitchFamily="18" charset="0"/>
              </a:rPr>
              <a:t>in </a:t>
            </a:r>
            <a:r>
              <a:rPr lang="sl-SI" sz="1800" b="1" dirty="0">
                <a:latin typeface="Times New Roman" panose="02020603050405020304" pitchFamily="18" charset="0"/>
              </a:rPr>
              <a:t>Irske</a:t>
            </a:r>
            <a:r>
              <a:rPr lang="sl-SI" sz="1800" dirty="0">
                <a:latin typeface="Times New Roman" panose="02020603050405020304" pitchFamily="18" charset="0"/>
              </a:rPr>
              <a:t> pa Direktiva </a:t>
            </a:r>
            <a:r>
              <a:rPr lang="sl-SI" sz="1800" b="1" dirty="0">
                <a:latin typeface="Times New Roman" panose="02020603050405020304" pitchFamily="18" charset="0"/>
              </a:rPr>
              <a:t>ne zavezuje</a:t>
            </a:r>
            <a:r>
              <a:rPr lang="sl-SI" sz="1800" dirty="0"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sl-SI" sz="1800" dirty="0">
                <a:latin typeface="Times New Roman" panose="02020603050405020304" pitchFamily="18" charset="0"/>
              </a:rPr>
              <a:t>Določeni so </a:t>
            </a:r>
            <a:r>
              <a:rPr lang="sl-SI" sz="1800" b="1" dirty="0">
                <a:latin typeface="Times New Roman" panose="02020603050405020304" pitchFamily="18" charset="0"/>
              </a:rPr>
              <a:t>roki</a:t>
            </a:r>
            <a:r>
              <a:rPr lang="sl-SI" sz="1800" dirty="0">
                <a:latin typeface="Times New Roman" panose="02020603050405020304" pitchFamily="18" charset="0"/>
              </a:rPr>
              <a:t> za pridobitev zahtevanih dokazov. 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sl-SI" sz="1800" b="1" dirty="0">
                <a:latin typeface="Times New Roman" panose="02020603050405020304" pitchFamily="18" charset="0"/>
              </a:rPr>
              <a:t>Omejeni razlogi</a:t>
            </a:r>
            <a:r>
              <a:rPr lang="sl-SI" sz="1800" dirty="0">
                <a:latin typeface="Times New Roman" panose="02020603050405020304" pitchFamily="18" charset="0"/>
              </a:rPr>
              <a:t> za zavrnitev priznanja ali izvršitve EPN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sl-SI" sz="1800" dirty="0">
                <a:latin typeface="Times New Roman" panose="02020603050405020304" pitchFamily="18" charset="0"/>
              </a:rPr>
              <a:t>Uporablja se </a:t>
            </a:r>
            <a:r>
              <a:rPr lang="sl-SI" sz="1800" b="1" dirty="0">
                <a:latin typeface="Times New Roman" panose="02020603050405020304" pitchFamily="18" charset="0"/>
              </a:rPr>
              <a:t>enotni standardni obrazec</a:t>
            </a:r>
            <a:r>
              <a:rPr lang="sl-SI" sz="1800" dirty="0">
                <a:latin typeface="Times New Roman" panose="02020603050405020304" pitchFamily="18" charset="0"/>
              </a:rPr>
              <a:t> – potrdilo.</a:t>
            </a: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sl-SI" sz="1800" dirty="0">
                <a:latin typeface="Times New Roman" panose="02020603050405020304" pitchFamily="18" charset="0"/>
              </a:rPr>
              <a:t>Države članice izvršijo EPN na podlagi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načela vzajemnega priznavanja </a:t>
            </a:r>
            <a:r>
              <a:rPr lang="sl-SI" sz="1800" dirty="0">
                <a:latin typeface="Times New Roman" panose="02020603050405020304" pitchFamily="18" charset="0"/>
              </a:rPr>
              <a:t>ter v skladu z Direktivo.</a:t>
            </a: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Povezava z drugimi pravnimi instrumenti</a:t>
            </a: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Direktiva od 22. maja 2017 </a:t>
            </a:r>
            <a:r>
              <a:rPr lang="sl-SI" sz="1800" b="1" dirty="0">
                <a:latin typeface="Times New Roman" panose="02020603050405020304" pitchFamily="18" charset="0"/>
              </a:rPr>
              <a:t>nadomešča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ustrezne določbe </a:t>
            </a:r>
            <a:r>
              <a:rPr lang="sl-SI" sz="1800" dirty="0">
                <a:latin typeface="Times New Roman" panose="02020603050405020304" pitchFamily="18" charset="0"/>
              </a:rPr>
              <a:t>naslednjih konvencij, ki se uporabljajo </a:t>
            </a:r>
            <a:r>
              <a:rPr lang="sl-SI" sz="1800" u="sng" dirty="0">
                <a:latin typeface="Times New Roman" panose="02020603050405020304" pitchFamily="18" charset="0"/>
              </a:rPr>
              <a:t>med državami članicami, ki jih zavezuje ta direktiva </a:t>
            </a:r>
            <a:r>
              <a:rPr lang="sl-SI" sz="1800" dirty="0">
                <a:latin typeface="Times New Roman" panose="02020603050405020304" pitchFamily="18" charset="0"/>
              </a:rPr>
              <a:t>(torej ne v zvezi z Dansko in Irsko):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800" dirty="0">
                <a:latin typeface="Times New Roman" panose="02020603050405020304" pitchFamily="18" charset="0"/>
              </a:rPr>
              <a:t>(a) Konvencija iz leta 1959 in njena dva protokola;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800" dirty="0">
                <a:latin typeface="Times New Roman" panose="02020603050405020304" pitchFamily="18" charset="0"/>
              </a:rPr>
              <a:t>(b) Konvencija o izvajanju Schengenskega sporazuma; 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sl-SI" sz="1800" dirty="0">
                <a:latin typeface="Times New Roman" panose="02020603050405020304" pitchFamily="18" charset="0"/>
              </a:rPr>
              <a:t>Konvencija iz leta 2000 in njen protokol.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Pridobivanje dokazov bo potekalo v skladu z določbami te direktive med državami članicami, ki jih </a:t>
            </a:r>
            <a:r>
              <a:rPr lang="sl-SI" sz="1800" u="sng" dirty="0">
                <a:latin typeface="Times New Roman" panose="02020603050405020304" pitchFamily="18" charset="0"/>
              </a:rPr>
              <a:t>zavezuje</a:t>
            </a:r>
            <a:r>
              <a:rPr lang="sl-SI" sz="1800" dirty="0">
                <a:latin typeface="Times New Roman" panose="02020603050405020304" pitchFamily="18" charset="0"/>
              </a:rPr>
              <a:t> ta direktiva.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V zvezi z </a:t>
            </a:r>
            <a:r>
              <a:rPr lang="sl-SI" sz="1800" b="1" dirty="0">
                <a:latin typeface="Times New Roman" panose="02020603050405020304" pitchFamily="18" charset="0"/>
              </a:rPr>
              <a:t>Dansko</a:t>
            </a:r>
            <a:r>
              <a:rPr lang="sl-SI" sz="1800" dirty="0">
                <a:latin typeface="Times New Roman" panose="02020603050405020304" pitchFamily="18" charset="0"/>
              </a:rPr>
              <a:t> in </a:t>
            </a:r>
            <a:r>
              <a:rPr lang="sl-SI" sz="1800" b="1" dirty="0">
                <a:latin typeface="Times New Roman" panose="02020603050405020304" pitchFamily="18" charset="0"/>
              </a:rPr>
              <a:t>Irsko</a:t>
            </a:r>
            <a:r>
              <a:rPr lang="sl-SI" sz="1800" dirty="0">
                <a:latin typeface="Times New Roman" panose="02020603050405020304" pitchFamily="18" charset="0"/>
              </a:rPr>
              <a:t> se bodo uporabljale določbe iz pravnih instrumentov za medsebojno pravno pomoč (instrument medsebojne pravne pomoči, ki </a:t>
            </a:r>
            <a:r>
              <a:rPr lang="sl-SI" sz="1800" b="1" dirty="0">
                <a:latin typeface="Times New Roman" panose="02020603050405020304" pitchFamily="18" charset="0"/>
              </a:rPr>
              <a:t>je v veljavi</a:t>
            </a:r>
            <a:r>
              <a:rPr lang="sl-SI" sz="1800" dirty="0">
                <a:latin typeface="Times New Roman" panose="02020603050405020304" pitchFamily="18" charset="0"/>
              </a:rPr>
              <a:t> v zadevni državi članici, ki je vključena v pravosodno sodelovanje)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Področje uporabe</a:t>
            </a: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7453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EPN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vključuje </a:t>
            </a:r>
            <a:r>
              <a:rPr lang="sl-SI" sz="1800" b="1" dirty="0">
                <a:latin typeface="Times New Roman" panose="02020603050405020304" pitchFamily="18" charset="0"/>
              </a:rPr>
              <a:t>katere koli preiskovalne ukrepe </a:t>
            </a:r>
            <a:r>
              <a:rPr lang="sl-SI" sz="1800" u="sng" dirty="0">
                <a:latin typeface="Times New Roman" panose="02020603050405020304" pitchFamily="18" charset="0"/>
              </a:rPr>
              <a:t>za pridobitev dokazov</a:t>
            </a:r>
            <a:r>
              <a:rPr lang="sl-SI" sz="1800" dirty="0">
                <a:latin typeface="Times New Roman" panose="02020603050405020304" pitchFamily="18" charset="0"/>
              </a:rPr>
              <a:t> v skladu s to direktivo (čl. 1, odst. 1 Direktive).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EPN se lahko izda tudi za </a:t>
            </a:r>
            <a:r>
              <a:rPr lang="sl-SI" sz="1800" b="1" dirty="0">
                <a:latin typeface="Times New Roman" panose="02020603050405020304" pitchFamily="18" charset="0"/>
              </a:rPr>
              <a:t>pridobitev dokazov, ki jih</a:t>
            </a:r>
            <a:r>
              <a:rPr lang="sl-SI" sz="1800" dirty="0">
                <a:latin typeface="Times New Roman" panose="02020603050405020304" pitchFamily="18" charset="0"/>
              </a:rPr>
              <a:t>  pristojni organi izvršitvene države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že imajo</a:t>
            </a:r>
            <a:r>
              <a:rPr lang="sl-SI" sz="1800" dirty="0">
                <a:latin typeface="Times New Roman" panose="02020603050405020304" pitchFamily="18" charset="0"/>
              </a:rPr>
              <a:t> (čl. 1, odst. 2 Direktive)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Direktiva o EPN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 uporablja </a:t>
            </a: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</a:rPr>
              <a:t>ustanovitev skupne preiskovalne skupine in zbiranje dokazov v okviru te skupine (člen 3 Direktive);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</a:rPr>
              <a:t>izmenjavo informacij na lastno pobudo (člen 7 Konvencije iz leta 2000);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</a:rPr>
              <a:t>zamrznitev premoženja za namene naknadnega odvzema (Okvirni sklep Sveta 2003/577/PNZ o izvrševanju sklepov o zasegu premoženja ali dokazov v Evropski uniji in od 19. decembra 2020 Uredba 2018/1805 o vzajemnem priznavanju sklepov o začasnem zavarovanju in sklepov o odvzemu);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</a:rPr>
              <a:t>povrnitev: vračilo predmeta žrtvi (člen 8 Konvencije iz leta 2000);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</a:rPr>
              <a:t>pridobivanje izpisov iz kazenskih evidenc/ECRIS;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l-SI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pozivanje prič, obtožencev itd. na sojenje (čl. 5 Konvencije iz leta 2000 ali čl. 7 Konvencije iz leta 1959).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Opredelitev pojmov</a:t>
            </a: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80020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„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Država izdajateljica</a:t>
            </a:r>
            <a:r>
              <a:rPr lang="sl-SI" sz="1800" dirty="0">
                <a:latin typeface="Times New Roman" panose="02020603050405020304" pitchFamily="18" charset="0"/>
              </a:rPr>
              <a:t>“ – država članica, v kateri je EPN izdan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„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Država izvršiteljica</a:t>
            </a:r>
            <a:r>
              <a:rPr lang="sl-SI" sz="1800" dirty="0">
                <a:latin typeface="Times New Roman" panose="02020603050405020304" pitchFamily="18" charset="0"/>
              </a:rPr>
              <a:t>“ – država članica, ki izvršuje EPN in v kateri se bo izvedel preiskovalni ukrep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„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Odreditveni organ</a:t>
            </a:r>
            <a:r>
              <a:rPr lang="sl-SI" sz="1800" dirty="0">
                <a:latin typeface="Times New Roman" panose="02020603050405020304" pitchFamily="18" charset="0"/>
              </a:rPr>
              <a:t>“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800" dirty="0">
                <a:latin typeface="Times New Roman" panose="02020603050405020304" pitchFamily="18" charset="0"/>
              </a:rPr>
              <a:t>	</a:t>
            </a:r>
            <a:r>
              <a:rPr lang="sl-SI" sz="1800" i="1" dirty="0">
                <a:latin typeface="Times New Roman" panose="02020603050405020304" pitchFamily="18" charset="0"/>
              </a:rPr>
              <a:t>(i) sodnik, sodišče, preiskovalni sodnik ali javni tožilec, pristojen v zadevnem primeru, ali	(ii) kateri koli drug pristojni organ, ki ga določi država izdajateljica in deluje v posameznem primeru kot preiskovalni organ v kazenskem postopku, s pristojnostjo odreditve zbiranja dokazov v skladu z nacionalnim pravom.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sl-SI" sz="1800" dirty="0">
                <a:latin typeface="Times New Roman" panose="02020603050405020304" pitchFamily="18" charset="0"/>
              </a:rPr>
              <a:t>„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Izvršitveni organ</a:t>
            </a:r>
            <a:r>
              <a:rPr lang="sl-SI" sz="1800" dirty="0">
                <a:latin typeface="Times New Roman" panose="02020603050405020304" pitchFamily="18" charset="0"/>
              </a:rPr>
              <a:t>“ – organ, ki je pristojen za priznanje EPN in zagotovitev njegove izvršitve v skladu s to direktivo in postopki, ki se uporabljajo v podobnih notranjih primerih.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Kanali za prenos </a:t>
            </a:r>
            <a:br>
              <a:rPr lang="sl-SI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3"/>
            <a:ext cx="10275501" cy="4719492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Odreditveni organ posreduje izpolnjen in podpisan EPN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neposredno</a:t>
            </a:r>
            <a:r>
              <a:rPr lang="sl-SI" sz="1700" dirty="0">
                <a:latin typeface="Times New Roman" panose="02020603050405020304" pitchFamily="18" charset="0"/>
              </a:rPr>
              <a:t> izvršitvenemu organu na kakršen koli način, ki omogoča pisni zapis – uporabite </a:t>
            </a:r>
            <a:r>
              <a:rPr lang="sl-SI" sz="17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ATLAS</a:t>
            </a:r>
            <a:r>
              <a:rPr lang="sl-SI" sz="1700" dirty="0">
                <a:latin typeface="Times New Roman" panose="02020603050405020304" pitchFamily="18" charset="0"/>
              </a:rPr>
              <a:t> na spletnem mestu EJN za opredelitev pristojnega izvršitvenega organa iz države članice izvršiteljice.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Vsaka država članica lahko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določi osrednji organ </a:t>
            </a:r>
            <a:r>
              <a:rPr lang="sl-SI" sz="1700" dirty="0">
                <a:latin typeface="Times New Roman" panose="02020603050405020304" pitchFamily="18" charset="0"/>
              </a:rPr>
              <a:t>ali, če njen pravni sistem tako določa, </a:t>
            </a:r>
            <a:r>
              <a:rPr lang="sl-SI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več osrednjih organov</a:t>
            </a:r>
            <a:r>
              <a:rPr lang="sl-SI" sz="1700" dirty="0">
                <a:latin typeface="Times New Roman" panose="02020603050405020304" pitchFamily="18" charset="0"/>
              </a:rPr>
              <a:t>, </a:t>
            </a:r>
            <a:r>
              <a:rPr lang="sl-SI" sz="1700" b="1" u="sng" dirty="0">
                <a:latin typeface="Times New Roman" panose="02020603050405020304" pitchFamily="18" charset="0"/>
              </a:rPr>
              <a:t>da pomagajo</a:t>
            </a:r>
            <a:r>
              <a:rPr lang="sl-SI" sz="1700" b="1" dirty="0">
                <a:latin typeface="Times New Roman" panose="02020603050405020304" pitchFamily="18" charset="0"/>
              </a:rPr>
              <a:t> </a:t>
            </a:r>
            <a:r>
              <a:rPr lang="sl-SI" sz="1700" dirty="0">
                <a:latin typeface="Times New Roman" panose="02020603050405020304" pitchFamily="18" charset="0"/>
              </a:rPr>
              <a:t>pristojnim organom.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l-SI" sz="1700" dirty="0">
                <a:latin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Odreditveni organ lahko posreduje EPN prek telekomunikacijskega sistema </a:t>
            </a:r>
            <a:r>
              <a:rPr lang="sl-SI" sz="1700" b="1" dirty="0">
                <a:latin typeface="Times New Roman" panose="02020603050405020304" pitchFamily="18" charset="0"/>
              </a:rPr>
              <a:t>Evropske pravosodne mreže (EJN)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Če izvršitveni organ ni znan, odreditveni organ </a:t>
            </a:r>
            <a:r>
              <a:rPr lang="sl-SI" sz="1700" b="1" dirty="0">
                <a:latin typeface="Times New Roman" panose="02020603050405020304" pitchFamily="18" charset="0"/>
              </a:rPr>
              <a:t>opravi vse potrebne poizvedbe, med drugim tudi prek kontaktnih točk Evropske pravosodne mreže</a:t>
            </a:r>
            <a:r>
              <a:rPr lang="sl-SI" sz="1700" dirty="0">
                <a:latin typeface="Times New Roman" panose="02020603050405020304" pitchFamily="18" charset="0"/>
              </a:rPr>
              <a:t>, da bi pridobil informacije od države izvršiteljice.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7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sl-SI" sz="1700" dirty="0">
                <a:latin typeface="Times New Roman" panose="02020603050405020304" pitchFamily="18" charset="0"/>
              </a:rPr>
              <a:t>Če </a:t>
            </a:r>
            <a:r>
              <a:rPr lang="sl-SI" sz="1700" b="1" dirty="0">
                <a:latin typeface="Times New Roman" panose="02020603050405020304" pitchFamily="18" charset="0"/>
              </a:rPr>
              <a:t>organ v izvršitveni državi</a:t>
            </a:r>
            <a:r>
              <a:rPr lang="sl-SI" sz="1700" dirty="0">
                <a:latin typeface="Times New Roman" panose="02020603050405020304" pitchFamily="18" charset="0"/>
              </a:rPr>
              <a:t>, ki prejme EPN, </a:t>
            </a:r>
            <a:r>
              <a:rPr lang="sl-SI" sz="1700" b="1" dirty="0">
                <a:latin typeface="Times New Roman" panose="02020603050405020304" pitchFamily="18" charset="0"/>
              </a:rPr>
              <a:t>ni pristojen</a:t>
            </a:r>
            <a:r>
              <a:rPr lang="sl-SI" sz="1700" dirty="0">
                <a:latin typeface="Times New Roman" panose="02020603050405020304" pitchFamily="18" charset="0"/>
              </a:rPr>
              <a:t> za priznanje EPN ali za sprejetje potrebnih ukrepov za njegovo izvršitev, </a:t>
            </a:r>
            <a:r>
              <a:rPr lang="sl-SI" sz="1700" b="1" dirty="0">
                <a:latin typeface="Times New Roman" panose="02020603050405020304" pitchFamily="18" charset="0"/>
              </a:rPr>
              <a:t>EPN</a:t>
            </a:r>
            <a:r>
              <a:rPr lang="sl-SI" sz="1700" dirty="0">
                <a:latin typeface="Times New Roman" panose="02020603050405020304" pitchFamily="18" charset="0"/>
              </a:rPr>
              <a:t> po uradni dolžnosti </a:t>
            </a:r>
            <a:r>
              <a:rPr lang="sl-SI" sz="1700" b="1" dirty="0">
                <a:latin typeface="Times New Roman" panose="02020603050405020304" pitchFamily="18" charset="0"/>
              </a:rPr>
              <a:t>posreduje izvršitvenemu organu in o tem obvesti odreditveni organ</a:t>
            </a:r>
            <a:r>
              <a:rPr lang="sl-SI" sz="17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Atlas – spletno mesto EJN</a:t>
            </a:r>
            <a:br>
              <a:rPr lang="sl-SI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9" y="645737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Priznanje in izvršitev. Alternativni ukrepi</a:t>
            </a:r>
            <a:br>
              <a:rPr lang="sl-SI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29" y="1642002"/>
            <a:ext cx="10275501" cy="4570261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Izvršitveni organ </a:t>
            </a:r>
            <a:r>
              <a:rPr lang="sl-SI" sz="1800" b="1" dirty="0">
                <a:latin typeface="Times New Roman" panose="02020603050405020304" pitchFamily="18" charset="0"/>
              </a:rPr>
              <a:t>brez kakršne koli nadaljnje formalnosti</a:t>
            </a:r>
            <a:r>
              <a:rPr lang="sl-SI" sz="1800" dirty="0">
                <a:latin typeface="Times New Roman" panose="02020603050405020304" pitchFamily="18" charset="0"/>
              </a:rPr>
              <a:t>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prizna </a:t>
            </a:r>
            <a:r>
              <a:rPr lang="sl-SI" sz="1800" dirty="0">
                <a:latin typeface="Times New Roman" panose="02020603050405020304" pitchFamily="18" charset="0"/>
              </a:rPr>
              <a:t>EPN in </a:t>
            </a:r>
            <a:r>
              <a:rPr lang="sl-SI" sz="1800" b="1" dirty="0">
                <a:latin typeface="Times New Roman" panose="02020603050405020304" pitchFamily="18" charset="0"/>
              </a:rPr>
              <a:t>poskrbi za njegovo izvršitev na enak način in pod enakimi pogoji, kot če bi zadevni preiskovalni ukrep odredil organ države izvršiteljice,</a:t>
            </a:r>
            <a:r>
              <a:rPr lang="sl-SI" sz="1800" dirty="0">
                <a:latin typeface="Times New Roman" panose="02020603050405020304" pitchFamily="18" charset="0"/>
              </a:rPr>
              <a:t> kot če bi zadevni preiskovalni ukrep odredil organ države izvršiteljice (čl. 9, odst. 1 Direktive).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Izvršitveni organ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izpolni </a:t>
            </a:r>
            <a:r>
              <a:rPr lang="sl-SI" sz="1800" b="1" dirty="0">
                <a:latin typeface="Times New Roman" panose="02020603050405020304" pitchFamily="18" charset="0"/>
              </a:rPr>
              <a:t>formalnosti in postopke, ki jih izrecno navede odreditveni organ,</a:t>
            </a:r>
            <a:r>
              <a:rPr lang="sl-SI" sz="1800" dirty="0">
                <a:latin typeface="Times New Roman" panose="02020603050405020304" pitchFamily="18" charset="0"/>
              </a:rPr>
              <a:t> </a:t>
            </a:r>
            <a:r>
              <a:rPr lang="sl-SI" sz="1800" u="sng" dirty="0">
                <a:latin typeface="Times New Roman" panose="02020603050405020304" pitchFamily="18" charset="0"/>
              </a:rPr>
              <a:t>razen</a:t>
            </a:r>
            <a:r>
              <a:rPr lang="sl-SI" sz="1800" dirty="0">
                <a:latin typeface="Times New Roman" panose="02020603050405020304" pitchFamily="18" charset="0"/>
              </a:rPr>
              <a:t> </a:t>
            </a:r>
            <a:r>
              <a:rPr lang="sl-SI" sz="1800" i="1" dirty="0">
                <a:latin typeface="Times New Roman" panose="02020603050405020304" pitchFamily="18" charset="0"/>
              </a:rPr>
              <a:t>če ni v tej direktivi določeno drugače in pod pogojem, da takšne formalnosti in postopki niso v nasprotju s temeljnimi pravnimi načeli države izvršiteljice</a:t>
            </a:r>
            <a:r>
              <a:rPr lang="sl-SI" sz="1800" dirty="0">
                <a:latin typeface="Times New Roman" panose="02020603050405020304" pitchFamily="18" charset="0"/>
              </a:rPr>
              <a:t> (čl. 9, odst. 2 Direktive).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Uporaba druge vrste preiskovalnega ukrepa</a:t>
            </a:r>
            <a:r>
              <a:rPr lang="sl-SI" sz="1800" dirty="0">
                <a:latin typeface="Times New Roman" panose="02020603050405020304" pitchFamily="18" charset="0"/>
              </a:rPr>
              <a:t> (čl. 10, odst. 1 Direktive)</a:t>
            </a:r>
            <a:r>
              <a:rPr lang="sl-SI" sz="1800" b="1" dirty="0">
                <a:latin typeface="Times New Roman" panose="02020603050405020304" pitchFamily="18" charset="0"/>
              </a:rPr>
              <a:t> </a:t>
            </a:r>
            <a:r>
              <a:rPr lang="sl-SI" sz="1200" dirty="0"/>
              <a:t>– </a:t>
            </a:r>
            <a:r>
              <a:rPr lang="sl-SI" sz="1800" dirty="0">
                <a:latin typeface="Times New Roman" panose="02020603050405020304" pitchFamily="18" charset="0"/>
              </a:rPr>
              <a:t>izvršitveni organ, kadar koli je to mogoče, uporabi preiskovalni ukrep, ki ni določen v EPN, če preiskovalni ukrep, predviden v EPN, </a:t>
            </a:r>
            <a:r>
              <a:rPr lang="sl-SI" sz="1800" b="1" dirty="0">
                <a:latin typeface="Times New Roman" panose="02020603050405020304" pitchFamily="18" charset="0"/>
              </a:rPr>
              <a:t>ne obstaja v pravu države izvršiteljice</a:t>
            </a:r>
            <a:r>
              <a:rPr lang="sl-SI" sz="1800" dirty="0">
                <a:latin typeface="Times New Roman" panose="02020603050405020304" pitchFamily="18" charset="0"/>
              </a:rPr>
              <a:t> ali </a:t>
            </a:r>
            <a:r>
              <a:rPr lang="sl-SI" sz="1800" b="1" dirty="0">
                <a:latin typeface="Times New Roman" panose="02020603050405020304" pitchFamily="18" charset="0"/>
              </a:rPr>
              <a:t>preiskovalni ukrep, predviden v EPN, v podobnem notranjem primeru ne bi bil na voljo.</a:t>
            </a:r>
            <a:r>
              <a:rPr lang="sl-SI" sz="1800" dirty="0">
                <a:latin typeface="Times New Roman" panose="02020603050405020304" pitchFamily="18" charset="0"/>
              </a:rPr>
              <a:t>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Izjeme</a:t>
            </a:r>
            <a:r>
              <a:rPr lang="sl-SI" sz="1800" dirty="0">
                <a:latin typeface="Times New Roman" panose="02020603050405020304" pitchFamily="18" charset="0"/>
              </a:rPr>
              <a:t> glede zgoraj navedene možnosti so navedene v čl. 10, odst. 2, točke (a)–d) Direktive.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1800" dirty="0">
                <a:latin typeface="Times New Roman" panose="02020603050405020304" pitchFamily="18" charset="0"/>
              </a:rPr>
              <a:t>Izvršitveni organ </a:t>
            </a:r>
            <a:r>
              <a:rPr lang="sl-SI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lahko uporabi tudi preiskovalni ukrep, </a:t>
            </a:r>
            <a:r>
              <a:rPr lang="sl-SI" sz="1800" dirty="0">
                <a:latin typeface="Times New Roman" panose="02020603050405020304" pitchFamily="18" charset="0"/>
              </a:rPr>
              <a:t>poleg tistega, ki je predviden v EPN, </a:t>
            </a:r>
            <a:r>
              <a:rPr lang="sl-SI" sz="1800" b="1" dirty="0">
                <a:latin typeface="Times New Roman" panose="02020603050405020304" pitchFamily="18" charset="0"/>
              </a:rPr>
              <a:t>kadar bi preiskovalni ukrep, ki ga je izbral izvršitveni organ, </a:t>
            </a:r>
            <a:r>
              <a:rPr lang="sl-SI" sz="1800" b="1" u="sng" dirty="0">
                <a:latin typeface="Times New Roman" panose="02020603050405020304" pitchFamily="18" charset="0"/>
              </a:rPr>
              <a:t>dosegel isti rezultat</a:t>
            </a:r>
            <a:r>
              <a:rPr lang="sl-SI" sz="1800" b="1" dirty="0">
                <a:latin typeface="Times New Roman" panose="02020603050405020304" pitchFamily="18" charset="0"/>
              </a:rPr>
              <a:t> na manj intruziven način kot preiskovalni ukrep, predviden v EPN</a:t>
            </a:r>
            <a:r>
              <a:rPr lang="sl-SI" sz="1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1682</Words>
  <Application>Microsoft Office PowerPoint</Application>
  <PresentationFormat>Širokozaslonsko</PresentationFormat>
  <Paragraphs>153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Boljša uporaba evropskega kazenskega prava  Usposabljanje sodnega osebja, ERA</vt:lpstr>
      <vt:lpstr>Vsebina:</vt:lpstr>
      <vt:lpstr>Informativni pregled</vt:lpstr>
      <vt:lpstr> Povezava z drugimi pravnimi instrumenti </vt:lpstr>
      <vt:lpstr> Področje uporabe </vt:lpstr>
      <vt:lpstr> Opredelitev pojmov </vt:lpstr>
      <vt:lpstr>  Kanali za prenos   </vt:lpstr>
      <vt:lpstr>  Atlas – spletno mesto EJN  </vt:lpstr>
      <vt:lpstr> Priznanje in izvršitev. Alternativni ukrepi </vt:lpstr>
      <vt:lpstr>  Razlogi za nepriznavanje ali neizvršitev. Odložitev   </vt:lpstr>
      <vt:lpstr>  Roki za priznanje in izvršitev  </vt:lpstr>
      <vt:lpstr>  Pravna sredstva  </vt:lpstr>
      <vt:lpstr>  Obveznost obveščanja  </vt:lpstr>
      <vt:lpstr>   Dodatni viri na spletnem mestu EJN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anita.hostnik</cp:lastModifiedBy>
  <cp:revision>69</cp:revision>
  <dcterms:created xsi:type="dcterms:W3CDTF">2020-10-28T18:46:19Z</dcterms:created>
  <dcterms:modified xsi:type="dcterms:W3CDTF">2021-09-30T15:00:28Z</dcterms:modified>
</cp:coreProperties>
</file>