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2"/>
  </p:notesMasterIdLst>
  <p:sldIdLst>
    <p:sldId id="256" r:id="rId2"/>
    <p:sldId id="257" r:id="rId3"/>
    <p:sldId id="262" r:id="rId4"/>
    <p:sldId id="263" r:id="rId5"/>
    <p:sldId id="268" r:id="rId6"/>
    <p:sldId id="264" r:id="rId7"/>
    <p:sldId id="277"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9-09T13:54:28.920"/>
    </inkml:context>
    <inkml:brush xml:id="br0">
      <inkml:brushProperty name="width" value="0.05292" units="cm"/>
      <inkml:brushProperty name="height" value="0.05292" units="cm"/>
      <inkml:brushProperty name="color" value="#FF0000"/>
    </inkml:brush>
  </inkml:definitions>
  <inkml:trace contextRef="#ctx0" brushRef="#br0">5817 8284 0,'33'0'187,"-16"0"-171,33 0-16,0 29 15,18-29 1,100 0 0,103 0-1,-86 0 1,16 0-1,35 0 1,-33 0 0,-119 0-16,-16 0 15,117 15 1,-34 15 0,-33-30 15,-51 14-16,1 1 1,0-15 0,-2 15-1,-15-15 1,-18 14 0,18-14-1,0 0 1,33 0-1,-34 0 1,-33 0-16,101 0 16,-17 0-1,18 0 1,-2 0 0,-33 0-1,51 0 16,-17 0-15,67 0 0,-50 0-1,17 0 1,0 0 0,33 0-1,16 30 1,-49-16-1,0 1 1,-51-15 0,0 15-1,34 14 1,-51-15 0,51-14-1,-102 0 16,1 0-15,-17 0 31,34 0-31,-34 0 15</inkml:trace>
  <inkml:trace contextRef="#ctx0" brushRef="#br0" timeOffset="20312.4">4755 6417 0,'-17'0'94,"0"0"-79,0 0 1,-16 0-1,-1-14 1,1-1 0,-2 15-1,2 0 1,16-14 0,1 14-16,-18-30 15,17 16 1,-16-1-1,-35-15 1,34 30 0,1 0-1,-35 0 1,17 0 0,-16 0 15,17 0-16,33 0 1,-51 0 0,35 0-1,-34 0 1,32 0 0,19 0-1,-35 0 1,17 0-1,18 0 1,-1 0 0,-17 15-1,17 0 1,1-15 0,-19 29 15,19-29-16,-1 30 1,-16-1 0,-2 44-1,19-29 1,16 1 15,0-16-15,0-14-1,0 14 1,0 0 0,0 1-1,0-1-15,0 0 16,0 1 15,33 0-15,-15-1-1,-18-14 1,50 58 0,-16-29-1,33 15 1,-17-30 0,-16 15-1,33-14 1,1 28-1,-17-28 1,-18-16 0,-16 1-1,0 0 1,17-1 15,-1-14 0,34 30-15,1-15 0,-35-15-1,2 15 1,-2-15 0,-16 0-1,33 0 1,-15 14-1,-19-14 1,1 0 0,0 0-1,17 0 1,-1 0 0,0 0-1,-15 0 16,-1 0-15,-1 0 0,18 0-1,-17 0 1,16 0 0,-16 0-1,17 0 16,-17 0 1,0 0-32,16-14 15,-15 14 17,-2-15-17,1 0 1,16-15-1,-15 16 1,49-74 0,-67 58-1,50-14 1,-33 30 0,1-1-1,15-59 1,-33 59-1,16-29 1,-16-14 0,17 14-1,-17 0 1,0 29 0,0-15-1,0-43 16,0 44-15,0-15 0,0 14-1,0 16 1,-17-1 0,1 15-1,-1-59 1,-17 44-1,34 0-15,-33 1 16,16-16 0,-17 16 15,17-1-15,0 15 15,1 0-16,-2-14 1,2-1 0,-1 0-1,0 15 1,1-14 0,-19-1-1,2 15 1,16-15-1,0 0 1,-17 15 0,18 0-1,-18-15 1,0 15 0,18-15-1,-19 15 16,19 0-15,-34 0 0,-1 0-1,34 0 1,1 0 0,-19 0-1,2 0 1,-1 0-1,-16 0 1,16 0 0,0 0-1,18 0 17,-2 0-17,1 0 1,1 0 15,-1 0-15,0 0-1,0 0 1,0 0 0,-16 15-1,16-15 1,17 15-1,-34 0 1,-16 0 15,50 0 32</inkml:trace>
  <inkml:trace contextRef="#ctx0" brushRef="#br0" timeOffset="66120.39">19864 6153 0,'0'0'0,"-16"0"125,-1 0-93,0 0-17,-17 0 1,1 15-1,15-1 17,2-14-32,-1 0 15,0 15 1,-17-15 15,18 0-15,-1 0 15,0 0-15,1 0-1,-2 0 17,1 15-17,17-1 32,-33 1-31,16-15 31,17 14-32,-34 16 16,18-30-15,16 15 0,-17 0-1,-17 0 1,34-1 0,-17 1-1,0-15 1,17 15-1,0-1 17,0 1-17,0 14 63,0-14-62,0-1 0,0 1-1,0 29 1,0 1 0,0-16-1,0-14 1,0-1-1,0 1 1,17 0 0,-17-1-1,17 16 1,0-16 15,0 16-15,0-30-1,-1 29 1,1-14 0,0 0 15,0 0-15,0-1-1,-1 1 1,1 0 15,1-15 16,-2 0-31,-16 14-1,34 1 16,-18-15 1,2 0-1,-2 0-15,18 15-1,-18-15 1,19 0-1,-2 0 17,-16 0-32,0 0 47,0 0-32,-1 0 1,18 0-1,-17 0 1,0 0-16,0 0 16,16 0 15,-15 0-15,-2 0-1,18 0 1,0 0-1,-18 0 1,1 0 0,34 0-1,-18 0 1,2 0 15,-19 0 16,1 0-47,-1 0 16,69 29-1,-69-29 1,19 0 0,-19 0 30,1 0-46,34 0 16,-35 0 0,18 0-16,0 0 15,-1 0 63,2 0-62,-2 0 0,-17 0 15,2 0-15,-1 0-1,-1 14 1,52-14-1,-35 15-15,68-15 16,-33 0 0,-18 0-1,-33 0 32,0 0-31,-1 0-1,69 0 1,33 15 0,-50-15-1,16 0 1,-34 0 0,-16 0-1,-1 0 1,18 0-1,33 0 1,1 0 0,-69 0-1,18 0 1,-17 0 15,33 0-15,-16 0-1,-17 0 1,0 0 0,-1 0 15,19 0-15,-19 0-1,1 0 1,34-30-1,-1 16 17,-33 14-17,0 0 1,-17-15 0,33 15 30,-33-14-30,17-1 0,0 15 15,0-15-15,-17 1-1,17-16-15,-1 16 16,1-16-1,-17 15 1,0 0 0,0-29-1,0 15 17,0 14-17,0-43 1,0 43-1,0 0 1,0-14 0,0-1-1,0 1 1,0-30 0,-17 30-1,17 14 1,-16 1-1,-1-16 1,0 16 15,17-1-31,-34 15 16,18-30 15,-1 15-15,-51-14-1,35 14 1,-18 1 0,-33-1-1,-34 15 1,0-15 0,67 15-16,-15 0 15,-19 0 1,-16 0-1,16 0 1,-15-29 0,-18 14-1,50 15 17,-32 0-17,32 0 1,1 0-1,-51 0 1,51 0 0,32 0-16,-49 0 15,16 0 1,19 0 0,-19 0-1,51 0 1,-17 0-1,1 0 1,0 0 0,15 0-1,-32 0 17,-1 0-17,18 0 1,-1 0-1,17 0 1,0 0 0,1 0-1,-19 0 1,2 0 0,16 0-1,-34 0 1,-16 0-1,-17 0 1,-17 0 0,50 0 15,34 0 0</inkml:trace>
  <inkml:trace contextRef="#ctx0" brushRef="#br0" timeOffset="68855.34">20336 7094 0,'-16'0'16,"-2"0"-1,-15 0 1,16 0-1,-17 0 1,17 0 0,-33 14-1,33-14 1,-33 0 0,-1 0-1,34 0 1,1 0-1,-2 0 1,1 0 15,1 15-15,-1-15 0,0 0-1,0 0 1,0 0-1,-16 29 1,16-29 0,17 15-1,-51-15 1,18 29 0,33-14-1,-34 0 1,17-1-1,0 1-15,1 14 16,-2-29 0,18 15-1,-16 15 17,16-15 77,0-1-109,16 16 31,-16-16-15,34 1-1,-17 14 1,0-14 0,-1-15-1,2 14 1,-1 1 15,-1 0-15,1-1-1,0 1 1,0-15-16,0 15 31,16-15-15,1 15 15,0-15 32,-18 30-32,1-30 47,17 0-62,-17 0 31,0 0-32,17 0-15,-18 0 31,1 0-31,0 0 16,17 0 0,50 0-1,-51 0 1,68 0 0,-17 0-1,-33 0 1,-34 0-1,17 0 1,0 0 0,17 0-1,-2 0 1,-31 0 0,32 0-1,-33 0 1,17 0 31,-17 0-32,33 0-15,35 0 32,-69 0-17,34 0 1,-16 0-1,-17 0 1,34 0 0,-18 0-16,18 0 15,-17 0 1,0 0 0,-18 0 30,1 0-30,16 0 0,-15 14 156</inkml:trace>
  <inkml:trace contextRef="#ctx0" brushRef="#br0" timeOffset="75631.83">20386 7167 0,'35'0'140,"-2"-15"-109,-17 15-31,35 0 16,17-14 0,49-1-1,-49-14 1,50 14 0,0 15-1,50-15 1,-83 15-16,100 0 15,-67 0 1,16-14 0,-116 14-1,-2 0 17,-16-15-17,17 15 1,17 0-1,16 0 1,-33 0 0,17 0-1,16 0 1,-32 0-16,48 0 16,36 0-1,32 0 1,-33 0-1,-16 0 1,-18 0 0,17 0-1,34 0 17,-17 0-17,34 0 1,-68 0-1,18 0 1,-18 0 0,17 0-1,0 0 1,-16 0 0,67 0-1,-34 0 1,-34 0-1,51 0 1,-17 0 0,-34 0-1,35 0 17,15 0-17,35 0 1,-34 0-1,17 0 1,16 0 0,-50 0-1,-66 0 1,-2 0 15,84 0-15,2 0-1,-2 0 1,2 0 0,-103 0-16,1 0 15,0 0 32,0 0-31,33 0-1,18 0 1,-35 0 0,-15 15-1,32-15 48,-34 29-63,35-14 15,0 14 1,-1-14 0,-33-1 31,0 1-32,0 0 1,16 14-1,-16-14 1,0-1 15,0 1-15,-17 0 0,17-1-16,-17 16 15,16-30 1,2 15-1,-18 0 1,0 14 0,0 0-1,0-14 17,0 0-17,0-1 1,0 15-1,-18 1 1,18-16-16,-16 1 16,16 15-1,-34 0 1,0-16 0,-16 30 15,50-29-16,-34-15 1,17 0 0,1 0-1,-1 0 1,-17 29 15,17-29-15,-16 15-1,-51-15 1,49 0 0,-32 14-1,34-14 1,16 0 0,0 0-1,0 0 1,0 0-1,0 30 1,1-30 47,-2 0-48,-15 0 1,-1 0-1,0 14 1,-67-14 0,17 15-1,-51 15 1,34-30 0,-16 0-1,49 0 1,17 0-16,1 0 15,16 0 1,1 0 0,-51 0-1,67 0 17,-51 15-17,34-15 1,1 14-1,-35-14 1,-49 0 0,33 0-1,16 0-15,51 0 16,0 0-16,-16 0 16,16 0 30,0 0-46,-50 0 16,-1 0 0,1 0-1,16 0 1,34 0 31,-33 15-32,-17-15 1,-18 15 0,-33-1-1,34 1 1,50-15 0,-16 0-1,-18 15 1,-16-15-1,-85 0 1,-83 0 0,16 0-1,152 0 1,-34 29 15,102-29-15,-19 0-1,-66 0 1,1 0 0,-52 0-1,34 0 1,17 0 0,16 0-1,19 0 1,48 0-1,2 0 1,-1 0 0,0 0-16,-34 0 15,35 0 17,-19 0-17,19 0 1,-1 0 46,0 0-46,1 0 15,-2-15-15,2-14-1,-18 14-15,-50 1 16,-17-30 0,-34 14 15,17-14-15,33 29-1,36 0 1,-2 15-1,-34-44 1,52 30 0,-18 14-1,-16-30 1,33 30 0,1-14-1,-1 14 1,1-15 15,15 15 0,1 0-15,1-29-16,-18 29 62,17 0-46,0 0 0</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0-09-13T13:12:24.409"/>
    </inkml:context>
    <inkml:brush xml:id="br0">
      <inkml:brushProperty name="width" value="0.05292" units="cm"/>
      <inkml:brushProperty name="height" value="0.05292" units="cm"/>
      <inkml:brushProperty name="color" value="#FF0000"/>
    </inkml:brush>
  </inkml:definitions>
  <inkml:trace contextRef="#ctx0" brushRef="#br0">20508 2628 0,'16'0'234,"30"0"-202,-32 0-32,48 0 15,14 0 1,107 0 15,-77 0-15,1 0-16,45 0 15,-30 0 1,-60 0 0,-32 0-1,77 0 1,30 0 0,-46 0-1,1 0 1,-46 0-1,-1 0 1,1 0 0,-16 0-16,108 0 31,-1 28-15,-15-28-1,-30 0 1,-62 0-1,16 0 1,0 0 15,-16 0-31,16 0 16,-1 0 0,-30 0-1</inkml:trace>
  <inkml:trace contextRef="#ctx0" brushRef="#br0" timeOffset="1877.97">20615 3298 0,'15'0'157,"1"0"-142,14 0-15,1 0 16,121 0-1,107 0 1,31 0 0,-61 0-1,-107 0 17,-77 0-17,1 0 1,-1 0-1,1 0 1,0 0 0,15 0-1,0 0 1,0 0-16,15 0 16,0 0-1,1 0 1,-32 0-1,32 0 1,-1 0 0,30 0-1,-30 0 17,16 0-17,-15 0 1,-17 0-1,2 0 1,74 0 0,-44 14-1,30 0 1,-15-14 0,-47 15-1,-29-15 1,0 0-1,45 14 1,15 0 0,61-14-1,16 0 17,-31 0-17,1 0 1,-92 0-1,-16 0 1,0 0 62,1 0-78,-1 0 16,-14 0-16,-1 0 15,0 0 1,0 0 0,0 14 124,-15 1-108</inkml:trace>
  <inkml:trace contextRef="#ctx0" brushRef="#br0" timeOffset="37272.91">20508 3896 0,'0'-14'218,"31"14"-202,14 14 0,-14-14-1,61 15-15,60-1 16,16 0-1,-16-14 1,-75 0 0,13 0-1,2 0 1,15 0 0,45 0-1,-45 0 1,0 0-1,-46 15 1,-15-1 0,60 0-1,108-14 17,-77 0-17,0 0 1,-30 0-1,-1 0 1,47 0 0,-16 0-1,61 0 1,-14 0 0,-48 0-1,-14-14 1,0 14-1,15-29 1,-61 1 0,-45 28 15,-16 0-15,16 0 15,-16 0-16,0 0 1,1 0 0,14 0-1,16 0 1,14-15 0,-28 15-16,58 0 15,33 0 1,105-28-1,93-1 1,-47 29 0,-107 0 15,-105 0-15,-17 0-1,-14 0 1,-17 0 15,18 0-15,13 0-16,31 0 15,16 0 1,-77 0 0,16 0 15,-1 0 0,-15 0-31,30 0 31,-13 0-15,-18 0 0,48 15-1,-32-1-15,46 14 16,16 44-1,60-1 1,-91-29 0,-15-12-1,-31-17 1,0 30 0,1 14-1,14-14 1,-15-14-1,1-15 1,-16 14 15,0 1 1,0-15-17,0 0 1,0 29-1,-16-43 1,-29 29 0,-47 14-1,0 28 1,16-43 0,31 15-1,-1-15 1,31-28-16,-62 15 15,1-15 1,0 13 0,0 2 15,-16-15-15,1 43-1,15-29 1,-16-14-1,62 14 1,0-14 0,-1 0-1,16 0 1,-16 0-16,-45 0 16,-76 0-1,-1 0 1,46 0-1,62 0 1,-1 0 0,30 0 15,-60 15-15,0-1-1,16 0 1,-17-14-1,-30 14 1,-30 15 0,45-15-1,47-14 1,-16 14 0,-15-14-1,-16 14 1,31 1-1,1-15 1,-17 14 0,16-14 15,-30 14-15,-31 1-1,-46-15 1,77 0-1,45 0 1,31 0 0,-31 28-1,-45-28 1,-16 15 0,46-15-1,0 13 1,30-13 15,-30 0-15,1 0 15,-2 0-31,-29 0 16,-31 0-1,92 0 1,-62 0-1,62 0 1,-77 0 0,30 0-1,-14 0 1,0 29 0,-16-29-1,-30 0 1,-153 0-1,154 0 1,74 0 15,32 0-15,-1 14 0,-15-14-1,-30 0 1,-61 0-1,30 0 1,1 0 0,90 0-1,-14 0-15,-16 0 32,31 0-32,-15 0 15,-16 0 1,16 0-1,14 0 1,-30 0 15,31 0 1,0 0-17,-31 0 1,31-14 31,-31 0-16,46-1 0,0 2-15,0-2-1,0 1 1,-15-15-16,0 1 16,-1 28 15,16-29-15,0 15-1,0 0 1,0-1-1,0 1 1,0-14 0,0 14-1,0-1 1,0-13 0,0 13-1,0-13 1,0 13-1,0 2 1,0-16 0,0 15-1,0-1 1,0-13 0,0 13-1,0 2 1,0-2-1,0 1 1,0 0 0,0-1-1,0 2 1,0-16 0,0 15 15,0-1-16,16 1 1,-16-15 31,0 15-31,0 0-1,0-15 1,0 15-1,0 0 1,0 0 15,0 0-15,0-1 0,0-13 15,0 13-31,0 1 31,0 0-15,0-1-1,0 2 17,0-2-17,0 1 1,0 0-1,0-29 32,0 28 94,15 2-125,-15-2-1,0 1 1,15 0-16,0-1 31,1-13 16,-1 0-31,0 28 15,1 0 219,-2-15-250,2 1 15,-1 14 32,0 0-31,1 0 46,-2-14-46,2 14 15,-16-15 1,46 15-17,-16-14 1,0 14-1,32 0 1,-47-14 0,15 14-1,-14-14 17,-1 14-17,0 0 48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30/09/2021</a:t>
            </a:fld>
            <a:endParaRPr lang="es-E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a:t>
            </a:fld>
            <a:endParaRPr lang="es-ES" dirty="0"/>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9/30/2021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9/30/2021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9/30/2021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9/30/2021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9/30/2021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9/30/2021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9/30/2021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9/30/2021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9/30/2021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9/30/2021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9/30/2021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9/30/2021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oe.int/en/web/conventions/full-list"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ejn-crimjust.europa.eu/ejn/EJN_Home/S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customXml" Target="../ink/ink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s://www.ejn-crimjust.europa.eu/ejn/CompendiumChooseCountry/S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emf"/><Relationship Id="rId5" Type="http://schemas.openxmlformats.org/officeDocument/2006/relationships/customXml" Target="../ink/ink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329939" y="2282419"/>
            <a:ext cx="9144000" cy="1580214"/>
          </a:xfrm>
        </p:spPr>
        <p:txBody>
          <a:bodyPr anchor="ctr">
            <a:normAutofit fontScale="90000"/>
          </a:bodyPr>
          <a:lstStyle/>
          <a:p>
            <a:pPr marL="0" marR="0" algn="l">
              <a:spcBef>
                <a:spcPts val="0"/>
              </a:spcBef>
              <a:spcAft>
                <a:spcPts val="800"/>
              </a:spcAft>
            </a:pPr>
            <a:r>
              <a:rPr lang="sl-SI" sz="4400" b="1" dirty="0">
                <a:latin typeface="Times New Roman" panose="02020603050405020304" pitchFamily="18" charset="0"/>
                <a:ea typeface="Calibri" panose="020F0502020204030204" pitchFamily="34" charset="0"/>
                <a:cs typeface="Times New Roman" panose="02020603050405020304" pitchFamily="18" charset="0"/>
              </a:rPr>
              <a:t>Boljša uporaba evropskega kazenskega prava</a:t>
            </a:r>
            <a:br>
              <a:rPr lang="sl-SI" sz="4400" dirty="0">
                <a:latin typeface="Times New Roman" panose="02020603050405020304" pitchFamily="18" charset="0"/>
                <a:ea typeface="Calibri" panose="020F0502020204030204" pitchFamily="34" charset="0"/>
                <a:cs typeface="Times New Roman" panose="02020603050405020304" pitchFamily="18" charset="0"/>
              </a:rPr>
            </a:br>
            <a:r>
              <a:rPr lang="sl-SI" sz="4400" b="1" dirty="0">
                <a:latin typeface="Times New Roman" panose="02020603050405020304" pitchFamily="18" charset="0"/>
                <a:ea typeface="Calibri" panose="020F0502020204030204" pitchFamily="34" charset="0"/>
                <a:cs typeface="Times New Roman" panose="02020603050405020304" pitchFamily="18" charset="0"/>
              </a:rPr>
              <a:t>Usposabljanje sodnega osebja, ERA </a:t>
            </a:r>
            <a:br>
              <a:rPr lang="sl-SI" sz="4000" dirty="0">
                <a:latin typeface="Times New Roman" panose="02020603050405020304" pitchFamily="18" charset="0"/>
                <a:ea typeface="Calibri" panose="020F0502020204030204" pitchFamily="34" charset="0"/>
                <a:cs typeface="Times New Roman" panose="02020603050405020304" pitchFamily="18" charset="0"/>
              </a:rPr>
            </a:br>
            <a:endParaRPr lang="sl-SI" sz="4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797C5A6C-56FF-4E88-912F-EEF127CA23E7}"/>
              </a:ext>
            </a:extLst>
          </p:cNvPr>
          <p:cNvSpPr txBox="1"/>
          <p:nvPr/>
        </p:nvSpPr>
        <p:spPr>
          <a:xfrm>
            <a:off x="329939" y="4317476"/>
            <a:ext cx="8798114" cy="646331"/>
          </a:xfrm>
          <a:prstGeom prst="rect">
            <a:avLst/>
          </a:prstGeom>
          <a:noFill/>
        </p:spPr>
        <p:txBody>
          <a:bodyPr wrap="none" rtlCol="0">
            <a:spAutoFit/>
          </a:bodyPr>
          <a:lstStyle/>
          <a:p>
            <a:r>
              <a:rPr lang="sl-SI" sz="36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Medsebojna pravna pomoč v kazenskih zadevah</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Posebne določbe o zaslišanju prek videokonference in zaslišanju prek telefonske konference – nadaljevanje</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13969"/>
            <a:ext cx="10275501" cy="4393982"/>
          </a:xfrm>
        </p:spPr>
        <p:txBody>
          <a:bodyPr>
            <a:normAutofit fontScale="92500" lnSpcReduction="10000"/>
          </a:bodyPr>
          <a:lstStyle/>
          <a:p>
            <a:pPr marL="342900" marR="0" lvl="0" indent="-342900" algn="just">
              <a:lnSpc>
                <a:spcPct val="107000"/>
              </a:lnSpc>
              <a:spcBef>
                <a:spcPts val="0"/>
              </a:spcBef>
              <a:spcAft>
                <a:spcPts val="0"/>
              </a:spcAft>
              <a:buFont typeface="Wingdings" panose="05000000000000000000" pitchFamily="2" charset="2"/>
              <a:buChar char=""/>
            </a:pPr>
            <a:r>
              <a:rPr lang="sl-SI" sz="2000" dirty="0">
                <a:latin typeface="Times New Roman" panose="02020603050405020304" pitchFamily="18" charset="0"/>
                <a:ea typeface="Calibri" panose="020F0502020204030204" pitchFamily="34" charset="0"/>
                <a:cs typeface="Times New Roman" panose="02020603050405020304" pitchFamily="18" charset="0"/>
              </a:rPr>
              <a:t>Oseba je na območju ene države članice in jo mora zaslišati pravosodni organ druge države članice. Ni zaželeno ali mogoče, da bi se oseba, ki jo je treba zaslišati, osebno pojavila na območju države članice prosilke.</a:t>
            </a:r>
          </a:p>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Zaprošena država članica </a:t>
            </a:r>
            <a:r>
              <a:rPr lang="sl-SI" sz="2000" b="1" dirty="0">
                <a:latin typeface="Times New Roman" panose="02020603050405020304" pitchFamily="18" charset="0"/>
                <a:cs typeface="Times New Roman" panose="02020603050405020304" pitchFamily="18" charset="0"/>
              </a:rPr>
              <a:t>pristane</a:t>
            </a:r>
            <a:r>
              <a:rPr lang="sl-SI" sz="2000" dirty="0">
                <a:latin typeface="Times New Roman" panose="02020603050405020304" pitchFamily="18" charset="0"/>
                <a:cs typeface="Times New Roman" panose="02020603050405020304" pitchFamily="18" charset="0"/>
              </a:rPr>
              <a:t> na zaslišanje prek videokonference pod pogojem, da uporaba videokonference </a:t>
            </a:r>
            <a:r>
              <a:rPr lang="sl-SI" sz="2000" b="1" dirty="0">
                <a:solidFill>
                  <a:srgbClr val="FF0000"/>
                </a:solidFill>
                <a:latin typeface="Times New Roman" panose="02020603050405020304" pitchFamily="18" charset="0"/>
                <a:cs typeface="Times New Roman" panose="02020603050405020304" pitchFamily="18" charset="0"/>
              </a:rPr>
              <a:t>ni v nasprotju s temeljnimi načeli njenega prava.</a:t>
            </a:r>
          </a:p>
          <a:p>
            <a:pPr marL="342900" indent="-342900" algn="just">
              <a:lnSpc>
                <a:spcPct val="107000"/>
              </a:lnSpc>
              <a:spcBef>
                <a:spcPts val="0"/>
              </a:spcBef>
              <a:buFont typeface="Wingdings" panose="05000000000000000000" pitchFamily="2" charset="2"/>
              <a:buChar char=""/>
            </a:pPr>
            <a:r>
              <a:rPr lang="sl-SI" sz="2000" dirty="0">
                <a:latin typeface="Times New Roman" panose="02020603050405020304" pitchFamily="18" charset="0"/>
                <a:cs typeface="Times New Roman" panose="02020603050405020304" pitchFamily="18" charset="0"/>
              </a:rPr>
              <a:t>Država članica prosilka in zaprošena država članica se po potrebi </a:t>
            </a:r>
            <a:r>
              <a:rPr lang="sl-SI" sz="2000" u="sng" dirty="0">
                <a:latin typeface="Times New Roman" panose="02020603050405020304" pitchFamily="18" charset="0"/>
                <a:cs typeface="Times New Roman" panose="02020603050405020304" pitchFamily="18" charset="0"/>
              </a:rPr>
              <a:t>dogovorita</a:t>
            </a:r>
            <a:r>
              <a:rPr lang="sl-SI" sz="2000" dirty="0">
                <a:latin typeface="Times New Roman" panose="02020603050405020304" pitchFamily="18" charset="0"/>
                <a:cs typeface="Times New Roman" panose="02020603050405020304" pitchFamily="18" charset="0"/>
              </a:rPr>
              <a:t> o </a:t>
            </a:r>
            <a:r>
              <a:rPr lang="sl-SI" sz="2000" b="1" dirty="0">
                <a:latin typeface="Times New Roman" panose="02020603050405020304" pitchFamily="18" charset="0"/>
                <a:cs typeface="Times New Roman" panose="02020603050405020304" pitchFamily="18" charset="0"/>
              </a:rPr>
              <a:t>ukrepih za zaščito osebe</a:t>
            </a:r>
            <a:r>
              <a:rPr lang="sl-SI" sz="2000" dirty="0">
                <a:latin typeface="Times New Roman" panose="02020603050405020304" pitchFamily="18" charset="0"/>
                <a:cs typeface="Times New Roman" panose="02020603050405020304" pitchFamily="18" charset="0"/>
              </a:rPr>
              <a:t>, ki jo je treba zaslišati.</a:t>
            </a:r>
          </a:p>
          <a:p>
            <a:pPr marL="342900" marR="0" lvl="0" indent="-342900" algn="just">
              <a:lnSpc>
                <a:spcPct val="107000"/>
              </a:lnSpc>
              <a:spcBef>
                <a:spcPts val="0"/>
              </a:spcBef>
              <a:spcAft>
                <a:spcPts val="0"/>
              </a:spcAft>
              <a:buFont typeface="Wingdings" panose="05000000000000000000" pitchFamily="2" charset="2"/>
              <a:buChar char=""/>
            </a:pPr>
            <a:r>
              <a:rPr lang="sl-SI" sz="2000" dirty="0">
                <a:latin typeface="Times New Roman" panose="02020603050405020304" pitchFamily="18" charset="0"/>
                <a:ea typeface="Calibri" panose="020F0502020204030204" pitchFamily="34" charset="0"/>
                <a:cs typeface="Times New Roman" panose="02020603050405020304" pitchFamily="18" charset="0"/>
              </a:rPr>
              <a:t>Zaslišanje neposredno opravi oziroma ga usmerja pravosodni </a:t>
            </a:r>
            <a:r>
              <a:rPr lang="sl-SI" sz="2000" b="1" dirty="0">
                <a:latin typeface="Times New Roman" panose="02020603050405020304" pitchFamily="18" charset="0"/>
                <a:ea typeface="Calibri" panose="020F0502020204030204" pitchFamily="34" charset="0"/>
                <a:cs typeface="Times New Roman" panose="02020603050405020304" pitchFamily="18" charset="0"/>
              </a:rPr>
              <a:t>organ stranke prosilke v skladu z njenimi zakoni</a:t>
            </a:r>
            <a:r>
              <a:rPr lang="sl-SI" sz="2000" dirty="0">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lgn="just">
              <a:lnSpc>
                <a:spcPct val="107000"/>
              </a:lnSpc>
              <a:spcBef>
                <a:spcPts val="0"/>
              </a:spcBef>
              <a:spcAft>
                <a:spcPts val="0"/>
              </a:spcAft>
              <a:buFont typeface="Wingdings" panose="05000000000000000000" pitchFamily="2" charset="2"/>
              <a:buChar char=""/>
            </a:pPr>
            <a:r>
              <a:rPr lang="sl-SI" sz="2000" dirty="0">
                <a:latin typeface="Times New Roman" panose="02020603050405020304" pitchFamily="18" charset="0"/>
                <a:ea typeface="Calibri" panose="020F0502020204030204" pitchFamily="34" charset="0"/>
                <a:cs typeface="Times New Roman" panose="02020603050405020304" pitchFamily="18" charset="0"/>
              </a:rPr>
              <a:t>Pravosodni organ zaprošene države članice </a:t>
            </a:r>
            <a:r>
              <a:rPr lang="sl-SI" sz="2000" b="1" dirty="0">
                <a:latin typeface="Times New Roman" panose="02020603050405020304" pitchFamily="18" charset="0"/>
                <a:ea typeface="Calibri" panose="020F0502020204030204" pitchFamily="34" charset="0"/>
                <a:cs typeface="Times New Roman" panose="02020603050405020304" pitchFamily="18" charset="0"/>
              </a:rPr>
              <a:t>pripravi zapisnik</a:t>
            </a:r>
            <a:r>
              <a:rPr lang="sl-SI" sz="2000" dirty="0">
                <a:latin typeface="Times New Roman" panose="02020603050405020304" pitchFamily="18" charset="0"/>
                <a:ea typeface="Calibri" panose="020F0502020204030204" pitchFamily="34" charset="0"/>
                <a:cs typeface="Times New Roman" panose="02020603050405020304" pitchFamily="18" charset="0"/>
              </a:rPr>
              <a:t>, v katerem so navedeni datum in kraj zaslišanja, identiteta zaslišane osebe, identitete in funkcije vseh drugih oseb v zaprošeni državi članici, ki sodelujejo pri zaslišanju, kakršne koli podane zaprisege ter tehnične okoliščine, v katerih je zaslišanje potekalo, pristojni organ zaprošene države članice pa </a:t>
            </a:r>
            <a:r>
              <a:rPr lang="sl-SI" sz="2000" b="1" dirty="0">
                <a:latin typeface="Times New Roman" panose="02020603050405020304" pitchFamily="18" charset="0"/>
                <a:ea typeface="Calibri" panose="020F0502020204030204" pitchFamily="34" charset="0"/>
                <a:cs typeface="Times New Roman" panose="02020603050405020304" pitchFamily="18" charset="0"/>
              </a:rPr>
              <a:t>posreduje</a:t>
            </a:r>
            <a:r>
              <a:rPr lang="sl-SI" sz="2000" dirty="0">
                <a:latin typeface="Times New Roman" panose="02020603050405020304" pitchFamily="18" charset="0"/>
                <a:ea typeface="Calibri" panose="020F0502020204030204" pitchFamily="34" charset="0"/>
                <a:cs typeface="Times New Roman" panose="02020603050405020304" pitchFamily="18" charset="0"/>
              </a:rPr>
              <a:t> dokument pristojnemu organu države članice prosilke.</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tx1"/>
                </a:solidFill>
              </a:rPr>
              <a:t>10</a:t>
            </a:fld>
            <a:endParaRPr lang="en-US" dirty="0">
              <a:solidFill>
                <a:schemeClr val="tx1"/>
              </a:solidFill>
            </a:endParaRPr>
          </a:p>
        </p:txBody>
      </p:sp>
    </p:spTree>
    <p:extLst>
      <p:ext uri="{BB962C8B-B14F-4D97-AF65-F5344CB8AC3E}">
        <p14:creationId xmlns:p14="http://schemas.microsoft.com/office/powerpoint/2010/main" val="139475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Vsebina:</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70838"/>
            <a:ext cx="10275501" cy="4393982"/>
          </a:xfrm>
        </p:spPr>
        <p:txBody>
          <a:bodyPr>
            <a:normAutofit/>
          </a:bodyPr>
          <a:lstStyle/>
          <a:p>
            <a:pPr>
              <a:buFont typeface="Wingdings" panose="05000000000000000000" pitchFamily="2" charset="2"/>
              <a:buChar char="§"/>
            </a:pPr>
            <a:r>
              <a:rPr lang="sl-SI" sz="2400" dirty="0">
                <a:latin typeface="Times New Roman" panose="02020603050405020304" pitchFamily="18" charset="0"/>
                <a:cs typeface="Times New Roman" panose="02020603050405020304" pitchFamily="18" charset="0"/>
              </a:rPr>
              <a:t>Koncept medsebojne pravne pomoči</a:t>
            </a:r>
          </a:p>
          <a:p>
            <a:pPr>
              <a:buFont typeface="Wingdings" panose="05000000000000000000" pitchFamily="2" charset="2"/>
              <a:buChar char="§"/>
            </a:pPr>
            <a:r>
              <a:rPr lang="sl-SI" sz="2400" dirty="0">
                <a:latin typeface="Times New Roman" panose="02020603050405020304" pitchFamily="18" charset="0"/>
                <a:cs typeface="Times New Roman" panose="02020603050405020304" pitchFamily="18" charset="0"/>
              </a:rPr>
              <a:t>Povezava med pravnimi instrumenti za pravosodno sodelovanje v kazenskih zadevah</a:t>
            </a:r>
          </a:p>
          <a:p>
            <a:pPr>
              <a:buFont typeface="Wingdings" panose="05000000000000000000" pitchFamily="2" charset="2"/>
              <a:buChar char="§"/>
            </a:pPr>
            <a:r>
              <a:rPr lang="sl-SI" sz="2400" dirty="0">
                <a:latin typeface="Times New Roman" panose="02020603050405020304" pitchFamily="18" charset="0"/>
                <a:cs typeface="Times New Roman" panose="02020603050405020304" pitchFamily="18" charset="0"/>
              </a:rPr>
              <a:t>Administrativne podrobnosti: kanali za prenos, obrazci</a:t>
            </a:r>
          </a:p>
          <a:p>
            <a:pPr>
              <a:buFont typeface="Wingdings" panose="05000000000000000000" pitchFamily="2" charset="2"/>
              <a:buChar char="§"/>
            </a:pPr>
            <a:r>
              <a:rPr lang="sl-SI" sz="2400" dirty="0">
                <a:latin typeface="Times New Roman" panose="02020603050405020304" pitchFamily="18" charset="0"/>
                <a:cs typeface="Times New Roman" panose="02020603050405020304" pitchFamily="18" charset="0"/>
              </a:rPr>
              <a:t>Izvršitev medsebojne pravne pomoči. Roki.</a:t>
            </a:r>
          </a:p>
          <a:p>
            <a:pPr>
              <a:buFont typeface="Wingdings" panose="05000000000000000000" pitchFamily="2" charset="2"/>
              <a:buChar char="§"/>
            </a:pPr>
            <a:r>
              <a:rPr lang="sl-SI" sz="2400" dirty="0">
                <a:latin typeface="Times New Roman" panose="02020603050405020304" pitchFamily="18" charset="0"/>
                <a:cs typeface="Times New Roman" panose="02020603050405020304" pitchFamily="18" charset="0"/>
              </a:rPr>
              <a:t>Posebne določbe o zaslišanju prek videokonference in zaslišanju prek telefonske konference</a:t>
            </a: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tx1"/>
                </a:solidFill>
              </a:rPr>
              <a:t>2</a:t>
            </a:fld>
            <a:endParaRPr lang="en-US" dirty="0">
              <a:solidFill>
                <a:schemeClr val="tx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3878"/>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Koncept medsebojne pravne pomoči</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9234"/>
            <a:ext cx="10275501" cy="4814888"/>
          </a:xfrm>
        </p:spPr>
        <p:txBody>
          <a:bodyPr>
            <a:normAutofit lnSpcReduction="10000"/>
          </a:bodyPr>
          <a:lstStyle/>
          <a:p>
            <a:pPr algn="just"/>
            <a:r>
              <a:rPr lang="sl-SI" sz="2000" dirty="0">
                <a:latin typeface="Times New Roman" panose="02020603050405020304" pitchFamily="18" charset="0"/>
                <a:cs typeface="Times New Roman" panose="02020603050405020304" pitchFamily="18" charset="0"/>
              </a:rPr>
              <a:t>Glavni instrumenti, ki temeljijo na </a:t>
            </a:r>
            <a:r>
              <a:rPr lang="sl-SI" sz="2000" b="1" dirty="0">
                <a:solidFill>
                  <a:srgbClr val="FF0000"/>
                </a:solidFill>
                <a:latin typeface="Times New Roman" panose="02020603050405020304" pitchFamily="18" charset="0"/>
                <a:cs typeface="Times New Roman" panose="02020603050405020304" pitchFamily="18" charset="0"/>
              </a:rPr>
              <a:t>načelu medsebojne pravne pomoči</a:t>
            </a:r>
            <a:r>
              <a:rPr lang="sl-SI" sz="2000" dirty="0">
                <a:latin typeface="Times New Roman" panose="02020603050405020304" pitchFamily="18" charset="0"/>
                <a:cs typeface="Times New Roman" panose="02020603050405020304" pitchFamily="18" charset="0"/>
              </a:rPr>
              <a:t>, vključujejo </a:t>
            </a:r>
            <a:r>
              <a:rPr lang="sl-SI" sz="2000" b="1" dirty="0">
                <a:latin typeface="Times New Roman" panose="02020603050405020304" pitchFamily="18" charset="0"/>
                <a:cs typeface="Times New Roman" panose="02020603050405020304" pitchFamily="18" charset="0"/>
              </a:rPr>
              <a:t>Konvencijo iz leta 1959</a:t>
            </a:r>
            <a:r>
              <a:rPr lang="sl-SI" sz="2000" dirty="0">
                <a:latin typeface="Times New Roman" panose="02020603050405020304" pitchFamily="18" charset="0"/>
                <a:cs typeface="Times New Roman" panose="02020603050405020304" pitchFamily="18" charset="0"/>
              </a:rPr>
              <a:t> in njene protokole, ki so bili dopolnjeni s </a:t>
            </a:r>
            <a:r>
              <a:rPr lang="sl-SI" sz="2000" b="1" dirty="0">
                <a:latin typeface="Times New Roman" panose="02020603050405020304" pitchFamily="18" charset="0"/>
                <a:cs typeface="Times New Roman" panose="02020603050405020304" pitchFamily="18" charset="0"/>
              </a:rPr>
              <a:t>Schengenskim sporazumom</a:t>
            </a:r>
            <a:r>
              <a:rPr lang="sl-SI" sz="2000" dirty="0">
                <a:latin typeface="Times New Roman" panose="02020603050405020304" pitchFamily="18" charset="0"/>
                <a:cs typeface="Times New Roman" panose="02020603050405020304" pitchFamily="18" charset="0"/>
              </a:rPr>
              <a:t>, ter </a:t>
            </a:r>
            <a:r>
              <a:rPr lang="sl-SI" sz="2000" b="1" dirty="0">
                <a:latin typeface="Times New Roman" panose="02020603050405020304" pitchFamily="18" charset="0"/>
                <a:cs typeface="Times New Roman" panose="02020603050405020304" pitchFamily="18" charset="0"/>
              </a:rPr>
              <a:t>Konvencijo iz leta 2000</a:t>
            </a:r>
            <a:r>
              <a:rPr lang="sl-SI" sz="2000" dirty="0">
                <a:latin typeface="Times New Roman" panose="02020603050405020304" pitchFamily="18" charset="0"/>
                <a:cs typeface="Times New Roman" panose="02020603050405020304" pitchFamily="18" charset="0"/>
              </a:rPr>
              <a:t> in njen protokol.</a:t>
            </a:r>
          </a:p>
          <a:p>
            <a:pPr algn="just"/>
            <a:r>
              <a:rPr lang="sl-SI" sz="2000" dirty="0">
                <a:latin typeface="Times New Roman" panose="02020603050405020304" pitchFamily="18" charset="0"/>
                <a:cs typeface="Times New Roman" panose="02020603050405020304" pitchFamily="18" charset="0"/>
              </a:rPr>
              <a:t>Instrumenti medsebojne pomoči in njihovi protokoli zajemajo </a:t>
            </a:r>
            <a:r>
              <a:rPr lang="sl-SI" sz="2000" b="1" dirty="0">
                <a:latin typeface="Times New Roman" panose="02020603050405020304" pitchFamily="18" charset="0"/>
                <a:cs typeface="Times New Roman" panose="02020603050405020304" pitchFamily="18" charset="0"/>
              </a:rPr>
              <a:t>medsebojno pomoč na splošno</a:t>
            </a:r>
            <a:r>
              <a:rPr lang="sl-SI" sz="2000" dirty="0">
                <a:latin typeface="Times New Roman" panose="02020603050405020304" pitchFamily="18" charset="0"/>
                <a:cs typeface="Times New Roman" panose="02020603050405020304" pitchFamily="18" charset="0"/>
              </a:rPr>
              <a:t>, vsebujejo pa tudi </a:t>
            </a:r>
            <a:r>
              <a:rPr lang="sl-SI" sz="2000" b="1" dirty="0">
                <a:latin typeface="Times New Roman" panose="02020603050405020304" pitchFamily="18" charset="0"/>
                <a:cs typeface="Times New Roman" panose="02020603050405020304" pitchFamily="18" charset="0"/>
              </a:rPr>
              <a:t>pravila o posebnih oblikah medsebojne pomoči</a:t>
            </a:r>
            <a:r>
              <a:rPr lang="sl-SI" sz="2000" i="1" dirty="0">
                <a:latin typeface="Times New Roman" panose="02020603050405020304" pitchFamily="18" charset="0"/>
                <a:cs typeface="Times New Roman" panose="02020603050405020304" pitchFamily="18" charset="0"/>
              </a:rPr>
              <a:t>, kot je prestrezanje telekomunikacij ali uporaba videokonference</a:t>
            </a:r>
            <a:r>
              <a:rPr lang="sl-SI" sz="2000" dirty="0">
                <a:latin typeface="Times New Roman" panose="02020603050405020304" pitchFamily="18" charset="0"/>
                <a:cs typeface="Times New Roman" panose="02020603050405020304" pitchFamily="18" charset="0"/>
              </a:rPr>
              <a:t>.</a:t>
            </a:r>
          </a:p>
          <a:p>
            <a:pPr algn="just"/>
            <a:r>
              <a:rPr lang="sl-SI" sz="2000" dirty="0">
                <a:latin typeface="Times New Roman" panose="02020603050405020304" pitchFamily="18" charset="0"/>
                <a:cs typeface="Times New Roman" panose="02020603050405020304" pitchFamily="18" charset="0"/>
              </a:rPr>
              <a:t>Mehanizem, ki temelji na </a:t>
            </a:r>
            <a:r>
              <a:rPr lang="sl-SI" sz="2000" b="1" dirty="0">
                <a:latin typeface="Times New Roman" panose="02020603050405020304" pitchFamily="18" charset="0"/>
                <a:cs typeface="Times New Roman" panose="02020603050405020304" pitchFamily="18" charset="0"/>
              </a:rPr>
              <a:t>medsebojni pomoči</a:t>
            </a:r>
            <a:r>
              <a:rPr lang="sl-SI" sz="2000" dirty="0">
                <a:latin typeface="Times New Roman" panose="02020603050405020304" pitchFamily="18" charset="0"/>
                <a:cs typeface="Times New Roman" panose="02020603050405020304" pitchFamily="18" charset="0"/>
              </a:rPr>
              <a:t> med pristojnim organom prosilcem in zaprošenim pristojnim organom.</a:t>
            </a:r>
          </a:p>
          <a:p>
            <a:pPr algn="just"/>
            <a:r>
              <a:rPr lang="sl-SI" sz="2000" b="1" dirty="0">
                <a:latin typeface="Times New Roman" panose="02020603050405020304" pitchFamily="18" charset="0"/>
                <a:cs typeface="Times New Roman" panose="02020603050405020304" pitchFamily="18" charset="0"/>
              </a:rPr>
              <a:t>Razlogi za zavrnitev </a:t>
            </a:r>
            <a:r>
              <a:rPr lang="sl-SI" sz="2000" dirty="0">
                <a:latin typeface="Times New Roman" panose="02020603050405020304" pitchFamily="18" charset="0"/>
                <a:cs typeface="Times New Roman" panose="02020603050405020304" pitchFamily="18" charset="0"/>
              </a:rPr>
              <a:t>(člen 2 Konvencije iz leta 1959) – zaprosilo se nanaša na kaznivo dejanje, ki ga zaprošena stranka obravnava kot politično kaznivo dejanje, kaznivo dejanje, povezano s političnim kaznivim dejanjem, ali davčno kaznivo dejanje, </a:t>
            </a:r>
            <a:r>
              <a:rPr lang="sl-SI" sz="2000" b="1" dirty="0">
                <a:latin typeface="Times New Roman" panose="02020603050405020304" pitchFamily="18" charset="0"/>
                <a:cs typeface="Times New Roman" panose="02020603050405020304" pitchFamily="18" charset="0"/>
              </a:rPr>
              <a:t>ali</a:t>
            </a:r>
            <a:r>
              <a:rPr lang="sl-SI" sz="2000" dirty="0">
                <a:latin typeface="Times New Roman" panose="02020603050405020304" pitchFamily="18" charset="0"/>
                <a:cs typeface="Times New Roman" panose="02020603050405020304" pitchFamily="18" charset="0"/>
              </a:rPr>
              <a:t> če zaprošena stranka meni, da bi izvršitev zaprosila verjetno vplivala na suverenost, varnost, javni red ali druge bistvene interese njene države.</a:t>
            </a:r>
          </a:p>
          <a:p>
            <a:pPr algn="just"/>
            <a:r>
              <a:rPr lang="sl-SI" sz="2000" dirty="0">
                <a:latin typeface="Times New Roman" panose="02020603050405020304" pitchFamily="18" charset="0"/>
                <a:cs typeface="Times New Roman" panose="02020603050405020304" pitchFamily="18" charset="0"/>
              </a:rPr>
              <a:t>Pri izvršitvi zaprosila se običajno zahteva </a:t>
            </a:r>
            <a:r>
              <a:rPr lang="sl-SI" sz="2000" b="1" dirty="0">
                <a:latin typeface="Times New Roman" panose="02020603050405020304" pitchFamily="18" charset="0"/>
                <a:cs typeface="Times New Roman" panose="02020603050405020304" pitchFamily="18" charset="0"/>
              </a:rPr>
              <a:t>dvojna kaznivost</a:t>
            </a:r>
            <a:r>
              <a:rPr lang="sl-SI" sz="2000" dirty="0">
                <a:latin typeface="Times New Roman" panose="02020603050405020304" pitchFamily="18" charset="0"/>
                <a:cs typeface="Times New Roman" panose="02020603050405020304" pitchFamily="18" charset="0"/>
              </a:rPr>
              <a:t>.</a:t>
            </a:r>
          </a:p>
          <a:p>
            <a:pPr algn="just"/>
            <a:r>
              <a:rPr lang="sl-SI" sz="2000" dirty="0">
                <a:latin typeface="Times New Roman" panose="02020603050405020304" pitchFamily="18" charset="0"/>
                <a:cs typeface="Times New Roman" panose="02020603050405020304" pitchFamily="18" charset="0"/>
              </a:rPr>
              <a:t>Različne določbe v zvezi z </a:t>
            </a:r>
            <a:r>
              <a:rPr lang="sl-SI" sz="2000" b="1" i="1" dirty="0">
                <a:solidFill>
                  <a:srgbClr val="FF0000"/>
                </a:solidFill>
                <a:latin typeface="Times New Roman" panose="02020603050405020304" pitchFamily="18" charset="0"/>
                <a:cs typeface="Times New Roman" panose="02020603050405020304" pitchFamily="18" charset="0"/>
              </a:rPr>
              <a:t>locus regit actum </a:t>
            </a:r>
            <a:r>
              <a:rPr lang="sl-SI" sz="2000" b="1" i="1" dirty="0">
                <a:latin typeface="Times New Roman" panose="02020603050405020304" pitchFamily="18" charset="0"/>
                <a:cs typeface="Times New Roman" panose="02020603050405020304" pitchFamily="18" charset="0"/>
              </a:rPr>
              <a:t>(Konvencija iz leta 1959) </a:t>
            </a:r>
            <a:r>
              <a:rPr lang="sl-SI" sz="2000" dirty="0">
                <a:latin typeface="Times New Roman" panose="02020603050405020304" pitchFamily="18" charset="0"/>
                <a:cs typeface="Times New Roman" panose="02020603050405020304" pitchFamily="18" charset="0"/>
              </a:rPr>
              <a:t>in </a:t>
            </a:r>
            <a:r>
              <a:rPr lang="sl-SI" sz="2000" b="1" i="1" dirty="0">
                <a:solidFill>
                  <a:srgbClr val="FF0000"/>
                </a:solidFill>
                <a:latin typeface="Times New Roman" panose="02020603050405020304" pitchFamily="18" charset="0"/>
                <a:cs typeface="Times New Roman" panose="02020603050405020304" pitchFamily="18" charset="0"/>
              </a:rPr>
              <a:t>forum regit actum </a:t>
            </a:r>
            <a:r>
              <a:rPr lang="sl-SI" sz="2000" b="1" i="1" dirty="0">
                <a:latin typeface="Times New Roman" panose="02020603050405020304" pitchFamily="18" charset="0"/>
                <a:cs typeface="Times New Roman" panose="02020603050405020304" pitchFamily="18" charset="0"/>
              </a:rPr>
              <a:t>(Konvencija iz leta 2000) </a:t>
            </a:r>
            <a:r>
              <a:rPr lang="sl-SI" sz="2000" dirty="0">
                <a:latin typeface="Times New Roman" panose="02020603050405020304" pitchFamily="18" charset="0"/>
                <a:cs typeface="Times New Roman" panose="02020603050405020304" pitchFamily="18" charset="0"/>
              </a:rPr>
              <a:t>v zvezi z izvršitvijo zaprosila.</a:t>
            </a:r>
          </a:p>
          <a:p>
            <a:pPr algn="just"/>
            <a:endParaRPr lang="en-GB" sz="1800" dirty="0"/>
          </a:p>
          <a:p>
            <a:pPr marL="0" indent="0" algn="just">
              <a:buNone/>
            </a:pPr>
            <a:endParaRPr lang="en-US" sz="1800" dirty="0"/>
          </a:p>
        </p:txBody>
      </p:sp>
      <p:sp>
        <p:nvSpPr>
          <p:cNvPr id="4" name="Slide Number Placeholder 3">
            <a:extLst>
              <a:ext uri="{FF2B5EF4-FFF2-40B4-BE49-F238E27FC236}">
                <a16:creationId xmlns:a16="http://schemas.microsoft.com/office/drawing/2014/main" id="{27A67FB3-57D0-43BA-89B2-C1ACE7BA0176}"/>
              </a:ext>
            </a:extLst>
          </p:cNvPr>
          <p:cNvSpPr>
            <a:spLocks noGrp="1"/>
          </p:cNvSpPr>
          <p:nvPr>
            <p:ph type="sldNum" sz="quarter" idx="12"/>
          </p:nvPr>
        </p:nvSpPr>
        <p:spPr/>
        <p:txBody>
          <a:bodyPr/>
          <a:lstStyle/>
          <a:p>
            <a:fld id="{6D22F896-40B5-4ADD-8801-0D06FADFA095}" type="slidenum">
              <a:rPr lang="en-US" smtClean="0">
                <a:solidFill>
                  <a:schemeClr val="tx1"/>
                </a:solidFill>
              </a:rPr>
              <a:t>3</a:t>
            </a:fld>
            <a:endParaRPr lang="en-US" dirty="0">
              <a:solidFill>
                <a:schemeClr val="tx1"/>
              </a:solidFill>
            </a:endParaRPr>
          </a:p>
        </p:txBody>
      </p:sp>
    </p:spTree>
    <p:extLst>
      <p:ext uri="{BB962C8B-B14F-4D97-AF65-F5344CB8AC3E}">
        <p14:creationId xmlns:p14="http://schemas.microsoft.com/office/powerpoint/2010/main" val="293651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3878"/>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Povezava med pravnimi instrumenti za pravosodno sodelovanje v kazenskih zadevah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236"/>
            <a:ext cx="10275501" cy="4719492"/>
          </a:xfrm>
        </p:spPr>
        <p:txBody>
          <a:bodyPr>
            <a:noAutofit/>
          </a:bodyPr>
          <a:lstStyle/>
          <a:p>
            <a:pPr algn="just"/>
            <a:r>
              <a:rPr lang="sl-SI" sz="1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Opredelite pravne instrumente, ki se uporabljajo </a:t>
            </a:r>
            <a:r>
              <a:rPr lang="sl-SI" sz="1800" dirty="0">
                <a:latin typeface="Times New Roman" panose="02020603050405020304" pitchFamily="18" charset="0"/>
                <a:ea typeface="Calibri" panose="020F0502020204030204" pitchFamily="34" charset="0"/>
                <a:cs typeface="Times New Roman" panose="02020603050405020304" pitchFamily="18" charset="0"/>
              </a:rPr>
              <a:t>za državi članici, ki sodelujeta v postopku pravosodnega sodelovanja.</a:t>
            </a:r>
          </a:p>
          <a:p>
            <a:pPr algn="just"/>
            <a:r>
              <a:rPr lang="sl-SI" sz="1800" dirty="0">
                <a:latin typeface="Times New Roman" panose="02020603050405020304" pitchFamily="18" charset="0"/>
                <a:ea typeface="Calibri" panose="020F0502020204030204" pitchFamily="34" charset="0"/>
                <a:cs typeface="Times New Roman" panose="02020603050405020304" pitchFamily="18" charset="0"/>
              </a:rPr>
              <a:t>Posebno pozornost namenite </a:t>
            </a:r>
            <a:r>
              <a:rPr lang="sl-SI" sz="1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zaporedju pravnih instrumentov </a:t>
            </a:r>
            <a:r>
              <a:rPr lang="sl-SI" sz="1800" dirty="0">
                <a:latin typeface="Times New Roman" panose="02020603050405020304" pitchFamily="18" charset="0"/>
                <a:ea typeface="Calibri" panose="020F0502020204030204" pitchFamily="34" charset="0"/>
                <a:cs typeface="Times New Roman" panose="02020603050405020304" pitchFamily="18" charset="0"/>
              </a:rPr>
              <a:t>in </a:t>
            </a:r>
            <a:r>
              <a:rPr lang="sl-SI" sz="1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področju njihove uporabe</a:t>
            </a:r>
            <a:r>
              <a:rPr lang="sl-SI" sz="1800" dirty="0">
                <a:latin typeface="Times New Roman" panose="02020603050405020304" pitchFamily="18" charset="0"/>
                <a:ea typeface="Calibri" panose="020F0502020204030204" pitchFamily="34" charset="0"/>
                <a:cs typeface="Times New Roman" panose="02020603050405020304" pitchFamily="18" charset="0"/>
              </a:rPr>
              <a:t>, </a:t>
            </a:r>
            <a:r>
              <a:rPr lang="sl-SI" sz="1800" b="1" dirty="0">
                <a:latin typeface="Times New Roman" panose="02020603050405020304" pitchFamily="18" charset="0"/>
                <a:ea typeface="Calibri" panose="020F0502020204030204" pitchFamily="34" charset="0"/>
                <a:cs typeface="Times New Roman" panose="02020603050405020304" pitchFamily="18" charset="0"/>
              </a:rPr>
              <a:t>saj zamenjujejo ali nadomeščajo druge pravne instrumente v zvezi z državo članico – </a:t>
            </a:r>
            <a:r>
              <a:rPr lang="sl-SI" sz="1800" b="1" i="1" dirty="0">
                <a:latin typeface="Times New Roman" panose="02020603050405020304" pitchFamily="18" charset="0"/>
                <a:ea typeface="Calibri" panose="020F0502020204030204" pitchFamily="34" charset="0"/>
                <a:cs typeface="Times New Roman" panose="02020603050405020304" pitchFamily="18" charset="0"/>
              </a:rPr>
              <a:t>npr. Direktiva 2014/41/EU o EPN se od 22. maja 2017 uporablja za vse države članice z izjemo Danske in Irske (samo v zvezi s pridobivanjem dokazov)</a:t>
            </a:r>
            <a:r>
              <a:rPr lang="sl-SI" sz="1800" dirty="0">
                <a:latin typeface="Times New Roman" panose="02020603050405020304" pitchFamily="18" charset="0"/>
                <a:ea typeface="Calibri" panose="020F0502020204030204" pitchFamily="34" charset="0"/>
                <a:cs typeface="Times New Roman" panose="02020603050405020304" pitchFamily="18" charset="0"/>
              </a:rPr>
              <a:t>.</a:t>
            </a:r>
          </a:p>
          <a:p>
            <a:pPr algn="just"/>
            <a:r>
              <a:rPr lang="sl-SI" sz="1800" dirty="0">
                <a:latin typeface="Times New Roman" panose="02020603050405020304" pitchFamily="18" charset="0"/>
                <a:ea typeface="Calibri" panose="020F0502020204030204" pitchFamily="34" charset="0"/>
                <a:cs typeface="Times New Roman" panose="02020603050405020304" pitchFamily="18" charset="0"/>
              </a:rPr>
              <a:t>Povezava z drugimi pravnimi instrumenti se običajno navede na začetku ali v končnih določbah zadevnega pravnega instrumenta – </a:t>
            </a:r>
            <a:r>
              <a:rPr lang="sl-SI" sz="1800" i="1" dirty="0">
                <a:latin typeface="Times New Roman" panose="02020603050405020304" pitchFamily="18" charset="0"/>
                <a:ea typeface="Calibri" panose="020F0502020204030204" pitchFamily="34" charset="0"/>
                <a:cs typeface="Times New Roman" panose="02020603050405020304" pitchFamily="18" charset="0"/>
              </a:rPr>
              <a:t>npr. člen 34 Direktive 2014/41/EU o EPN, člen 1 Konvencije iz leta 2000</a:t>
            </a:r>
            <a:r>
              <a:rPr lang="sl-SI" sz="1800" dirty="0">
                <a:latin typeface="Times New Roman" panose="02020603050405020304" pitchFamily="18" charset="0"/>
                <a:ea typeface="Calibri" panose="020F0502020204030204" pitchFamily="34" charset="0"/>
                <a:cs typeface="Times New Roman" panose="02020603050405020304" pitchFamily="18" charset="0"/>
              </a:rPr>
              <a:t>.</a:t>
            </a:r>
          </a:p>
          <a:p>
            <a:pPr algn="just"/>
            <a:r>
              <a:rPr lang="sl-SI" sz="1800" dirty="0">
                <a:latin typeface="Times New Roman" panose="02020603050405020304" pitchFamily="18" charset="0"/>
                <a:cs typeface="Times New Roman" panose="02020603050405020304" pitchFamily="18" charset="0"/>
              </a:rPr>
              <a:t>Preverite </a:t>
            </a:r>
            <a:r>
              <a:rPr lang="sl-SI" sz="1800" b="1" dirty="0">
                <a:solidFill>
                  <a:srgbClr val="FF0000"/>
                </a:solidFill>
                <a:latin typeface="Times New Roman" panose="02020603050405020304" pitchFamily="18" charset="0"/>
                <a:cs typeface="Times New Roman" panose="02020603050405020304" pitchFamily="18" charset="0"/>
              </a:rPr>
              <a:t>preglednico ratifikacij </a:t>
            </a:r>
            <a:r>
              <a:rPr lang="sl-SI" sz="1800" dirty="0">
                <a:latin typeface="Times New Roman" panose="02020603050405020304" pitchFamily="18" charset="0"/>
                <a:cs typeface="Times New Roman" panose="02020603050405020304" pitchFamily="18" charset="0"/>
              </a:rPr>
              <a:t>za vsak pravni instrument (pravni instrument se uporabi </a:t>
            </a:r>
            <a:r>
              <a:rPr lang="sl-SI" sz="1800" b="1" dirty="0">
                <a:latin typeface="Times New Roman" panose="02020603050405020304" pitchFamily="18" charset="0"/>
                <a:cs typeface="Times New Roman" panose="02020603050405020304" pitchFamily="18" charset="0"/>
              </a:rPr>
              <a:t>samo,</a:t>
            </a:r>
            <a:r>
              <a:rPr lang="sl-SI" sz="1800" dirty="0">
                <a:latin typeface="Times New Roman" panose="02020603050405020304" pitchFamily="18" charset="0"/>
                <a:cs typeface="Times New Roman" panose="02020603050405020304" pitchFamily="18" charset="0"/>
              </a:rPr>
              <a:t> če sta ga ratificirali državi, vključeni v pravni instrument). Jasno je, da so podane izjave in pridržki ... Preverite tudi njih, saj je pomembno vedeti, kako bo zaprošena država izvršila medsebojno pravno pomoč!!!</a:t>
            </a:r>
          </a:p>
          <a:p>
            <a:pPr algn="just"/>
            <a:r>
              <a:rPr lang="sl-SI" sz="1800" dirty="0">
                <a:latin typeface="Times New Roman" panose="02020603050405020304" pitchFamily="18" charset="0"/>
                <a:cs typeface="Times New Roman" panose="02020603050405020304" pitchFamily="18" charset="0"/>
              </a:rPr>
              <a:t>Celoten seznam konvencij (podpisi, ratifikacije, izjave in drugo) je na voljo na </a:t>
            </a:r>
            <a:r>
              <a:rPr lang="sl-SI" sz="1800" b="1" dirty="0">
                <a:solidFill>
                  <a:srgbClr val="FF0000"/>
                </a:solidFill>
                <a:latin typeface="Times New Roman" panose="02020603050405020304" pitchFamily="18" charset="0"/>
                <a:cs typeface="Times New Roman" panose="02020603050405020304" pitchFamily="18" charset="0"/>
              </a:rPr>
              <a:t>spletnem mestu Urada Sveta Evrope za pogodbe</a:t>
            </a:r>
            <a:r>
              <a:rPr lang="sl-SI" sz="1800" dirty="0">
                <a:latin typeface="Times New Roman" panose="02020603050405020304" pitchFamily="18" charset="0"/>
                <a:cs typeface="Times New Roman" panose="02020603050405020304" pitchFamily="18" charset="0"/>
              </a:rPr>
              <a:t> -&gt; </a:t>
            </a:r>
            <a:r>
              <a:rPr lang="sl-SI" sz="1800" dirty="0">
                <a:latin typeface="Times New Roman" panose="02020603050405020304" pitchFamily="18" charset="0"/>
                <a:cs typeface="Times New Roman" panose="02020603050405020304" pitchFamily="18" charset="0"/>
                <a:hlinkClick r:id="rId3"/>
              </a:rPr>
              <a:t>https://www.coe.int/en/web/conventions/full-list</a:t>
            </a:r>
          </a:p>
          <a:p>
            <a:pPr algn="just"/>
            <a:r>
              <a:rPr lang="sl-SI" sz="1800" dirty="0">
                <a:latin typeface="Times New Roman" panose="02020603050405020304" pitchFamily="18" charset="0"/>
                <a:cs typeface="Times New Roman" panose="02020603050405020304" pitchFamily="18" charset="0"/>
              </a:rPr>
              <a:t>V zvezi s Konvencijo iz leta 2000 in njenim protokolom obiščite </a:t>
            </a:r>
            <a:r>
              <a:rPr lang="sl-SI" sz="1800" b="1" dirty="0">
                <a:solidFill>
                  <a:srgbClr val="FF0000"/>
                </a:solidFill>
                <a:latin typeface="Times New Roman" panose="02020603050405020304" pitchFamily="18" charset="0"/>
                <a:cs typeface="Times New Roman" panose="02020603050405020304" pitchFamily="18" charset="0"/>
              </a:rPr>
              <a:t>spletno mesto EJN </a:t>
            </a:r>
            <a:r>
              <a:rPr lang="sl-SI" sz="1800" dirty="0">
                <a:latin typeface="Times New Roman" panose="02020603050405020304" pitchFamily="18" charset="0"/>
                <a:cs typeface="Times New Roman" panose="02020603050405020304" pitchFamily="18" charset="0"/>
              </a:rPr>
              <a:t>-&gt; </a:t>
            </a:r>
            <a:r>
              <a:rPr lang="sl-SI" sz="1800" dirty="0">
                <a:latin typeface="Times New Roman" panose="02020603050405020304" pitchFamily="18" charset="0"/>
                <a:cs typeface="Times New Roman" panose="02020603050405020304" pitchFamily="18" charset="0"/>
                <a:hlinkClick r:id="rId4"/>
              </a:rPr>
              <a:t>https://www.ejn-crimjust.europa.eu/ejn/EJN_Home/SL</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tx1"/>
                </a:solidFill>
              </a:rPr>
              <a:t>4</a:t>
            </a:fld>
            <a:endParaRPr lang="en-US" dirty="0">
              <a:solidFill>
                <a:schemeClr val="tx1"/>
              </a:solidFill>
            </a:endParaRPr>
          </a:p>
        </p:txBody>
      </p:sp>
    </p:spTree>
    <p:extLst>
      <p:ext uri="{BB962C8B-B14F-4D97-AF65-F5344CB8AC3E}">
        <p14:creationId xmlns:p14="http://schemas.microsoft.com/office/powerpoint/2010/main" val="189781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00795" y="433878"/>
            <a:ext cx="10905066" cy="1135737"/>
          </a:xfrm>
        </p:spPr>
        <p:txBody>
          <a:bodyPr>
            <a:normAutofit fontScale="90000"/>
          </a:bodyPr>
          <a:lstStyle/>
          <a:p>
            <a:r>
              <a:rPr lang="sl-SI" sz="3600" b="1" dirty="0">
                <a:latin typeface="Times New Roman" panose="02020603050405020304" pitchFamily="18" charset="0"/>
                <a:cs typeface="Times New Roman" panose="02020603050405020304" pitchFamily="18" charset="0"/>
              </a:rPr>
              <a:t>Povezava z drugimi pravnimi instrumenti za pravosodno sodelovanje v kazenskih zadevah – nadaljevanje</a:t>
            </a:r>
          </a:p>
        </p:txBody>
      </p:sp>
      <p:pic>
        <p:nvPicPr>
          <p:cNvPr id="8" name="Content Placeholder 7">
            <a:extLst>
              <a:ext uri="{FF2B5EF4-FFF2-40B4-BE49-F238E27FC236}">
                <a16:creationId xmlns:a16="http://schemas.microsoft.com/office/drawing/2014/main" id="{90800800-B0D2-40FA-8ED8-3AAFE3C58028}"/>
              </a:ext>
            </a:extLst>
          </p:cNvPr>
          <p:cNvPicPr>
            <a:picLocks noGrp="1" noChangeAspect="1"/>
          </p:cNvPicPr>
          <p:nvPr>
            <p:ph idx="1"/>
          </p:nvPr>
        </p:nvPicPr>
        <p:blipFill>
          <a:blip r:embed="rId3"/>
          <a:stretch>
            <a:fillRect/>
          </a:stretch>
        </p:blipFill>
        <p:spPr>
          <a:xfrm>
            <a:off x="429166" y="1679993"/>
            <a:ext cx="4669046" cy="4295031"/>
          </a:xfrm>
        </p:spPr>
      </p:pic>
      <p:sp>
        <p:nvSpPr>
          <p:cNvPr id="3" name="Slide Number Placeholder 2">
            <a:extLst>
              <a:ext uri="{FF2B5EF4-FFF2-40B4-BE49-F238E27FC236}">
                <a16:creationId xmlns:a16="http://schemas.microsoft.com/office/drawing/2014/main" id="{4213856C-AE19-4935-8D07-485BB7B70DA3}"/>
              </a:ext>
            </a:extLst>
          </p:cNvPr>
          <p:cNvSpPr>
            <a:spLocks noGrp="1"/>
          </p:cNvSpPr>
          <p:nvPr>
            <p:ph type="sldNum" sz="quarter" idx="12"/>
          </p:nvPr>
        </p:nvSpPr>
        <p:spPr/>
        <p:txBody>
          <a:bodyPr/>
          <a:lstStyle/>
          <a:p>
            <a:fld id="{6D22F896-40B5-4ADD-8801-0D06FADFA095}" type="slidenum">
              <a:rPr lang="en-US" smtClean="0">
                <a:solidFill>
                  <a:schemeClr val="tx1"/>
                </a:solidFill>
              </a:rPr>
              <a:t>5</a:t>
            </a:fld>
            <a:endParaRPr lang="en-US" dirty="0">
              <a:solidFill>
                <a:schemeClr val="tx1"/>
              </a:solidFill>
            </a:endParaRPr>
          </a:p>
        </p:txBody>
      </p:sp>
      <p:pic>
        <p:nvPicPr>
          <p:cNvPr id="12" name="Picture 11">
            <a:extLst>
              <a:ext uri="{FF2B5EF4-FFF2-40B4-BE49-F238E27FC236}">
                <a16:creationId xmlns:a16="http://schemas.microsoft.com/office/drawing/2014/main" id="{4A08512C-186F-462C-8F27-F65127A0E5F2}"/>
              </a:ext>
            </a:extLst>
          </p:cNvPr>
          <p:cNvPicPr>
            <a:picLocks noChangeAspect="1"/>
          </p:cNvPicPr>
          <p:nvPr/>
        </p:nvPicPr>
        <p:blipFill>
          <a:blip r:embed="rId4"/>
          <a:stretch>
            <a:fillRect/>
          </a:stretch>
        </p:blipFill>
        <p:spPr>
          <a:xfrm>
            <a:off x="5400221" y="1679993"/>
            <a:ext cx="5301857" cy="4295032"/>
          </a:xfrm>
          <a:prstGeom prst="rect">
            <a:avLst/>
          </a:prstGeom>
        </p:spPr>
      </p:pic>
      <mc:AlternateContent xmlns:mc="http://schemas.openxmlformats.org/markup-compatibility/2006" xmlns:p14="http://schemas.microsoft.com/office/powerpoint/2010/main">
        <mc:Choice Requires="p14">
          <p:contentPart p14:bwMode="auto" r:id="rId5">
            <p14:nvContentPartPr>
              <p14:cNvPr id="13" name="Ink 12">
                <a:extLst>
                  <a:ext uri="{FF2B5EF4-FFF2-40B4-BE49-F238E27FC236}">
                    <a16:creationId xmlns:a16="http://schemas.microsoft.com/office/drawing/2014/main" id="{2D2D3657-1C6F-4B01-AC62-0F5E5E910565}"/>
                  </a:ext>
                </a:extLst>
              </p14:cNvPr>
              <p14:cNvContentPartPr/>
              <p14:nvPr/>
            </p14:nvContentPartPr>
            <p14:xfrm>
              <a:off x="992037" y="2441275"/>
              <a:ext cx="8126083" cy="862642"/>
            </p14:xfrm>
          </p:contentPart>
        </mc:Choice>
        <mc:Fallback xmlns="">
          <p:pic>
            <p:nvPicPr>
              <p:cNvPr id="13" name="Ink 12">
                <a:extLst>
                  <a:ext uri="{FF2B5EF4-FFF2-40B4-BE49-F238E27FC236}">
                    <a16:creationId xmlns:a16="http://schemas.microsoft.com/office/drawing/2014/main" id="{2D2D3657-1C6F-4B01-AC62-0F5E5E910565}"/>
                  </a:ext>
                </a:extLst>
              </p:cNvPr>
              <p:cNvPicPr/>
              <p:nvPr/>
            </p:nvPicPr>
            <p:blipFill>
              <a:blip r:embed="rId6"/>
              <a:stretch>
                <a:fillRect/>
              </a:stretch>
            </p:blipFill>
            <p:spPr>
              <a:xfrm>
                <a:off x="982677" y="2431914"/>
                <a:ext cx="8144443" cy="881364"/>
              </a:xfrm>
              <a:prstGeom prst="rect">
                <a:avLst/>
              </a:prstGeom>
            </p:spPr>
          </p:pic>
        </mc:Fallback>
      </mc:AlternateContent>
    </p:spTree>
    <p:extLst>
      <p:ext uri="{BB962C8B-B14F-4D97-AF65-F5344CB8AC3E}">
        <p14:creationId xmlns:p14="http://schemas.microsoft.com/office/powerpoint/2010/main" val="4264449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2504"/>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Administrativne podrobnosti: kanali za prenos, obrazci</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fontScale="92500" lnSpcReduction="10000"/>
          </a:bodyPr>
          <a:lstStyle/>
          <a:p>
            <a:pPr marL="0" indent="0">
              <a:buNone/>
            </a:pPr>
            <a:r>
              <a:rPr lang="sl-SI" b="1" dirty="0">
                <a:solidFill>
                  <a:srgbClr val="FF0000"/>
                </a:solidFill>
                <a:latin typeface="Times New Roman" panose="02020603050405020304" pitchFamily="18" charset="0"/>
                <a:cs typeface="Times New Roman" panose="02020603050405020304" pitchFamily="18" charset="0"/>
              </a:rPr>
              <a:t>Kanali za prenos</a:t>
            </a:r>
          </a:p>
          <a:p>
            <a:r>
              <a:rPr lang="sl-SI" sz="2000" dirty="0">
                <a:latin typeface="Times New Roman" panose="02020603050405020304" pitchFamily="18" charset="0"/>
                <a:cs typeface="Times New Roman" panose="02020603050405020304" pitchFamily="18" charset="0"/>
              </a:rPr>
              <a:t>Zaprosila za medsebojno pravno pomoč se praviloma posredujejo </a:t>
            </a:r>
            <a:r>
              <a:rPr lang="sl-SI" sz="2000" b="1" u="sng" dirty="0">
                <a:latin typeface="Times New Roman" panose="02020603050405020304" pitchFamily="18" charset="0"/>
                <a:cs typeface="Times New Roman" panose="02020603050405020304" pitchFamily="18" charset="0"/>
              </a:rPr>
              <a:t>neposredno</a:t>
            </a:r>
            <a:r>
              <a:rPr lang="sl-SI" sz="2000" dirty="0">
                <a:latin typeface="Times New Roman" panose="02020603050405020304" pitchFamily="18" charset="0"/>
                <a:cs typeface="Times New Roman" panose="02020603050405020304" pitchFamily="18" charset="0"/>
              </a:rPr>
              <a:t> med pristojnimi pravosodnimi organi države prosilke in zaprošene države (glej člen 6, odst. 1 Konvencije iz leta 2000). </a:t>
            </a:r>
          </a:p>
          <a:p>
            <a:r>
              <a:rPr lang="sl-SI" sz="2000" dirty="0">
                <a:latin typeface="Times New Roman" panose="02020603050405020304" pitchFamily="18" charset="0"/>
                <a:cs typeface="Times New Roman" panose="02020603050405020304" pitchFamily="18" charset="0"/>
              </a:rPr>
              <a:t>Izjeme – npr. člen 6, odst. 3 Konvencije iz leta 2000 za Združeno kraljestvo in Irsko (osrednji organ)</a:t>
            </a:r>
          </a:p>
          <a:p>
            <a:r>
              <a:rPr lang="sl-SI" sz="2000" dirty="0">
                <a:latin typeface="Times New Roman" panose="02020603050405020304" pitchFamily="18" charset="0"/>
                <a:cs typeface="Times New Roman" panose="02020603050405020304" pitchFamily="18" charset="0"/>
              </a:rPr>
              <a:t>Člen 4 Drugega dodatnega protokola h Konvenciji iz leta 1959 (MP posreduje MP) =&gt; izjema odst. 2, ki dovoljuje neposreden stik med pravosodnimi organi</a:t>
            </a:r>
          </a:p>
          <a:p>
            <a:r>
              <a:rPr lang="sl-SI" sz="2000" dirty="0">
                <a:latin typeface="Times New Roman" panose="02020603050405020304" pitchFamily="18" charset="0"/>
                <a:cs typeface="Times New Roman" panose="02020603050405020304" pitchFamily="18" charset="0"/>
              </a:rPr>
              <a:t>Na kakršen koli način, ki omogoča </a:t>
            </a:r>
            <a:r>
              <a:rPr lang="sl-SI" sz="2000" b="1" dirty="0">
                <a:latin typeface="Times New Roman" panose="02020603050405020304" pitchFamily="18" charset="0"/>
                <a:cs typeface="Times New Roman" panose="02020603050405020304" pitchFamily="18" charset="0"/>
              </a:rPr>
              <a:t>pisni zapis </a:t>
            </a:r>
          </a:p>
          <a:p>
            <a:pPr marL="0" indent="0">
              <a:buNone/>
            </a:pPr>
            <a:r>
              <a:rPr lang="sl-SI" b="1" dirty="0">
                <a:solidFill>
                  <a:srgbClr val="FF0000"/>
                </a:solidFill>
                <a:latin typeface="Times New Roman" panose="02020603050405020304" pitchFamily="18" charset="0"/>
                <a:cs typeface="Times New Roman" panose="02020603050405020304" pitchFamily="18" charset="0"/>
              </a:rPr>
              <a:t>Obrazci</a:t>
            </a:r>
          </a:p>
          <a:p>
            <a:r>
              <a:rPr lang="sl-SI" sz="2000" b="1" dirty="0">
                <a:latin typeface="Times New Roman" panose="02020603050405020304" pitchFamily="18" charset="0"/>
                <a:cs typeface="Times New Roman" panose="02020603050405020304" pitchFamily="18" charset="0"/>
              </a:rPr>
              <a:t>V pravnih instrumentih za medsebojno pravno pomoč ni določenega obveznega obrazca za sodelovanje.</a:t>
            </a:r>
          </a:p>
          <a:p>
            <a:r>
              <a:rPr lang="sl-SI" sz="2000" dirty="0">
                <a:latin typeface="Times New Roman" panose="02020603050405020304" pitchFamily="18" charset="0"/>
                <a:cs typeface="Times New Roman" panose="02020603050405020304" pitchFamily="18" charset="0"/>
              </a:rPr>
              <a:t>Minimalne zahteve glede vsebine zaprosila</a:t>
            </a:r>
          </a:p>
          <a:p>
            <a:r>
              <a:rPr lang="sl-SI" sz="2000" dirty="0">
                <a:latin typeface="Times New Roman" panose="02020603050405020304" pitchFamily="18" charset="0"/>
                <a:cs typeface="Times New Roman" panose="02020603050405020304" pitchFamily="18" charset="0"/>
              </a:rPr>
              <a:t>Obrazec zaprosila je na voljo na spletnem mestu EJN (Kompendij) v vseh jezikih EU.</a:t>
            </a:r>
          </a:p>
          <a:p>
            <a:pPr marL="0" indent="0">
              <a:buNone/>
            </a:pPr>
            <a:r>
              <a:rPr lang="sl-SI" sz="2000" dirty="0">
                <a:latin typeface="Times New Roman" panose="02020603050405020304" pitchFamily="18" charset="0"/>
                <a:cs typeface="Times New Roman" panose="02020603050405020304" pitchFamily="18" charset="0"/>
                <a:hlinkClick r:id="rId3"/>
              </a:rPr>
              <a:t>https://www.ejn-crimjust.europa.eu/ejn/CompendiumChooseCountry/SL/</a:t>
            </a:r>
          </a:p>
          <a:p>
            <a:pPr marL="0" indent="0">
              <a:buNone/>
            </a:pPr>
            <a:endParaRPr lang="en-US" sz="2000" dirty="0"/>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171215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14966" y="437198"/>
            <a:ext cx="10905066" cy="1135737"/>
          </a:xfrm>
        </p:spPr>
        <p:txBody>
          <a:bodyPr>
            <a:normAutofit fontScale="90000"/>
          </a:bodyPr>
          <a:lstStyle/>
          <a:p>
            <a:pPr marL="342900" marR="0" lvl="0" indent="-342900">
              <a:lnSpc>
                <a:spcPct val="107000"/>
              </a:lnSpc>
              <a:spcBef>
                <a:spcPts val="0"/>
              </a:spcBef>
              <a:spcAft>
                <a:spcPts val="0"/>
              </a:spcAft>
            </a:pPr>
            <a:br>
              <a:rPr lang="sl-SI" sz="3600" b="1" dirty="0">
                <a:latin typeface="Times New Roman" panose="02020603050405020304" pitchFamily="18" charset="0"/>
                <a:ea typeface="Calibri" panose="020F0502020204030204" pitchFamily="34" charset="0"/>
                <a:cs typeface="Times New Roman" panose="02020603050405020304" pitchFamily="18" charset="0"/>
              </a:rPr>
            </a:br>
            <a:br>
              <a:rPr lang="sl-SI" sz="3600" b="1" dirty="0">
                <a:latin typeface="Times New Roman" panose="02020603050405020304" pitchFamily="18" charset="0"/>
                <a:ea typeface="Calibri" panose="020F0502020204030204" pitchFamily="34" charset="0"/>
                <a:cs typeface="Times New Roman" panose="02020603050405020304" pitchFamily="18" charset="0"/>
              </a:rPr>
            </a:br>
            <a:r>
              <a:rPr lang="sl-SI" sz="3600" b="1" dirty="0">
                <a:latin typeface="Times New Roman" panose="02020603050405020304" pitchFamily="18" charset="0"/>
                <a:ea typeface="Calibri" panose="020F0502020204030204" pitchFamily="34" charset="0"/>
                <a:cs typeface="Times New Roman" panose="02020603050405020304" pitchFamily="18" charset="0"/>
              </a:rPr>
              <a:t>Obrazec zaprosila</a:t>
            </a:r>
            <a:br>
              <a:rPr lang="sl-SI" sz="3600" b="1" dirty="0">
                <a:latin typeface="Times New Roman" panose="02020603050405020304" pitchFamily="18" charset="0"/>
                <a:ea typeface="Calibri" panose="020F0502020204030204" pitchFamily="34" charset="0"/>
                <a:cs typeface="Times New Roman" panose="02020603050405020304" pitchFamily="18" charset="0"/>
              </a:rPr>
            </a:br>
            <a:br>
              <a:rPr lang="sl-SI" sz="3600" b="1" dirty="0">
                <a:latin typeface="Calibri" panose="020F0502020204030204" pitchFamily="34" charset="0"/>
                <a:ea typeface="Calibri" panose="020F0502020204030204" pitchFamily="34" charset="0"/>
                <a:cs typeface="Times New Roman" panose="02020603050405020304" pitchFamily="18" charset="0"/>
              </a:rPr>
            </a:br>
            <a:endParaRPr lang="sl-SI" sz="36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643467" y="1782981"/>
            <a:ext cx="10275501" cy="4393982"/>
          </a:xfrm>
        </p:spPr>
        <p:txBody>
          <a:bodyPr>
            <a:normAutofit/>
          </a:bodyPr>
          <a:lstStyle/>
          <a:p>
            <a:pPr algn="just">
              <a:lnSpc>
                <a:spcPct val="107000"/>
              </a:lnSpc>
              <a:spcBef>
                <a:spcPts val="0"/>
              </a:spcBef>
            </a:pPr>
            <a:endParaRPr lang="en-US" sz="2400" dirty="0">
              <a:latin typeface="Times New Roman" panose="02020603050405020304" pitchFamily="18" charset="0"/>
              <a:cs typeface="Times New Roman" panose="02020603050405020304" pitchFamily="18" charset="0"/>
            </a:endParaRPr>
          </a:p>
          <a:p>
            <a:pPr marR="0" lvl="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4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40BB7FD7-1D6D-4E2A-A587-CEEEFD9FB8F6}"/>
              </a:ext>
            </a:extLst>
          </p:cNvPr>
          <p:cNvSpPr>
            <a:spLocks noGrp="1"/>
          </p:cNvSpPr>
          <p:nvPr>
            <p:ph type="sldNum" sz="quarter" idx="12"/>
          </p:nvPr>
        </p:nvSpPr>
        <p:spPr/>
        <p:txBody>
          <a:bodyPr/>
          <a:lstStyle/>
          <a:p>
            <a:fld id="{6D22F896-40B5-4ADD-8801-0D06FADFA095}" type="slidenum">
              <a:rPr lang="en-US" smtClean="0">
                <a:solidFill>
                  <a:schemeClr val="tx1"/>
                </a:solidFill>
              </a:rPr>
              <a:t>7</a:t>
            </a:fld>
            <a:endParaRPr lang="en-US" dirty="0">
              <a:solidFill>
                <a:schemeClr val="tx1"/>
              </a:solidFill>
            </a:endParaRPr>
          </a:p>
        </p:txBody>
      </p:sp>
      <p:pic>
        <p:nvPicPr>
          <p:cNvPr id="10" name="Picture 9">
            <a:extLst>
              <a:ext uri="{FF2B5EF4-FFF2-40B4-BE49-F238E27FC236}">
                <a16:creationId xmlns:a16="http://schemas.microsoft.com/office/drawing/2014/main" id="{1DA6974D-AE42-4A5E-85BE-C7B1F8EAD90C}"/>
              </a:ext>
            </a:extLst>
          </p:cNvPr>
          <p:cNvPicPr>
            <a:picLocks noChangeAspect="1"/>
          </p:cNvPicPr>
          <p:nvPr/>
        </p:nvPicPr>
        <p:blipFill>
          <a:blip r:embed="rId3"/>
          <a:stretch>
            <a:fillRect/>
          </a:stretch>
        </p:blipFill>
        <p:spPr>
          <a:xfrm>
            <a:off x="643467" y="1782981"/>
            <a:ext cx="4431431" cy="4393982"/>
          </a:xfrm>
          <a:prstGeom prst="rect">
            <a:avLst/>
          </a:prstGeom>
        </p:spPr>
      </p:pic>
      <p:pic>
        <p:nvPicPr>
          <p:cNvPr id="15" name="Picture 14">
            <a:extLst>
              <a:ext uri="{FF2B5EF4-FFF2-40B4-BE49-F238E27FC236}">
                <a16:creationId xmlns:a16="http://schemas.microsoft.com/office/drawing/2014/main" id="{78FA4D3D-6BB6-4277-BDB6-FA637B47B397}"/>
              </a:ext>
            </a:extLst>
          </p:cNvPr>
          <p:cNvPicPr>
            <a:picLocks noChangeAspect="1"/>
          </p:cNvPicPr>
          <p:nvPr/>
        </p:nvPicPr>
        <p:blipFill>
          <a:blip r:embed="rId4"/>
          <a:stretch>
            <a:fillRect/>
          </a:stretch>
        </p:blipFill>
        <p:spPr>
          <a:xfrm>
            <a:off x="5312584" y="1729142"/>
            <a:ext cx="4564661" cy="4445583"/>
          </a:xfrm>
          <a:prstGeom prst="rect">
            <a:avLst/>
          </a:prstGeom>
        </p:spPr>
      </p:pic>
      <mc:AlternateContent xmlns:mc="http://schemas.openxmlformats.org/markup-compatibility/2006" xmlns:p14="http://schemas.microsoft.com/office/powerpoint/2010/main">
        <mc:Choice Requires="p14">
          <p:contentPart p14:bwMode="auto" r:id="rId5">
            <p14:nvContentPartPr>
              <p14:cNvPr id="16" name="Ink 15">
                <a:extLst>
                  <a:ext uri="{FF2B5EF4-FFF2-40B4-BE49-F238E27FC236}">
                    <a16:creationId xmlns:a16="http://schemas.microsoft.com/office/drawing/2014/main" id="{DDFE9D66-B6FA-4D41-94F1-C4DED628C118}"/>
                  </a:ext>
                </a:extLst>
              </p14:cNvPr>
              <p14:cNvContentPartPr/>
              <p14:nvPr/>
            </p14:nvContentPartPr>
            <p14:xfrm>
              <a:off x="6513263" y="2093393"/>
              <a:ext cx="2354692" cy="882720"/>
            </p14:xfrm>
          </p:contentPart>
        </mc:Choice>
        <mc:Fallback xmlns="">
          <p:pic>
            <p:nvPicPr>
              <p:cNvPr id="16" name="Ink 15">
                <a:extLst>
                  <a:ext uri="{FF2B5EF4-FFF2-40B4-BE49-F238E27FC236}">
                    <a16:creationId xmlns:a16="http://schemas.microsoft.com/office/drawing/2014/main" id="{DDFE9D66-B6FA-4D41-94F1-C4DED628C118}"/>
                  </a:ext>
                </a:extLst>
              </p:cNvPr>
              <p:cNvPicPr/>
              <p:nvPr/>
            </p:nvPicPr>
            <p:blipFill>
              <a:blip r:embed="rId6"/>
              <a:stretch>
                <a:fillRect/>
              </a:stretch>
            </p:blipFill>
            <p:spPr>
              <a:xfrm>
                <a:off x="6503903" y="2084033"/>
                <a:ext cx="2373411" cy="901440"/>
              </a:xfrm>
              <a:prstGeom prst="rect">
                <a:avLst/>
              </a:prstGeom>
            </p:spPr>
          </p:pic>
        </mc:Fallback>
      </mc:AlternateContent>
    </p:spTree>
    <p:extLst>
      <p:ext uri="{BB962C8B-B14F-4D97-AF65-F5344CB8AC3E}">
        <p14:creationId xmlns:p14="http://schemas.microsoft.com/office/powerpoint/2010/main" val="49795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Izvršitev medsebojne pravne pomoči – roki</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algn="just"/>
            <a:r>
              <a:rPr lang="sl-SI" sz="2000" dirty="0">
                <a:latin typeface="Times New Roman" panose="02020603050405020304" pitchFamily="18" charset="0"/>
                <a:cs typeface="Times New Roman" panose="02020603050405020304" pitchFamily="18" charset="0"/>
              </a:rPr>
              <a:t>Zaprošena stranka bo </a:t>
            </a:r>
            <a:r>
              <a:rPr lang="sl-SI" sz="2000" u="sng" dirty="0">
                <a:latin typeface="Times New Roman" panose="02020603050405020304" pitchFamily="18" charset="0"/>
                <a:cs typeface="Times New Roman" panose="02020603050405020304" pitchFamily="18" charset="0"/>
              </a:rPr>
              <a:t>na način, kot ga določa njeno pravo</a:t>
            </a:r>
            <a:r>
              <a:rPr lang="sl-SI" sz="2000" dirty="0">
                <a:latin typeface="Times New Roman" panose="02020603050405020304" pitchFamily="18" charset="0"/>
                <a:cs typeface="Times New Roman" panose="02020603050405020304" pitchFamily="18" charset="0"/>
              </a:rPr>
              <a:t>, izvršila vsa zaprosila za pravno pomoč, ki se nanašajo na kazensko zadevo in jih je nanjo naslovil pravosodni organ stranke prosilke, stranki pa bosta druga drugi </a:t>
            </a:r>
            <a:r>
              <a:rPr lang="sl-SI" sz="2000" u="sng" dirty="0">
                <a:latin typeface="Times New Roman" panose="02020603050405020304" pitchFamily="18" charset="0"/>
                <a:cs typeface="Times New Roman" panose="02020603050405020304" pitchFamily="18" charset="0"/>
              </a:rPr>
              <a:t>nudili največji obseg medsebojne pomoči</a:t>
            </a:r>
            <a:r>
              <a:rPr lang="sl-SI" sz="2000" dirty="0">
                <a:latin typeface="Times New Roman" panose="02020603050405020304" pitchFamily="18" charset="0"/>
                <a:cs typeface="Times New Roman" panose="02020603050405020304" pitchFamily="18" charset="0"/>
              </a:rPr>
              <a:t> (člena 1 in 3 Konvencije iz leta 1595) – </a:t>
            </a:r>
            <a:r>
              <a:rPr lang="sl-SI" sz="2000" b="1" dirty="0">
                <a:solidFill>
                  <a:srgbClr val="FF0000"/>
                </a:solidFill>
                <a:latin typeface="Times New Roman" panose="02020603050405020304" pitchFamily="18" charset="0"/>
                <a:cs typeface="Times New Roman" panose="02020603050405020304" pitchFamily="18" charset="0"/>
              </a:rPr>
              <a:t>locus regit actum</a:t>
            </a:r>
            <a:r>
              <a:rPr lang="sl-SI" sz="2000" dirty="0">
                <a:latin typeface="Times New Roman" panose="02020603050405020304" pitchFamily="18" charset="0"/>
                <a:cs typeface="Times New Roman" panose="02020603050405020304" pitchFamily="18" charset="0"/>
              </a:rPr>
              <a:t>.</a:t>
            </a:r>
          </a:p>
          <a:p>
            <a:pPr algn="just"/>
            <a:r>
              <a:rPr lang="sl-SI" sz="2000" dirty="0">
                <a:latin typeface="Times New Roman" panose="02020603050405020304" pitchFamily="18" charset="0"/>
                <a:cs typeface="Times New Roman" panose="02020603050405020304" pitchFamily="18" charset="0"/>
              </a:rPr>
              <a:t>Konvencija iz leta 2000 je spremenila razmerje, tako da </a:t>
            </a:r>
            <a:r>
              <a:rPr lang="sl-SI" sz="2000" u="sng" dirty="0">
                <a:latin typeface="Times New Roman" panose="02020603050405020304" pitchFamily="18" charset="0"/>
                <a:cs typeface="Times New Roman" panose="02020603050405020304" pitchFamily="18" charset="0"/>
              </a:rPr>
              <a:t>morajo organi zaprošene države ravnati v skladu s formalnostmi in postopki, ki jih navedejo organi države prosilke</a:t>
            </a:r>
            <a:r>
              <a:rPr lang="sl-SI" sz="2000" dirty="0">
                <a:latin typeface="Times New Roman" panose="02020603050405020304" pitchFamily="18" charset="0"/>
                <a:cs typeface="Times New Roman" panose="02020603050405020304" pitchFamily="18" charset="0"/>
              </a:rPr>
              <a:t>, pod pogojem, da </a:t>
            </a:r>
            <a:r>
              <a:rPr lang="sl-SI" sz="2000" b="1" dirty="0">
                <a:latin typeface="Times New Roman" panose="02020603050405020304" pitchFamily="18" charset="0"/>
                <a:cs typeface="Times New Roman" panose="02020603050405020304" pitchFamily="18" charset="0"/>
              </a:rPr>
              <a:t>niso v nasprotju s temeljnimi pravnimi načeli zaprošene države, ali če Konvencija sama izrecno določa, da se izvršitev zaprosil opravi v skladu s pravom zaprošene države članice</a:t>
            </a:r>
            <a:r>
              <a:rPr lang="sl-SI" sz="2000" dirty="0">
                <a:latin typeface="Times New Roman" panose="02020603050405020304" pitchFamily="18" charset="0"/>
                <a:cs typeface="Times New Roman" panose="02020603050405020304" pitchFamily="18" charset="0"/>
              </a:rPr>
              <a:t> (člen 4 Konvencije iz leta 2000) – </a:t>
            </a:r>
            <a:r>
              <a:rPr lang="sl-SI" sz="2000" b="1" dirty="0">
                <a:solidFill>
                  <a:srgbClr val="FF0000"/>
                </a:solidFill>
                <a:latin typeface="Times New Roman" panose="02020603050405020304" pitchFamily="18" charset="0"/>
                <a:cs typeface="Times New Roman" panose="02020603050405020304" pitchFamily="18" charset="0"/>
              </a:rPr>
              <a:t>forum regit actum</a:t>
            </a:r>
            <a:r>
              <a:rPr lang="sl-SI" sz="2000" dirty="0">
                <a:latin typeface="Times New Roman" panose="02020603050405020304" pitchFamily="18" charset="0"/>
                <a:cs typeface="Times New Roman" panose="02020603050405020304" pitchFamily="18" charset="0"/>
              </a:rPr>
              <a:t>.</a:t>
            </a:r>
          </a:p>
          <a:p>
            <a:pPr algn="just"/>
            <a:r>
              <a:rPr lang="sl-SI" sz="2000" dirty="0">
                <a:latin typeface="Times New Roman" panose="02020603050405020304" pitchFamily="18" charset="0"/>
                <a:cs typeface="Times New Roman" panose="02020603050405020304" pitchFamily="18" charset="0"/>
              </a:rPr>
              <a:t>Kot splošno pravilo velja, da se zaprosila izvršijo </a:t>
            </a:r>
            <a:r>
              <a:rPr lang="sl-SI" sz="2000" b="1" dirty="0">
                <a:solidFill>
                  <a:srgbClr val="FF0000"/>
                </a:solidFill>
                <a:latin typeface="Times New Roman" panose="02020603050405020304" pitchFamily="18" charset="0"/>
                <a:cs typeface="Times New Roman" panose="02020603050405020304" pitchFamily="18" charset="0"/>
              </a:rPr>
              <a:t>takoj, ko je to mogoče, </a:t>
            </a:r>
            <a:r>
              <a:rPr lang="sl-SI" sz="2000" dirty="0">
                <a:latin typeface="Times New Roman" panose="02020603050405020304" pitchFamily="18" charset="0"/>
                <a:cs typeface="Times New Roman" panose="02020603050405020304" pitchFamily="18" charset="0"/>
              </a:rPr>
              <a:t>in če je to mogoče, </a:t>
            </a:r>
            <a:r>
              <a:rPr lang="sl-SI" sz="2000" b="1" dirty="0">
                <a:solidFill>
                  <a:srgbClr val="FF0000"/>
                </a:solidFill>
                <a:latin typeface="Times New Roman" panose="02020603050405020304" pitchFamily="18" charset="0"/>
                <a:cs typeface="Times New Roman" panose="02020603050405020304" pitchFamily="18" charset="0"/>
              </a:rPr>
              <a:t>v rokih, ki jih navede</a:t>
            </a:r>
            <a:r>
              <a:rPr lang="sl-SI" sz="2000" dirty="0">
                <a:latin typeface="Times New Roman" panose="02020603050405020304" pitchFamily="18" charset="0"/>
                <a:cs typeface="Times New Roman" panose="02020603050405020304" pitchFamily="18" charset="0"/>
              </a:rPr>
              <a:t> organ prosilec.</a:t>
            </a:r>
          </a:p>
          <a:p>
            <a:pPr algn="just"/>
            <a:r>
              <a:rPr lang="sl-SI" sz="2000" dirty="0">
                <a:latin typeface="Times New Roman" panose="02020603050405020304" pitchFamily="18" charset="0"/>
                <a:cs typeface="Times New Roman" panose="02020603050405020304" pitchFamily="18" charset="0"/>
              </a:rPr>
              <a:t>Če je mogoče predvideti, da zaprosila države članice prosilke ne bo mogoče izvršiti v roku, ki ga je določila, organi zaprošene države članice takoj določijo predvideni čas, potreben za izvršitev zaprosila.</a:t>
            </a:r>
          </a:p>
          <a:p>
            <a:pPr marL="0" indent="0" algn="just">
              <a:buNone/>
            </a:pPr>
            <a:endParaRPr lang="en-GB" sz="2000" dirty="0"/>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tx1"/>
                </a:solidFill>
              </a:rPr>
              <a:t>8</a:t>
            </a:fld>
            <a:endParaRPr lang="en-US" dirty="0">
              <a:solidFill>
                <a:schemeClr val="tx1"/>
              </a:solidFill>
            </a:endParaRPr>
          </a:p>
        </p:txBody>
      </p:sp>
    </p:spTree>
    <p:extLst>
      <p:ext uri="{BB962C8B-B14F-4D97-AF65-F5344CB8AC3E}">
        <p14:creationId xmlns:p14="http://schemas.microsoft.com/office/powerpoint/2010/main" val="1302641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sl-SI" sz="3600" b="1" dirty="0">
                <a:latin typeface="Times New Roman" panose="02020603050405020304" pitchFamily="18" charset="0"/>
                <a:cs typeface="Times New Roman" panose="02020603050405020304" pitchFamily="18" charset="0"/>
              </a:rPr>
              <a:t>Posebne določbe o zaslišanju prek videokonference in zaslišanju prek telefonske konference</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3041"/>
            <a:ext cx="10275501" cy="4393982"/>
          </a:xfrm>
        </p:spPr>
        <p:txBody>
          <a:bodyPr>
            <a:normAutofit/>
          </a:bodyPr>
          <a:lstStyle/>
          <a:p>
            <a:pPr marL="342900" marR="0" lvl="0" indent="-342900" algn="just">
              <a:lnSpc>
                <a:spcPct val="107000"/>
              </a:lnSpc>
              <a:spcBef>
                <a:spcPts val="0"/>
              </a:spcBef>
              <a:spcAft>
                <a:spcPts val="0"/>
              </a:spcAft>
              <a:buFont typeface="Symbol" panose="05050102010706020507" pitchFamily="18" charset="2"/>
              <a:buChar char=""/>
            </a:pPr>
            <a:r>
              <a:rPr lang="sl-SI" sz="2000" i="1" dirty="0">
                <a:latin typeface="Times New Roman" panose="02020603050405020304" pitchFamily="18" charset="0"/>
                <a:ea typeface="Calibri" panose="020F0502020204030204" pitchFamily="34" charset="0"/>
                <a:cs typeface="Times New Roman" panose="02020603050405020304" pitchFamily="18" charset="0"/>
              </a:rPr>
              <a:t>Zaslišanje prek videokonference =&gt; člen 9 Drugega dodatnega protokola k Evropski konvenciji o medsebojni pravni pomoči v kazenskih zadevah (8. november 2001)</a:t>
            </a:r>
          </a:p>
          <a:p>
            <a:pPr marL="0" marR="0" lvl="0" indent="0" algn="just">
              <a:lnSpc>
                <a:spcPct val="107000"/>
              </a:lnSpc>
              <a:spcBef>
                <a:spcPts val="0"/>
              </a:spcBef>
              <a:spcAft>
                <a:spcPts val="0"/>
              </a:spcAft>
              <a:buNone/>
            </a:pP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r>
              <a:rPr lang="sl-SI" sz="2000" i="1" dirty="0">
                <a:latin typeface="Times New Roman" panose="02020603050405020304" pitchFamily="18" charset="0"/>
                <a:ea typeface="Calibri" panose="020F0502020204030204" pitchFamily="34" charset="0"/>
                <a:cs typeface="Times New Roman" panose="02020603050405020304" pitchFamily="18" charset="0"/>
              </a:rPr>
              <a:t>Zaslišanje prek telefonske konference =&gt; člen 10 Drugega dodatnega protokola k Evropski konvenciji o medsebojni pravni pomoči v kazenskih zadevah</a:t>
            </a:r>
          </a:p>
          <a:p>
            <a:pPr marL="342900" indent="-342900" algn="just">
              <a:lnSpc>
                <a:spcPct val="107000"/>
              </a:lnSpc>
              <a:spcBef>
                <a:spcPts val="0"/>
              </a:spcBef>
              <a:buFont typeface="Symbol" panose="05050102010706020507" pitchFamily="18" charset="2"/>
              <a:buChar char=""/>
            </a:pPr>
            <a:endParaRPr lang="en-US" sz="20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sl-SI" sz="2000" i="1" dirty="0">
                <a:latin typeface="Times New Roman" panose="02020603050405020304" pitchFamily="18" charset="0"/>
                <a:ea typeface="Calibri" panose="020F0502020204030204" pitchFamily="34" charset="0"/>
                <a:cs typeface="Times New Roman" panose="02020603050405020304" pitchFamily="18" charset="0"/>
              </a:rPr>
              <a:t>Zaslišanje prek videokonference =&gt; člen 10 Konvencije iz leta 2000 </a:t>
            </a:r>
          </a:p>
          <a:p>
            <a:pPr marL="0" marR="0" lvl="0" indent="0" algn="just">
              <a:lnSpc>
                <a:spcPct val="107000"/>
              </a:lnSpc>
              <a:spcBef>
                <a:spcPts val="0"/>
              </a:spcBef>
              <a:spcAft>
                <a:spcPts val="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r>
              <a:rPr lang="sl-SI" sz="2000" i="1" dirty="0">
                <a:latin typeface="Times New Roman" panose="02020603050405020304" pitchFamily="18" charset="0"/>
                <a:ea typeface="Calibri" panose="020F0502020204030204" pitchFamily="34" charset="0"/>
                <a:cs typeface="Times New Roman" panose="02020603050405020304" pitchFamily="18" charset="0"/>
              </a:rPr>
              <a:t>Zaslišanje prek telefonske konference =&gt; člen 11 Konvencije iz leta 2000</a:t>
            </a:r>
          </a:p>
          <a:p>
            <a:pPr marL="342900" indent="-342900" algn="just">
              <a:lnSpc>
                <a:spcPct val="107000"/>
              </a:lnSpc>
              <a:spcBef>
                <a:spcPts val="0"/>
              </a:spcBef>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tx1"/>
                </a:solidFill>
              </a:rPr>
              <a:t>9</a:t>
            </a:fld>
            <a:endParaRPr lang="en-US" dirty="0">
              <a:solidFill>
                <a:schemeClr val="tx1"/>
              </a:solidFill>
            </a:endParaRPr>
          </a:p>
        </p:txBody>
      </p:sp>
    </p:spTree>
    <p:extLst>
      <p:ext uri="{BB962C8B-B14F-4D97-AF65-F5344CB8AC3E}">
        <p14:creationId xmlns:p14="http://schemas.microsoft.com/office/powerpoint/2010/main" val="427690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TotalTime>
  <Words>1148</Words>
  <Application>Microsoft Office PowerPoint</Application>
  <PresentationFormat>Širokozaslonsko</PresentationFormat>
  <Paragraphs>74</Paragraphs>
  <Slides>10</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10</vt:i4>
      </vt:variant>
    </vt:vector>
  </HeadingPairs>
  <TitlesOfParts>
    <vt:vector size="17" baseType="lpstr">
      <vt:lpstr>Arial</vt:lpstr>
      <vt:lpstr>Calibri</vt:lpstr>
      <vt:lpstr>Calibri Light</vt:lpstr>
      <vt:lpstr>Symbol</vt:lpstr>
      <vt:lpstr>Times New Roman</vt:lpstr>
      <vt:lpstr>Wingdings</vt:lpstr>
      <vt:lpstr>Office Theme</vt:lpstr>
      <vt:lpstr>Boljša uporaba evropskega kazenskega prava Usposabljanje sodnega osebja, ERA  </vt:lpstr>
      <vt:lpstr>Vsebina:</vt:lpstr>
      <vt:lpstr>Koncept medsebojne pravne pomoči</vt:lpstr>
      <vt:lpstr>Povezava med pravnimi instrumenti za pravosodno sodelovanje v kazenskih zadevah </vt:lpstr>
      <vt:lpstr>Povezava z drugimi pravnimi instrumenti za pravosodno sodelovanje v kazenskih zadevah – nadaljevanje</vt:lpstr>
      <vt:lpstr>Administrativne podrobnosti: kanali za prenos, obrazci</vt:lpstr>
      <vt:lpstr>  Obrazec zaprosila  </vt:lpstr>
      <vt:lpstr>Izvršitev medsebojne pravne pomoči – roki</vt:lpstr>
      <vt:lpstr>Posebne določbe o zaslišanju prek videokonference in zaslišanju prek telefonske konference</vt:lpstr>
      <vt:lpstr>Posebne določbe o zaslišanju prek videokonference in zaslišanju prek telefonske konference – nadaljevanje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on Mutual Legal Assistance in Criminal Matters in the EU</dc:title>
  <dc:creator>motoi constantin daniel</dc:creator>
  <cp:lastModifiedBy>anita.hostnik</cp:lastModifiedBy>
  <cp:revision>16</cp:revision>
  <dcterms:created xsi:type="dcterms:W3CDTF">2020-10-28T18:46:19Z</dcterms:created>
  <dcterms:modified xsi:type="dcterms:W3CDTF">2021-09-30T14:51:49Z</dcterms:modified>
</cp:coreProperties>
</file>