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4" r:id="rId3"/>
    <p:sldId id="315" r:id="rId4"/>
    <p:sldId id="316" r:id="rId5"/>
    <p:sldId id="313" r:id="rId6"/>
    <p:sldId id="310" r:id="rId7"/>
    <p:sldId id="296" r:id="rId8"/>
    <p:sldId id="297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3077F-6F5F-4ED5-A3D3-46D2C4A0920F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93972-230A-4642-A04B-C67298A882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2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325C1-6CF3-409A-A99E-26A292DF8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6EA06-D05E-44CD-914A-548CC2D04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87B1A-56EA-41FD-ABE8-6D74492E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0947-613A-45AD-8C3A-A319CA6A0B27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523C1-3DC4-4E8D-B6FC-C74EB750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772BC-FB19-44B4-8425-A12D63A3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0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4BC2D-9DCC-418D-BBF3-D7289C88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13507-E7F7-4A42-909F-10A328EEA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24E7C-1FD3-4B07-B1AC-86C138290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3744-2E00-4DFF-AC77-CB84381AA1CB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86FA4-3378-479F-BCEC-C15B92AB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4E13C-3983-4A5F-9404-5B41D340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07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0E9F9B-AE89-4AAE-A8C3-C172843F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7558D-FD62-4213-A45E-337F0915F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75CF7-839D-44F6-B9C7-B2A1D38FF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B5A0-2868-4496-95CC-34D5AB0250C3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16B46-348B-473E-A704-6F69742A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DA321-31EE-43BF-9B2F-3EB8E479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7D65-8F31-4452-BD3E-8673A747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DC126-97E7-4A97-A182-892F1EC3D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1948D-59E9-4DD8-858D-FB13A74E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241-165C-4B1C-9C9F-EDE12326FA42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1EC60-077E-43F4-A58A-8576836D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B6771-1960-4830-9C60-769A5C54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6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16C7-92B4-4291-9BCB-9AEEEF29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0CC9C-3A54-415B-A315-C1C62ACA7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0362C-52E2-40C5-BEF0-3F4614BF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6471-6615-41D7-AF86-EE75C0A5CDA4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545B3-1927-481E-B8DB-CD2DD134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315EA-4E3F-4AA4-8EBF-C5D528BB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8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C318-3089-4FD0-A365-B56C445B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B2B29-1F3F-4568-9B30-8A838BC9D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4B603-B661-41C8-ABC2-1D4DD1958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83CF0-9BED-4BA9-9202-0FC019D7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5912-194F-4A01-AEB5-B7A4F66306E0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544A6-4D7B-4DE5-9648-DE586E6D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1B86D-C1C9-4FDD-9624-1E1C04EA0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3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105B-72AC-4679-9E86-FDA50913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01C45-A36A-4012-9055-7AE35125E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2AF4C-CFBE-493F-82A2-3985105AC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16E5B-4BAE-44C3-A1DB-E371D14B7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D0E88-72DD-4436-946F-D60122A7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35780A-6E42-4D04-9127-82E9FD3D3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A8DD-6303-490F-BE72-05F65B4F097C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D3A74F-EB43-416A-BC9D-A3E812CCE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644434-A75F-4929-8E38-0442F60C2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60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9BCEF-6B7F-4A83-8505-1139A37C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0EB32-DD97-4800-8750-7956B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17AC-9CCA-42BD-9492-5E7D0BB8C965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552EF-88D6-4A27-B731-4F02E0CC3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E1FB97-B8F8-4162-91AC-1F861F9F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47B8D-B497-4C45-9782-70C64FFF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4931-A931-426F-AD83-925D9A4BC4D9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C818C-A98B-4784-9E99-4E8DDED1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5D6B0-C76D-4804-9F79-D2D6D7A4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1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05E6-5FFD-4FB2-9E06-6ACD05CB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D9567-04F7-47F6-BC7D-F3FA9B6E0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0FF1CA-61C8-4308-8A18-BAA59AD81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644AF-71CC-4F9F-9C07-5E17E570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CE63-712F-46DE-9E1A-022BE89A1780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34DF3-D596-4295-BCB4-3D1765E4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81251-CD9F-4755-A8B2-A9F2338A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63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7F778-6DE4-4151-8B02-1B30700B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3D146-7F23-408B-8F25-77CE98EBC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380B3-25B8-4EC2-9255-E5693E4C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84533-A30E-4FC9-BBF2-85F68546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6624-46FF-4AFD-8B4D-7961A0B69BAD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3979F-F715-4652-862D-6DE19740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B951B-0B24-4F82-98D2-537A827A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1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ED4826-EC43-4BDA-B54F-8805A03F1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82975-0B21-436F-B707-300248972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41A5F-8803-4DE7-A055-4906221D2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EFC9-EE4F-4F18-81AF-81AB249DC5E3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A6EE2-E9B0-40CC-8AA1-80BA559CF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1E4F9-A888-4EF7-9440-F4273CDD1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3B94C-753E-4828-BF65-6F197586D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1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bsentieaw.e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278DAD8-9EF1-41EC-B620-2F3BD3928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6720" y="2230501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sl-SI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Boljša uporaba evropskega kazenskega prava</a:t>
            </a:r>
            <a:br>
              <a:rPr lang="sl-SI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Usposabljanje sodnega osebja, ERA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C46A4F4-BFC8-4135-8B71-DDF54F653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6720" y="4185920"/>
            <a:ext cx="8458200" cy="165709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sl-SI" sz="39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Začasno zavarovanje in odvzem</a:t>
            </a:r>
            <a:endParaRPr lang="sl-SI" sz="39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sl-SI" sz="39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Uredba 2018/1805,</a:t>
            </a:r>
          </a:p>
          <a:p>
            <a:pPr eaLnBrk="1" hangingPunct="1">
              <a:buFontTx/>
              <a:buNone/>
            </a:pPr>
            <a:r>
              <a:rPr lang="sl-SI" sz="39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Okvirni sklep Sveta 2003/577 in Okvirni sklep Sveta 2006/783</a:t>
            </a:r>
          </a:p>
          <a:p>
            <a:pPr eaLnBrk="1" hangingPunct="1">
              <a:buFontTx/>
              <a:buNone/>
            </a:pP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E9FF78-5C38-4060-B9D6-3CAB3B26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42BDE4F-56B2-46F3-8FD7-A374C8B1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82829"/>
            <a:ext cx="10515600" cy="1325563"/>
          </a:xfrm>
        </p:spPr>
        <p:txBody>
          <a:bodyPr/>
          <a:lstStyle/>
          <a:p>
            <a:r>
              <a:rPr lang="sl-SI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Vzajemno priznavanje v kazenskih zadevah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C4D4EB4D-1B8F-45A1-8745-33C66C542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25041"/>
            <a:ext cx="10515600" cy="4351338"/>
          </a:xfrm>
        </p:spPr>
        <p:txBody>
          <a:bodyPr/>
          <a:lstStyle/>
          <a:p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sovpada z delno uskladitvijo</a:t>
            </a:r>
          </a:p>
          <a:p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določa delitve pristojnosti</a:t>
            </a:r>
          </a:p>
          <a:p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Obravnava ljudi z njihovimi pravicami (opomba: pravniki v EU!)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D699C4-66B2-47C1-ACB5-65E507D5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0283953-D251-41C0-9751-5109A9252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280" y="328549"/>
            <a:ext cx="10515600" cy="1325563"/>
          </a:xfrm>
        </p:spPr>
        <p:txBody>
          <a:bodyPr/>
          <a:lstStyle/>
          <a:p>
            <a:pPr eaLnBrk="1" hangingPunct="1"/>
            <a:r>
              <a:rPr lang="sl-SI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Člen 82, odst. 1 – podrobnejši pregled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40FA5FF-671D-4EE3-8478-BA2A58D3C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5280" y="1761617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Pravosodno sodelovanje, ki temelji na vzajemnem priznavanju</a:t>
            </a:r>
          </a:p>
          <a:p>
            <a:pPr eaLnBrk="1" hangingPunct="1">
              <a:lnSpc>
                <a:spcPct val="90000"/>
              </a:lnSpc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Približevanje</a:t>
            </a:r>
          </a:p>
          <a:p>
            <a:pPr eaLnBrk="1" hangingPunct="1">
              <a:lnSpc>
                <a:spcPct val="90000"/>
              </a:lnSpc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Ukrepi za:</a:t>
            </a:r>
          </a:p>
          <a:p>
            <a:pPr lvl="1" eaLnBrk="1" hangingPunct="1">
              <a:lnSpc>
                <a:spcPct val="90000"/>
              </a:lnSpc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zagotavljanje priznavanja</a:t>
            </a:r>
          </a:p>
          <a:p>
            <a:pPr lvl="1" eaLnBrk="1" hangingPunct="1">
              <a:lnSpc>
                <a:spcPct val="90000"/>
              </a:lnSpc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preprečevanje/reševanje sporov o pristojnosti</a:t>
            </a:r>
          </a:p>
          <a:p>
            <a:pPr lvl="1" eaLnBrk="1" hangingPunct="1">
              <a:lnSpc>
                <a:spcPct val="90000"/>
              </a:lnSpc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spodbujanje usposabljanja sodnikov</a:t>
            </a:r>
          </a:p>
          <a:p>
            <a:pPr lvl="1" eaLnBrk="1" hangingPunct="1">
              <a:lnSpc>
                <a:spcPct val="90000"/>
              </a:lnSpc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olajšanje sodelovanja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22AFD-C92D-4441-846A-D675B1C1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DE1E297-D5CE-4DD5-A39D-5B9185890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" y="255397"/>
            <a:ext cx="10515600" cy="1325563"/>
          </a:xfrm>
        </p:spPr>
        <p:txBody>
          <a:bodyPr/>
          <a:lstStyle/>
          <a:p>
            <a:pPr eaLnBrk="1" hangingPunct="1"/>
            <a:r>
              <a:rPr lang="sl-SI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Člen 82, odst. 2 PDEU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453831A-DEA3-479C-8F53-77BA4B2BA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" y="1779905"/>
            <a:ext cx="10515600" cy="4351338"/>
          </a:xfrm>
        </p:spPr>
        <p:txBody>
          <a:bodyPr/>
          <a:lstStyle/>
          <a:p>
            <a:pPr eaLnBrk="1" hangingPunct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Minimalna pravila za lažje vzajemno priznavanje:</a:t>
            </a:r>
          </a:p>
          <a:p>
            <a:pPr lvl="1" eaLnBrk="1" hangingPunct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vzajemna dopustnost dokazov</a:t>
            </a:r>
          </a:p>
          <a:p>
            <a:pPr lvl="1" eaLnBrk="1" hangingPunct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pravice posameznikov v kazenskem postopku</a:t>
            </a:r>
          </a:p>
          <a:p>
            <a:pPr lvl="1" eaLnBrk="1" hangingPunct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pravice žrtev kaznivih dejanj</a:t>
            </a:r>
          </a:p>
          <a:p>
            <a:pPr lvl="1" eaLnBrk="1" hangingPunct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drugi vidiki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56743C-7C3A-46B1-9CF0-9E7CBE7F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7F1E1703-56AF-44EA-981B-86D96D5C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310261"/>
            <a:ext cx="10515600" cy="1325563"/>
          </a:xfrm>
        </p:spPr>
        <p:txBody>
          <a:bodyPr/>
          <a:lstStyle/>
          <a:p>
            <a:r>
              <a:rPr lang="sl-SI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Razlikovanje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745E1D1C-60EC-4C94-B60C-A5A44FCE9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43329"/>
            <a:ext cx="10515600" cy="4351338"/>
          </a:xfrm>
        </p:spPr>
        <p:txBody>
          <a:bodyPr/>
          <a:lstStyle/>
          <a:p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Uredba 2018/1805 ter okvirna sklepa Sveta 2003/577 in 2006/783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Začasno zavarovanje</a:t>
            </a:r>
            <a:endParaRPr lang="sl-S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Odvzem </a:t>
            </a: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l-S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dokončni)</a:t>
            </a:r>
            <a:endParaRPr lang="sl-S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 izdajatelj in izvršitveni organ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B0BC82-B9A3-4D86-9A33-226F1962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>
            <a:extLst>
              <a:ext uri="{FF2B5EF4-FFF2-40B4-BE49-F238E27FC236}">
                <a16:creationId xmlns:a16="http://schemas.microsoft.com/office/drawing/2014/main" id="{2A8760BA-DD0B-4311-B564-8868E30B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68" y="282829"/>
            <a:ext cx="10515600" cy="1325563"/>
          </a:xfrm>
        </p:spPr>
        <p:txBody>
          <a:bodyPr/>
          <a:lstStyle/>
          <a:p>
            <a:r>
              <a:rPr lang="sl-S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Začasno zavarovanje </a:t>
            </a:r>
            <a:r>
              <a:rPr lang="sl-SI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sl-S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odvzem </a:t>
            </a:r>
            <a:r>
              <a:rPr lang="sl-SI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vaje</a:t>
            </a:r>
          </a:p>
        </p:txBody>
      </p:sp>
      <p:sp>
        <p:nvSpPr>
          <p:cNvPr id="25603" name="Tijdelijke aanduiding voor inhoud 2">
            <a:extLst>
              <a:ext uri="{FF2B5EF4-FFF2-40B4-BE49-F238E27FC236}">
                <a16:creationId xmlns:a16="http://schemas.microsoft.com/office/drawing/2014/main" id="{B7357C5B-0BA1-4F36-8253-5820FF1D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68" y="1743329"/>
            <a:ext cx="10515600" cy="4351338"/>
          </a:xfrm>
        </p:spPr>
        <p:txBody>
          <a:bodyPr/>
          <a:lstStyle/>
          <a:p>
            <a:r>
              <a:rPr lang="sl-SI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Poiščite pristojni izvršitveni organ in določite jezike, v katerih bo sestavljeno potrdilo:</a:t>
            </a:r>
          </a:p>
          <a:p>
            <a:pPr marL="0" indent="0">
              <a:buNone/>
            </a:pP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sl-S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	Tožilec iz italijanskega mesta Bologna želi </a:t>
            </a:r>
            <a:r>
              <a:rPr lang="sl-SI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začasno zavarovati nekaj </a:t>
            </a:r>
            <a:r>
              <a:rPr lang="sl-S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ferarijev v lasti mafijske združbe, ki deluje tudi v belgijskem mestu Liège.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l-S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 	Irski organi prejmejo zahtevo za </a:t>
            </a:r>
            <a:r>
              <a:rPr lang="sl-SI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odvzem </a:t>
            </a:r>
            <a:r>
              <a:rPr lang="sl-S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Luksemburga, ki se nanaša na prihodke od pranja denarja, ki so bili predmet naložb v mestu Cork.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l-S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	Španski tožilec, ki je uspešno kazensko preganjal skupino ponarejevalcev, je pred kratkim dobil informacije, da se milijoni evrov hranijo na banki v Kopenhagnu.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l-SI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	V katerih primerih bo vaš odgovor drugačen po 19. decembru 2020?</a:t>
            </a:r>
          </a:p>
          <a:p>
            <a:endParaRPr lang="nl-NL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682643-BCA0-42C2-AF2D-56650E00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E0FC633D-6D75-4264-BDD3-3DB996D0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464" y="348234"/>
            <a:ext cx="8458200" cy="1200150"/>
          </a:xfrm>
        </p:spPr>
        <p:txBody>
          <a:bodyPr>
            <a:normAutofit fontScale="90000"/>
          </a:bodyPr>
          <a:lstStyle/>
          <a:p>
            <a:r>
              <a:rPr lang="sl-SI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Sojenja v nenavzočnosti – &gt; ENPP, glej </a:t>
            </a:r>
            <a:r>
              <a:rPr lang="sl-SI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https://www.inabsentieaw.eu/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EC90E74-7688-4372-907F-E35CA4B40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464" y="1731202"/>
            <a:ext cx="8458200" cy="4535487"/>
          </a:xfrm>
        </p:spPr>
        <p:txBody>
          <a:bodyPr/>
          <a:lstStyle/>
          <a:p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Okvirni sklep Sveta 2009/299 spreminja Okvirni sklep Sveta 2202/584</a:t>
            </a:r>
          </a:p>
          <a:p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Skupni imenovalec postopkov </a:t>
            </a:r>
            <a:r>
              <a:rPr lang="sl-SI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nenavzočnosti</a:t>
            </a:r>
          </a:p>
          <a:p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Zmanjšanje možnosti za zavrnitev na podlagi naslednjih pogojev:</a:t>
            </a:r>
          </a:p>
          <a:p>
            <a:pPr lvl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Oseba je bila osebno pozvana + odločila se je, da se ne bo udeležila postopka</a:t>
            </a:r>
          </a:p>
          <a:p>
            <a:pPr lvl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Pooblastila je odvetnika</a:t>
            </a:r>
          </a:p>
          <a:p>
            <a:pPr lvl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Vročena ji je bila odločba + ima pravico do ponovnega sojenja</a:t>
            </a:r>
          </a:p>
          <a:p>
            <a:pPr lvl="1"/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 obveščena + ima pravico do ponovnega sojenja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ED4F3A-5028-4FF4-850C-96F69EC9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970D92FF-6431-42D6-9CFF-74B6A1AB6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" y="488951"/>
            <a:ext cx="8458200" cy="1127125"/>
          </a:xfrm>
        </p:spPr>
        <p:txBody>
          <a:bodyPr/>
          <a:lstStyle/>
          <a:p>
            <a:r>
              <a:rPr lang="sl-SI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Težave v praksi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64279-3AAE-414A-B836-1096E2275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738314"/>
            <a:ext cx="8458200" cy="4967287"/>
          </a:xfrm>
        </p:spPr>
        <p:txBody>
          <a:bodyPr/>
          <a:lstStyle/>
          <a:p>
            <a:pPr>
              <a:defRPr/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Neodvisen pomen pojmov prava Unije: kateri pojmi? Kateri pomen? Možna razhajanja s pojmi nacionalnega prava? </a:t>
            </a:r>
          </a:p>
          <a:p>
            <a:pPr>
              <a:defRPr/>
            </a:pPr>
            <a:r>
              <a:rPr lang="sl-S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Težave pri:</a:t>
            </a:r>
          </a:p>
          <a:p>
            <a:pPr lvl="1">
              <a:defRPr/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sojenju </a:t>
            </a:r>
            <a:r>
              <a:rPr lang="sl-SI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nenavzočnosti </a:t>
            </a:r>
          </a:p>
          <a:p>
            <a:pPr lvl="1">
              <a:defRPr/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sojenju, ki se zaključi z odločbo (4(1)) (C‑571/17 PPU)</a:t>
            </a:r>
          </a:p>
          <a:p>
            <a:pPr lvl="1">
              <a:defRPr/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pozivih (4(1)(a)) (Dworzecki, C-108/16 PPU)</a:t>
            </a:r>
          </a:p>
          <a:p>
            <a:pPr lvl="1">
              <a:defRPr/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obrambi s strani pooblaščenega pravnega zastopnika (člen 4(1)(b))</a:t>
            </a:r>
          </a:p>
          <a:p>
            <a:pPr lvl="1">
              <a:defRPr/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vročanju sodb (člen 4(1)(c))</a:t>
            </a:r>
          </a:p>
          <a:p>
            <a:pPr lvl="1">
              <a:defRPr/>
            </a:pPr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pravici do ponovnega sojenja (člen 4(1)(d))</a:t>
            </a:r>
          </a:p>
          <a:p>
            <a:pPr marL="0" indent="0">
              <a:buNone/>
              <a:defRPr/>
            </a:pPr>
            <a:endParaRPr 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682EDF-76FF-4175-993C-2D26D3BA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>
            <a:extLst>
              <a:ext uri="{FF2B5EF4-FFF2-40B4-BE49-F238E27FC236}">
                <a16:creationId xmlns:a16="http://schemas.microsoft.com/office/drawing/2014/main" id="{28428106-FB18-4F0F-8DF1-3B8A318C2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291973"/>
            <a:ext cx="10515600" cy="1325563"/>
          </a:xfrm>
        </p:spPr>
        <p:txBody>
          <a:bodyPr/>
          <a:lstStyle/>
          <a:p>
            <a:r>
              <a:rPr lang="sl-SI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Pravosodni organ izdajatelj</a:t>
            </a:r>
          </a:p>
        </p:txBody>
      </p:sp>
      <p:sp>
        <p:nvSpPr>
          <p:cNvPr id="28675" name="Tijdelijke aanduiding voor inhoud 2">
            <a:extLst>
              <a:ext uri="{FF2B5EF4-FFF2-40B4-BE49-F238E27FC236}">
                <a16:creationId xmlns:a16="http://schemas.microsoft.com/office/drawing/2014/main" id="{D74EEFBC-362D-4613-A3C5-AE751C2E2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807337"/>
            <a:ext cx="10515600" cy="4351338"/>
          </a:xfrm>
        </p:spPr>
        <p:txBody>
          <a:bodyPr/>
          <a:lstStyle/>
          <a:p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Avtonomna dikcija</a:t>
            </a:r>
          </a:p>
          <a:p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 november 2016, zadeva C‑452/16 PPU, Poltorak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 oktober 2019, zadeva C‑489/19 PPU, NJ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l-SI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 december 2019, zadeva C‑627/19 PPU, Openbaar Ministerie/ZB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FE1EBD-A437-4065-BBB2-CA43FE79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303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Boljša uporaba evropskega kazenskega prava Usposabljanje sodnega osebja, ERA</vt:lpstr>
      <vt:lpstr>Vzajemno priznavanje v kazenskih zadevah</vt:lpstr>
      <vt:lpstr>Člen 82, odst. 1 – podrobnejši pregled</vt:lpstr>
      <vt:lpstr>Člen 82, odst. 2 PDEU</vt:lpstr>
      <vt:lpstr>Razlikovanje</vt:lpstr>
      <vt:lpstr>Začasno zavarovanje in odvzem – vaje</vt:lpstr>
      <vt:lpstr>Sojenja v nenavzočnosti – &gt; ENPP, glej https://www.inabsentieaw.eu/</vt:lpstr>
      <vt:lpstr>Težave v praksi</vt:lpstr>
      <vt:lpstr>Pravosodni organ izdajatelj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HP</cp:lastModifiedBy>
  <cp:revision>11</cp:revision>
  <dcterms:created xsi:type="dcterms:W3CDTF">2020-12-03T12:07:33Z</dcterms:created>
  <dcterms:modified xsi:type="dcterms:W3CDTF">2021-12-09T06:37:33Z</dcterms:modified>
</cp:coreProperties>
</file>