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4"/>
  </p:notes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30/09/2021</a:t>
            </a:fld>
            <a:endParaRPr lang="es-E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dirty="0"/>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9/30/2021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9/30/2021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9/30/2021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9/30/2021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9/30/2021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9/30/2021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9/30/2021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9/30/2021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9/30/2021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9/30/2021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9/30/2021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9/30/2021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SL/3189"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24206" y="2395540"/>
            <a:ext cx="9144000" cy="960401"/>
          </a:xfrm>
        </p:spPr>
        <p:txBody>
          <a:bodyPr anchor="ctr">
            <a:normAutofit fontScale="90000"/>
          </a:bodyPr>
          <a:lstStyle/>
          <a:p>
            <a:pPr marL="0" marR="0" algn="l">
              <a:spcBef>
                <a:spcPts val="0"/>
              </a:spcBef>
              <a:spcAft>
                <a:spcPts val="800"/>
              </a:spcAft>
            </a:pPr>
            <a:r>
              <a:rPr lang="sl-SI" sz="4400" b="1" dirty="0">
                <a:latin typeface="Times New Roman" panose="02020603050405020304" pitchFamily="18" charset="0"/>
                <a:ea typeface="Calibri" panose="020F0502020204030204" pitchFamily="34" charset="0"/>
                <a:cs typeface="Times New Roman" panose="02020603050405020304" pitchFamily="18" charset="0"/>
              </a:rPr>
              <a:t>Boljša uporaba evropskega kazenskega prava</a:t>
            </a:r>
            <a:br>
              <a:rPr lang="sl-SI" sz="4400" b="1" dirty="0">
                <a:latin typeface="Times New Roman" panose="02020603050405020304" pitchFamily="18" charset="0"/>
                <a:ea typeface="Calibri" panose="020F0502020204030204" pitchFamily="34" charset="0"/>
                <a:cs typeface="Times New Roman" panose="02020603050405020304" pitchFamily="18" charset="0"/>
              </a:rPr>
            </a:br>
            <a:r>
              <a:rPr lang="sl-SI" sz="4400" b="1" dirty="0">
                <a:latin typeface="Times New Roman" panose="02020603050405020304" pitchFamily="18" charset="0"/>
                <a:ea typeface="Calibri" panose="020F0502020204030204" pitchFamily="34" charset="0"/>
                <a:cs typeface="Times New Roman" panose="02020603050405020304" pitchFamily="18" charset="0"/>
              </a:rPr>
              <a:t>Usposabljanje sodnega osebja</a:t>
            </a:r>
            <a:br>
              <a:rPr lang="sl-SI" sz="2900" b="1" dirty="0">
                <a:latin typeface="+mn-lt"/>
                <a:ea typeface="Calibri" panose="020F0502020204030204" pitchFamily="34" charset="0"/>
                <a:cs typeface="Times New Roman" panose="02020603050405020304" pitchFamily="18" charset="0"/>
              </a:rPr>
            </a:br>
            <a:endParaRPr lang="sl-SI" sz="2900" b="1" dirty="0">
              <a:latin typeface="+mn-lt"/>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93989260-2094-48F6-92CA-28C2124464D9}"/>
              </a:ext>
            </a:extLst>
          </p:cNvPr>
          <p:cNvSpPr txBox="1"/>
          <p:nvPr/>
        </p:nvSpPr>
        <p:spPr>
          <a:xfrm>
            <a:off x="424206" y="4176075"/>
            <a:ext cx="5995448" cy="1754326"/>
          </a:xfrm>
          <a:prstGeom prst="rect">
            <a:avLst/>
          </a:prstGeom>
          <a:noFill/>
        </p:spPr>
        <p:txBody>
          <a:bodyPr wrap="square" rtlCol="0">
            <a:spAutoFit/>
          </a:bodyPr>
          <a:lstStyle/>
          <a:p>
            <a:r>
              <a:rPr lang="sl-SI" sz="3600" b="1" i="1" dirty="0">
                <a:solidFill>
                  <a:schemeClr val="bg1"/>
                </a:solidFill>
                <a:latin typeface="Times New Roman" panose="02020603050405020304" pitchFamily="18" charset="0"/>
                <a:cs typeface="Times New Roman" panose="02020603050405020304" pitchFamily="18" charset="0"/>
              </a:rPr>
              <a:t>Vzajemno priznavanje II.</a:t>
            </a:r>
          </a:p>
          <a:p>
            <a:r>
              <a:rPr lang="sl-SI" sz="3600" b="1" i="1" dirty="0">
                <a:solidFill>
                  <a:schemeClr val="bg1"/>
                </a:solidFill>
                <a:latin typeface="Times New Roman" panose="02020603050405020304" pitchFamily="18" charset="0"/>
                <a:cs typeface="Times New Roman" panose="02020603050405020304" pitchFamily="18" charset="0"/>
              </a:rPr>
              <a:t>Okvirni sklep Sveta 2009/829/PNZ</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r>
              <a:rPr lang="sl-SI" sz="3600" b="1" dirty="0">
                <a:latin typeface="Times New Roman" panose="02020603050405020304" pitchFamily="18" charset="0"/>
                <a:cs typeface="Times New Roman" panose="02020603050405020304" pitchFamily="18" charset="0"/>
              </a:rPr>
              <a:t>Veljavno pravo in nadaljnje odločitve</a:t>
            </a:r>
            <a:br>
              <a:rPr lang="sl-SI" sz="3600" i="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endParaRPr lang="sl-SI"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594"/>
            <a:ext cx="10275501" cy="4393982"/>
          </a:xfrm>
        </p:spPr>
        <p:txBody>
          <a:bodyPr>
            <a:normAutofit/>
          </a:bodyPr>
          <a:lstStyle/>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Po odločitvi o priznanju spremljanje nadzornih ukrepov </a:t>
            </a:r>
            <a:r>
              <a:rPr lang="sl-SI" sz="2000" b="1" dirty="0">
                <a:solidFill>
                  <a:srgbClr val="FF0000"/>
                </a:solidFill>
                <a:latin typeface="Times New Roman" panose="02020603050405020304" pitchFamily="18" charset="0"/>
                <a:cs typeface="Times New Roman" panose="02020603050405020304" pitchFamily="18" charset="0"/>
              </a:rPr>
              <a:t>ureja pravo države izvršitve</a:t>
            </a:r>
            <a:r>
              <a:rPr lang="sl-SI" sz="2000" b="1" dirty="0">
                <a:latin typeface="Times New Roman" panose="02020603050405020304" pitchFamily="18" charset="0"/>
                <a:cs typeface="Times New Roman" panose="02020603050405020304" pitchFamily="18" charset="0"/>
              </a:rPr>
              <a:t> </a:t>
            </a:r>
            <a:r>
              <a:rPr lang="sl-SI" sz="2000" dirty="0">
                <a:latin typeface="Times New Roman" panose="02020603050405020304" pitchFamily="18" charset="0"/>
                <a:cs typeface="Times New Roman" panose="02020603050405020304" pitchFamily="18" charset="0"/>
              </a:rPr>
              <a:t> (člen 16 Okvirnega sklepa Sveta).</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sl-SI" sz="2000" b="1" dirty="0">
                <a:latin typeface="Times New Roman" panose="02020603050405020304" pitchFamily="18" charset="0"/>
                <a:cs typeface="Times New Roman" panose="02020603050405020304" pitchFamily="18" charset="0"/>
              </a:rPr>
              <a:t>Pristojni organ države izdaje </a:t>
            </a:r>
            <a:r>
              <a:rPr lang="sl-SI" sz="2000" u="sng" dirty="0">
                <a:latin typeface="Times New Roman" panose="02020603050405020304" pitchFamily="18" charset="0"/>
                <a:cs typeface="Times New Roman" panose="02020603050405020304" pitchFamily="18" charset="0"/>
              </a:rPr>
              <a:t>je pristojen</a:t>
            </a:r>
            <a:r>
              <a:rPr lang="sl-SI" sz="2000" dirty="0">
                <a:latin typeface="Times New Roman" panose="02020603050405020304" pitchFamily="18" charset="0"/>
                <a:cs typeface="Times New Roman" panose="02020603050405020304" pitchFamily="18" charset="0"/>
              </a:rPr>
              <a:t> za nadaljnje odločitve v zvezi z nadzornimi ukrepi. Te nadaljnje odločitve vključujejo: </a:t>
            </a:r>
          </a:p>
          <a:p>
            <a:pPr marL="0" indent="0" algn="just">
              <a:lnSpc>
                <a:spcPct val="107000"/>
              </a:lnSpc>
              <a:spcBef>
                <a:spcPts val="0"/>
              </a:spcBef>
              <a:buNone/>
            </a:pPr>
            <a:r>
              <a:rPr lang="sl-SI" sz="2000" dirty="0">
                <a:latin typeface="Times New Roman" panose="02020603050405020304" pitchFamily="18" charset="0"/>
                <a:cs typeface="Times New Roman" panose="02020603050405020304" pitchFamily="18" charset="0"/>
              </a:rPr>
              <a:t>	(a) podaljšanje, pregled in umik odločbe o nadzornih ukrepih; </a:t>
            </a:r>
          </a:p>
          <a:p>
            <a:pPr marL="0" indent="0" algn="just">
              <a:lnSpc>
                <a:spcPct val="107000"/>
              </a:lnSpc>
              <a:spcBef>
                <a:spcPts val="0"/>
              </a:spcBef>
              <a:buNone/>
            </a:pPr>
            <a:r>
              <a:rPr lang="sl-SI" sz="2000" dirty="0">
                <a:latin typeface="Times New Roman" panose="02020603050405020304" pitchFamily="18" charset="0"/>
                <a:cs typeface="Times New Roman" panose="02020603050405020304" pitchFamily="18" charset="0"/>
              </a:rPr>
              <a:t>	(b) spremembo nadzornih ukrepov; </a:t>
            </a:r>
          </a:p>
          <a:p>
            <a:pPr marL="0" indent="0" algn="just">
              <a:lnSpc>
                <a:spcPct val="107000"/>
              </a:lnSpc>
              <a:spcBef>
                <a:spcPts val="0"/>
              </a:spcBef>
              <a:buNone/>
            </a:pPr>
            <a:r>
              <a:rPr lang="sl-SI" sz="2000" dirty="0">
                <a:latin typeface="Times New Roman" panose="02020603050405020304" pitchFamily="18" charset="0"/>
                <a:cs typeface="Times New Roman" panose="02020603050405020304" pitchFamily="18" charset="0"/>
              </a:rPr>
              <a:t>	(c) izdajo naloga za prijetje ali katere koli druge izvršljive sodne odločbe z enakim učinkom.</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r>
              <a:rPr lang="sl-SI" sz="3600" b="1" dirty="0">
                <a:latin typeface="Times New Roman" panose="02020603050405020304" pitchFamily="18" charset="0"/>
                <a:cs typeface="Times New Roman" panose="02020603050405020304" pitchFamily="18" charset="0"/>
              </a:rPr>
              <a:t>Obveznosti sodelujočih organov</a:t>
            </a:r>
            <a:br>
              <a:rPr lang="sl-SI" sz="3600" i="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endParaRPr lang="sl-SI"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55743"/>
            <a:ext cx="10275501" cy="4783169"/>
          </a:xfrm>
        </p:spPr>
        <p:txBody>
          <a:bodyPr>
            <a:normAutofit/>
          </a:bodyPr>
          <a:lstStyle/>
          <a:p>
            <a:pPr marL="342900" indent="-342900" algn="just">
              <a:lnSpc>
                <a:spcPct val="100000"/>
              </a:lnSpc>
              <a:spcBef>
                <a:spcPts val="0"/>
              </a:spcBef>
              <a:spcAft>
                <a:spcPts val="1200"/>
              </a:spcAft>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Pristojni organ v državi izvršitve lahko pozove pristojni organ v državi izdaje, naj predloži informacije o tem, </a:t>
            </a:r>
            <a:r>
              <a:rPr lang="sl-SI" sz="2000" b="1" dirty="0">
                <a:latin typeface="Times New Roman" panose="02020603050405020304" pitchFamily="18" charset="0"/>
                <a:cs typeface="Times New Roman" panose="02020603050405020304" pitchFamily="18" charset="0"/>
              </a:rPr>
              <a:t>ali je spremljanje ukrepov v okoliščinah obravnavanega primera še potrebno</a:t>
            </a:r>
            <a:r>
              <a:rPr lang="sl-SI" sz="2000" dirty="0">
                <a:latin typeface="Times New Roman" panose="02020603050405020304" pitchFamily="18" charset="0"/>
                <a:cs typeface="Times New Roman" panose="02020603050405020304" pitchFamily="18" charset="0"/>
              </a:rPr>
              <a:t>.</a:t>
            </a:r>
          </a:p>
          <a:p>
            <a:pPr marL="342900" indent="-342900" algn="just">
              <a:lnSpc>
                <a:spcPct val="100000"/>
              </a:lnSpc>
              <a:spcBef>
                <a:spcPts val="0"/>
              </a:spcBef>
              <a:spcAft>
                <a:spcPts val="1200"/>
              </a:spcAft>
              <a:buFont typeface="Wingdings" panose="05000000000000000000" pitchFamily="2" charset="2"/>
              <a:buChar char=""/>
            </a:pPr>
            <a:r>
              <a:rPr lang="sl-SI" sz="2000" b="1" dirty="0">
                <a:latin typeface="Times New Roman" panose="02020603050405020304" pitchFamily="18" charset="0"/>
                <a:cs typeface="Times New Roman" panose="02020603050405020304" pitchFamily="18" charset="0"/>
              </a:rPr>
              <a:t>Pred iztekom obdobja</a:t>
            </a:r>
            <a:r>
              <a:rPr lang="sl-SI" sz="2000" dirty="0">
                <a:latin typeface="Times New Roman" panose="02020603050405020304" pitchFamily="18" charset="0"/>
                <a:cs typeface="Times New Roman" panose="02020603050405020304" pitchFamily="18" charset="0"/>
              </a:rPr>
              <a:t> iz člena 10(5) pristojni organ države izdaje po uradni dolžnosti ali na zahtevo pristojnega organa države izvršitve določi, za koliko, če sploh, se podaljša obdobje, predvidoma potrebno za spremljanje ukrepov.</a:t>
            </a:r>
          </a:p>
          <a:p>
            <a:pPr marL="342900" indent="-342900" algn="just">
              <a:lnSpc>
                <a:spcPct val="100000"/>
              </a:lnSpc>
              <a:spcBef>
                <a:spcPts val="0"/>
              </a:spcBef>
              <a:spcAft>
                <a:spcPts val="1200"/>
              </a:spcAft>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Pristojni organ države izvršitve </a:t>
            </a:r>
            <a:r>
              <a:rPr lang="sl-SI" sz="2000" b="1" dirty="0">
                <a:solidFill>
                  <a:srgbClr val="FF0000"/>
                </a:solidFill>
                <a:latin typeface="Times New Roman" panose="02020603050405020304" pitchFamily="18" charset="0"/>
                <a:cs typeface="Times New Roman" panose="02020603050405020304" pitchFamily="18" charset="0"/>
              </a:rPr>
              <a:t>nemudoma obvesti</a:t>
            </a:r>
            <a:r>
              <a:rPr lang="sl-SI" sz="2000" dirty="0">
                <a:latin typeface="Times New Roman" panose="02020603050405020304" pitchFamily="18" charset="0"/>
                <a:cs typeface="Times New Roman" panose="02020603050405020304" pitchFamily="18" charset="0"/>
              </a:rPr>
              <a:t> pristojni organ države izdaje o </a:t>
            </a:r>
            <a:r>
              <a:rPr lang="sl-SI" sz="2000" b="1" dirty="0">
                <a:solidFill>
                  <a:srgbClr val="FF0000"/>
                </a:solidFill>
                <a:latin typeface="Times New Roman" panose="02020603050405020304" pitchFamily="18" charset="0"/>
                <a:cs typeface="Times New Roman" panose="02020603050405020304" pitchFamily="18" charset="0"/>
              </a:rPr>
              <a:t>vsakršni kršitvi nadzornega ukrepa</a:t>
            </a:r>
            <a:r>
              <a:rPr lang="sl-SI" sz="2000" dirty="0">
                <a:latin typeface="Times New Roman" panose="02020603050405020304" pitchFamily="18" charset="0"/>
                <a:cs typeface="Times New Roman" panose="02020603050405020304" pitchFamily="18" charset="0"/>
              </a:rPr>
              <a:t> in </a:t>
            </a:r>
            <a:r>
              <a:rPr lang="sl-SI" sz="2000" b="1" dirty="0">
                <a:solidFill>
                  <a:srgbClr val="FF0000"/>
                </a:solidFill>
                <a:latin typeface="Times New Roman" panose="02020603050405020304" pitchFamily="18" charset="0"/>
                <a:cs typeface="Times New Roman" panose="02020603050405020304" pitchFamily="18" charset="0"/>
              </a:rPr>
              <a:t>vsakršni ugotovitvi</a:t>
            </a:r>
            <a:r>
              <a:rPr lang="sl-SI" sz="2000" dirty="0">
                <a:latin typeface="Times New Roman" panose="02020603050405020304" pitchFamily="18" charset="0"/>
                <a:cs typeface="Times New Roman" panose="02020603050405020304" pitchFamily="18" charset="0"/>
              </a:rPr>
              <a:t>, ki bi lahko imela za posledico sprejetje nove odločbe iz člena 18(1). Za obvestilo se uporabi standardni obrazec iz Priloge II.</a:t>
            </a:r>
          </a:p>
          <a:p>
            <a:pPr marL="342900" indent="-342900" algn="just">
              <a:lnSpc>
                <a:spcPct val="100000"/>
              </a:lnSpc>
              <a:spcBef>
                <a:spcPts val="0"/>
              </a:spcBef>
              <a:spcAft>
                <a:spcPts val="1200"/>
              </a:spcAft>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Pristojni organ države izvršitve na poljuben način, ki ohranja pisni zapis, brez odlašanja obvesti pristojni organ države izdaje o </a:t>
            </a:r>
            <a:r>
              <a:rPr lang="sl-SI" sz="2000" b="1" dirty="0">
                <a:latin typeface="Times New Roman" panose="02020603050405020304" pitchFamily="18" charset="0"/>
                <a:cs typeface="Times New Roman" panose="02020603050405020304" pitchFamily="18" charset="0"/>
              </a:rPr>
              <a:t>primerih iz člena 20, odst. 2 Okvirnega sklepa Sveta.</a:t>
            </a: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103279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r>
              <a:rPr lang="sl-SI" sz="3600" b="1" dirty="0">
                <a:latin typeface="Times New Roman" panose="02020603050405020304" pitchFamily="18" charset="0"/>
                <a:cs typeface="Times New Roman" panose="02020603050405020304" pitchFamily="18" charset="0"/>
              </a:rPr>
              <a:t>Posvetovanje (člen 22) in jeziki (člen 24)</a:t>
            </a:r>
            <a:br>
              <a:rPr lang="sl-SI" sz="3600" i="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endParaRPr lang="sl-SI"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Pristojna organa države izdaje in države izvršitve </a:t>
            </a:r>
            <a:r>
              <a:rPr lang="sl-SI" sz="2000" b="1" dirty="0">
                <a:latin typeface="Times New Roman" panose="02020603050405020304" pitchFamily="18" charset="0"/>
                <a:cs typeface="Times New Roman" panose="02020603050405020304" pitchFamily="18" charset="0"/>
              </a:rPr>
              <a:t>se medsebojno posvetujeta</a:t>
            </a:r>
            <a:r>
              <a:rPr lang="sl-SI" sz="2000" dirty="0">
                <a:latin typeface="Times New Roman" panose="02020603050405020304" pitchFamily="18" charset="0"/>
                <a:cs typeface="Times New Roman" panose="02020603050405020304" pitchFamily="18" charset="0"/>
              </a:rPr>
              <a:t>: </a:t>
            </a:r>
          </a:p>
          <a:p>
            <a:pPr marL="0" marR="0" lvl="0" indent="0" algn="just">
              <a:lnSpc>
                <a:spcPct val="107000"/>
              </a:lnSpc>
              <a:spcBef>
                <a:spcPts val="0"/>
              </a:spcBef>
              <a:spcAft>
                <a:spcPts val="0"/>
              </a:spcAft>
              <a:buNone/>
            </a:pPr>
            <a:r>
              <a:rPr lang="sl-SI" sz="2000" dirty="0">
                <a:latin typeface="Times New Roman" panose="02020603050405020304" pitchFamily="18" charset="0"/>
                <a:cs typeface="Times New Roman" panose="02020603050405020304" pitchFamily="18" charset="0"/>
              </a:rPr>
              <a:t>	</a:t>
            </a:r>
            <a:r>
              <a:rPr lang="sl-SI" sz="2000" i="1" dirty="0">
                <a:latin typeface="Times New Roman" panose="02020603050405020304" pitchFamily="18" charset="0"/>
                <a:cs typeface="Times New Roman" panose="02020603050405020304" pitchFamily="18" charset="0"/>
              </a:rPr>
              <a:t>(a) med pripravo ali vsaj pred posredovanjem odločbe o nadzornih ukrepih in potrdila iz člena 10;</a:t>
            </a:r>
          </a:p>
          <a:p>
            <a:pPr marL="0" marR="0" lvl="0" indent="0" algn="just">
              <a:lnSpc>
                <a:spcPct val="107000"/>
              </a:lnSpc>
              <a:spcBef>
                <a:spcPts val="0"/>
              </a:spcBef>
              <a:spcAft>
                <a:spcPts val="0"/>
              </a:spcAft>
              <a:buNone/>
            </a:pPr>
            <a:r>
              <a:rPr lang="sl-SI" sz="2000" i="1" dirty="0">
                <a:latin typeface="Times New Roman" panose="02020603050405020304" pitchFamily="18" charset="0"/>
                <a:cs typeface="Times New Roman" panose="02020603050405020304" pitchFamily="18" charset="0"/>
              </a:rPr>
              <a:t>	(b) za lažje in učinkovitejše spremljanje nadzornih ukrepov; </a:t>
            </a:r>
          </a:p>
          <a:p>
            <a:pPr marL="0" marR="0" lvl="0" indent="0" algn="just">
              <a:lnSpc>
                <a:spcPct val="107000"/>
              </a:lnSpc>
              <a:spcBef>
                <a:spcPts val="0"/>
              </a:spcBef>
              <a:spcAft>
                <a:spcPts val="0"/>
              </a:spcAft>
              <a:buNone/>
            </a:pPr>
            <a:r>
              <a:rPr lang="sl-SI" sz="2000" i="1" dirty="0">
                <a:latin typeface="Times New Roman" panose="02020603050405020304" pitchFamily="18" charset="0"/>
                <a:cs typeface="Times New Roman" panose="02020603050405020304" pitchFamily="18" charset="0"/>
              </a:rPr>
              <a:t>	(c) v primeru, da je oseba resno prekršila odrejene nadzorne ukrepe.  </a:t>
            </a: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Potrdila </a:t>
            </a:r>
            <a:r>
              <a:rPr lang="sl-SI" sz="2000" b="1" dirty="0">
                <a:latin typeface="Times New Roman" panose="02020603050405020304" pitchFamily="18" charset="0"/>
                <a:cs typeface="Times New Roman" panose="02020603050405020304" pitchFamily="18" charset="0"/>
              </a:rPr>
              <a:t>se prevedejo</a:t>
            </a:r>
            <a:r>
              <a:rPr lang="sl-SI" sz="2000" dirty="0">
                <a:latin typeface="Times New Roman" panose="02020603050405020304" pitchFamily="18" charset="0"/>
                <a:cs typeface="Times New Roman" panose="02020603050405020304" pitchFamily="18" charset="0"/>
              </a:rPr>
              <a:t> v uradni jezik ali v enega od uradnih jezikov države izvršiteljice. Vsaka država članica lahko ob sprejetju tega okvirnega sklepa Sveta ali pozneje v izjavi, deponirani pri generalnem sekretariatu Sveta, izjavi, da bo sprejemala prevode v enega ali več drugih uradnih jezikov institucij Evropske unije.</a:t>
            </a: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Vsebina:</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803150"/>
            <a:ext cx="10275501" cy="4393982"/>
          </a:xfrm>
        </p:spPr>
        <p:txBody>
          <a:bodyPr>
            <a:normAutofit/>
          </a:bodyPr>
          <a:lstStyle/>
          <a:p>
            <a:pPr>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Informativni pregled – Okvirni sklep Sveta 2009/829</a:t>
            </a:r>
          </a:p>
          <a:p>
            <a:pPr>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Cilji</a:t>
            </a:r>
          </a:p>
          <a:p>
            <a:pPr>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Opredelitev pojmov</a:t>
            </a:r>
          </a:p>
          <a:p>
            <a:pPr>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Pristojni organi</a:t>
            </a:r>
          </a:p>
          <a:p>
            <a:pPr>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Merila za posredovanje odločbe o nadzornih ukrepih</a:t>
            </a:r>
          </a:p>
          <a:p>
            <a:pPr>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Postopek priznavanja odločbe o nadzornih ukrepih</a:t>
            </a:r>
          </a:p>
          <a:p>
            <a:pPr>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Razlogi za nepriznanje Prilagoditev odločbe</a:t>
            </a:r>
          </a:p>
          <a:p>
            <a:pPr>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Veljavno pravo in nadaljnje odločitve</a:t>
            </a:r>
          </a:p>
          <a:p>
            <a:pPr>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Obveznosti sodelujočih organov</a:t>
            </a:r>
          </a:p>
          <a:p>
            <a:pPr>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Posvetovanje in jeziki</a:t>
            </a: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66394" y="453709"/>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  Informativni pregled</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66394" y="1711355"/>
            <a:ext cx="10905066" cy="3803325"/>
          </a:xfrm>
        </p:spPr>
        <p:txBody>
          <a:bodyPr>
            <a:noAutofit/>
          </a:bodyPr>
          <a:lstStyle/>
          <a:p>
            <a:pPr algn="just">
              <a:spcAft>
                <a:spcPts val="1200"/>
              </a:spcAft>
            </a:pPr>
            <a:r>
              <a:rPr lang="sl-SI" sz="1800" dirty="0">
                <a:latin typeface="Times New Roman" panose="02020603050405020304" pitchFamily="18" charset="0"/>
                <a:cs typeface="Times New Roman" panose="02020603050405020304" pitchFamily="18" charset="0"/>
              </a:rPr>
              <a:t>Rok za prenos Okvirnega sklepa Sveta v nacionalno zakonodajo – </a:t>
            </a:r>
            <a:r>
              <a:rPr lang="sl-SI" sz="1800" b="1" dirty="0">
                <a:solidFill>
                  <a:srgbClr val="FF0000"/>
                </a:solidFill>
                <a:latin typeface="Times New Roman" panose="02020603050405020304" pitchFamily="18" charset="0"/>
                <a:cs typeface="Times New Roman" panose="02020603050405020304" pitchFamily="18" charset="0"/>
              </a:rPr>
              <a:t>1. december 2012</a:t>
            </a:r>
          </a:p>
          <a:p>
            <a:pPr algn="just">
              <a:spcAft>
                <a:spcPts val="1200"/>
              </a:spcAft>
            </a:pPr>
            <a:r>
              <a:rPr lang="sl-SI" sz="1800" b="1" dirty="0">
                <a:solidFill>
                  <a:srgbClr val="FF0000"/>
                </a:solidFill>
                <a:latin typeface="Times New Roman" panose="02020603050405020304" pitchFamily="18" charset="0"/>
                <a:cs typeface="Times New Roman" panose="02020603050405020304" pitchFamily="18" charset="0"/>
              </a:rPr>
              <a:t>27 držav članic </a:t>
            </a:r>
            <a:r>
              <a:rPr lang="sl-SI" sz="1800" dirty="0">
                <a:latin typeface="Times New Roman" panose="02020603050405020304" pitchFamily="18" charset="0"/>
                <a:cs typeface="Times New Roman" panose="02020603050405020304" pitchFamily="18" charset="0"/>
              </a:rPr>
              <a:t>je preneslo Okvirni sklep Sveta v nacionalno zakonodajo,</a:t>
            </a:r>
            <a:r>
              <a:rPr lang="sl-SI" sz="1800" b="1" dirty="0">
                <a:latin typeface="Times New Roman" panose="02020603050405020304" pitchFamily="18" charset="0"/>
                <a:cs typeface="Times New Roman" panose="02020603050405020304" pitchFamily="18" charset="0"/>
              </a:rPr>
              <a:t> </a:t>
            </a:r>
            <a:r>
              <a:rPr lang="sl-SI" sz="1800" b="1" dirty="0">
                <a:solidFill>
                  <a:srgbClr val="FF0000"/>
                </a:solidFill>
                <a:latin typeface="Times New Roman" panose="02020603050405020304" pitchFamily="18" charset="0"/>
                <a:cs typeface="Times New Roman" panose="02020603050405020304" pitchFamily="18" charset="0"/>
              </a:rPr>
              <a:t>na Irskem postopek še poteka </a:t>
            </a:r>
            <a:r>
              <a:rPr lang="sl-SI" sz="1800" b="1" dirty="0">
                <a:latin typeface="Times New Roman" panose="02020603050405020304" pitchFamily="18" charset="0"/>
                <a:cs typeface="Times New Roman" panose="02020603050405020304" pitchFamily="18" charset="0"/>
              </a:rPr>
              <a:t>(na dan 28. 10. 2020)</a:t>
            </a:r>
          </a:p>
          <a:p>
            <a:pPr algn="just">
              <a:spcAft>
                <a:spcPts val="1200"/>
              </a:spcAft>
            </a:pPr>
            <a:r>
              <a:rPr lang="sl-SI" sz="1800" dirty="0">
                <a:latin typeface="Times New Roman" panose="02020603050405020304" pitchFamily="18" charset="0"/>
                <a:cs typeface="Times New Roman" panose="02020603050405020304" pitchFamily="18" charset="0"/>
              </a:rPr>
              <a:t>Okvirni sklep Sveta </a:t>
            </a:r>
            <a:r>
              <a:rPr lang="sl-SI" sz="1800" b="1" dirty="0">
                <a:latin typeface="Times New Roman" panose="02020603050405020304" pitchFamily="18" charset="0"/>
                <a:cs typeface="Times New Roman" panose="02020603050405020304" pitchFamily="18" charset="0"/>
              </a:rPr>
              <a:t> </a:t>
            </a:r>
            <a:r>
              <a:rPr lang="sl-SI" sz="1800" b="1" dirty="0">
                <a:solidFill>
                  <a:srgbClr val="FF0000"/>
                </a:solidFill>
                <a:latin typeface="Times New Roman" panose="02020603050405020304" pitchFamily="18" charset="0"/>
                <a:cs typeface="Times New Roman" panose="02020603050405020304" pitchFamily="18" charset="0"/>
              </a:rPr>
              <a:t>omogoča</a:t>
            </a:r>
            <a:r>
              <a:rPr lang="sl-SI" sz="1800" dirty="0">
                <a:latin typeface="Times New Roman" panose="02020603050405020304" pitchFamily="18" charset="0"/>
                <a:cs typeface="Times New Roman" panose="02020603050405020304" pitchFamily="18" charset="0"/>
              </a:rPr>
              <a:t>, da je oseba, ki prebiva v eni državi članici </a:t>
            </a:r>
            <a:r>
              <a:rPr lang="sl-SI" sz="1800" u="sng" dirty="0">
                <a:latin typeface="Times New Roman" panose="02020603050405020304" pitchFamily="18" charset="0"/>
                <a:cs typeface="Times New Roman" panose="02020603050405020304" pitchFamily="18" charset="0"/>
              </a:rPr>
              <a:t>in zoper katero poteka kazenski postopek v drugi državi članici,</a:t>
            </a:r>
            <a:r>
              <a:rPr lang="sl-SI" sz="1800" dirty="0">
                <a:latin typeface="Times New Roman" panose="02020603050405020304" pitchFamily="18" charset="0"/>
                <a:cs typeface="Times New Roman" panose="02020603050405020304" pitchFamily="18" charset="0"/>
              </a:rPr>
              <a:t> medtem ko čaka na sojenje, pod nadzorom organov v državi, v kateri prebiva.</a:t>
            </a:r>
          </a:p>
          <a:p>
            <a:pPr algn="just">
              <a:spcAft>
                <a:spcPts val="1200"/>
              </a:spcAft>
            </a:pPr>
            <a:r>
              <a:rPr lang="sl-SI" sz="1800" dirty="0">
                <a:latin typeface="Times New Roman" panose="02020603050405020304" pitchFamily="18" charset="0"/>
                <a:cs typeface="Times New Roman" panose="02020603050405020304" pitchFamily="18" charset="0"/>
              </a:rPr>
              <a:t>Obstaja </a:t>
            </a:r>
            <a:r>
              <a:rPr lang="sl-SI" sz="1800" b="1" dirty="0">
                <a:solidFill>
                  <a:srgbClr val="FF0000"/>
                </a:solidFill>
                <a:latin typeface="Times New Roman" panose="02020603050405020304" pitchFamily="18" charset="0"/>
                <a:cs typeface="Times New Roman" panose="02020603050405020304" pitchFamily="18" charset="0"/>
              </a:rPr>
              <a:t>tveganje, da bo prišlo do različne obravnave </a:t>
            </a:r>
            <a:r>
              <a:rPr lang="sl-SI" sz="1800" dirty="0">
                <a:latin typeface="Times New Roman" panose="02020603050405020304" pitchFamily="18" charset="0"/>
                <a:cs typeface="Times New Roman" panose="02020603050405020304" pitchFamily="18" charset="0"/>
              </a:rPr>
              <a:t>oseb, ki prebivajo v državi, v kateri poteka sodni postopek, in ostalih, pri čemer osebam brez prebivališča grozi, da bodo med čakanjem na sojenje pristale v priporu, medtem ko bi osebe s prebivališčem v državi postopka v podobnih okoliščinah ostale na prostosti.</a:t>
            </a:r>
          </a:p>
          <a:p>
            <a:pPr algn="just">
              <a:spcAft>
                <a:spcPts val="1200"/>
              </a:spcAft>
            </a:pPr>
            <a:r>
              <a:rPr lang="sl-SI" sz="1800" dirty="0">
                <a:latin typeface="Times New Roman" panose="02020603050405020304" pitchFamily="18" charset="0"/>
                <a:cs typeface="Times New Roman" panose="02020603050405020304" pitchFamily="18" charset="0"/>
              </a:rPr>
              <a:t>Okvirni sklep Sveta </a:t>
            </a:r>
            <a:r>
              <a:rPr lang="sl-SI" sz="1800" b="1" dirty="0">
                <a:solidFill>
                  <a:srgbClr val="FF0000"/>
                </a:solidFill>
                <a:latin typeface="Times New Roman" panose="02020603050405020304" pitchFamily="18" charset="0"/>
                <a:cs typeface="Times New Roman" panose="02020603050405020304" pitchFamily="18" charset="0"/>
              </a:rPr>
              <a:t>določa pravila, </a:t>
            </a:r>
            <a:r>
              <a:rPr lang="sl-SI" sz="1800" dirty="0">
                <a:latin typeface="Times New Roman" panose="02020603050405020304" pitchFamily="18" charset="0"/>
                <a:cs typeface="Times New Roman" panose="02020603050405020304" pitchFamily="18" charset="0"/>
              </a:rPr>
              <a:t> v skladu s katerimi ena država članica </a:t>
            </a:r>
            <a:r>
              <a:rPr lang="sl-SI" sz="1800" b="1" u="sng" dirty="0">
                <a:latin typeface="Times New Roman" panose="02020603050405020304" pitchFamily="18" charset="0"/>
                <a:cs typeface="Times New Roman" panose="02020603050405020304" pitchFamily="18" charset="0"/>
              </a:rPr>
              <a:t>prizna</a:t>
            </a:r>
            <a:r>
              <a:rPr lang="sl-SI" sz="1800" dirty="0">
                <a:latin typeface="Times New Roman" panose="02020603050405020304" pitchFamily="18" charset="0"/>
                <a:cs typeface="Times New Roman" panose="02020603050405020304" pitchFamily="18" charset="0"/>
              </a:rPr>
              <a:t> odločbo o nadzornih ukrepih, </a:t>
            </a:r>
            <a:r>
              <a:rPr lang="sl-SI" sz="1800" u="sng" dirty="0">
                <a:latin typeface="Times New Roman" panose="02020603050405020304" pitchFamily="18" charset="0"/>
                <a:cs typeface="Times New Roman" panose="02020603050405020304" pitchFamily="18" charset="0"/>
              </a:rPr>
              <a:t>ki je izdana v drugi državi članici</a:t>
            </a:r>
            <a:r>
              <a:rPr lang="sl-SI" sz="1800" dirty="0">
                <a:latin typeface="Times New Roman" panose="02020603050405020304" pitchFamily="18" charset="0"/>
                <a:cs typeface="Times New Roman" panose="02020603050405020304" pitchFamily="18" charset="0"/>
              </a:rPr>
              <a:t> kot alternativa začasnemu priporu, </a:t>
            </a:r>
            <a:r>
              <a:rPr lang="sl-SI" sz="1800" b="1" u="sng" dirty="0">
                <a:latin typeface="Times New Roman" panose="02020603050405020304" pitchFamily="18" charset="0"/>
                <a:cs typeface="Times New Roman" panose="02020603050405020304" pitchFamily="18" charset="0"/>
              </a:rPr>
              <a:t>spremlja</a:t>
            </a:r>
            <a:r>
              <a:rPr lang="sl-SI" sz="1800" b="1" dirty="0">
                <a:latin typeface="Times New Roman" panose="02020603050405020304" pitchFamily="18" charset="0"/>
                <a:cs typeface="Times New Roman" panose="02020603050405020304" pitchFamily="18" charset="0"/>
              </a:rPr>
              <a:t> </a:t>
            </a:r>
            <a:r>
              <a:rPr lang="sl-SI" sz="1800" dirty="0">
                <a:latin typeface="Times New Roman" panose="02020603050405020304" pitchFamily="18" charset="0"/>
                <a:cs typeface="Times New Roman" panose="02020603050405020304" pitchFamily="18" charset="0"/>
              </a:rPr>
              <a:t>izvajanje nadzornih ukrepov, izrečenih zoper fizično osebo, in </a:t>
            </a:r>
            <a:r>
              <a:rPr lang="sl-SI" sz="1800" b="1" u="sng" dirty="0">
                <a:latin typeface="Times New Roman" panose="02020603050405020304" pitchFamily="18" charset="0"/>
                <a:cs typeface="Times New Roman" panose="02020603050405020304" pitchFamily="18" charset="0"/>
              </a:rPr>
              <a:t>preda</a:t>
            </a:r>
            <a:r>
              <a:rPr lang="sl-SI" sz="1800" dirty="0">
                <a:latin typeface="Times New Roman" panose="02020603050405020304" pitchFamily="18" charset="0"/>
                <a:cs typeface="Times New Roman" panose="02020603050405020304" pitchFamily="18" charset="0"/>
              </a:rPr>
              <a:t> zadevno osebo državi izdaje v primeru kršitve teh ukrepov.</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53709"/>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  Cilji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sl-SI" sz="2200" b="1" dirty="0">
                <a:latin typeface="Times New Roman" panose="02020603050405020304" pitchFamily="18" charset="0"/>
                <a:cs typeface="Times New Roman" panose="02020603050405020304" pitchFamily="18" charset="0"/>
              </a:rPr>
              <a:t>Zagotoviti pravilno izvajanje postopka</a:t>
            </a:r>
            <a:r>
              <a:rPr lang="sl-SI" sz="2200" dirty="0">
                <a:latin typeface="Times New Roman" panose="02020603050405020304" pitchFamily="18" charset="0"/>
                <a:cs typeface="Times New Roman" panose="02020603050405020304" pitchFamily="18" charset="0"/>
              </a:rPr>
              <a:t> in zlasti, </a:t>
            </a:r>
            <a:r>
              <a:rPr lang="sl-SI" sz="2200" b="1" dirty="0">
                <a:latin typeface="Times New Roman" panose="02020603050405020304" pitchFamily="18" charset="0"/>
                <a:cs typeface="Times New Roman" panose="02020603050405020304" pitchFamily="18" charset="0"/>
              </a:rPr>
              <a:t>da bo zadevna oseba na voljo za sodno obravnavo pred sodiščem.</a:t>
            </a:r>
            <a:r>
              <a:rPr lang="sl-SI" sz="2200" dirty="0">
                <a:latin typeface="Times New Roman" panose="02020603050405020304" pitchFamily="18" charset="0"/>
                <a:cs typeface="Times New Roman" panose="02020603050405020304" pitchFamily="18" charset="0"/>
              </a:rPr>
              <a:t> </a:t>
            </a:r>
          </a:p>
          <a:p>
            <a:pPr algn="just"/>
            <a:r>
              <a:rPr lang="sl-SI" sz="2200" dirty="0">
                <a:latin typeface="Times New Roman" panose="02020603050405020304" pitchFamily="18" charset="0"/>
                <a:cs typeface="Times New Roman" panose="02020603050405020304" pitchFamily="18" charset="0"/>
              </a:rPr>
              <a:t>Po potrebi v kazenskem postopku </a:t>
            </a:r>
            <a:r>
              <a:rPr lang="sl-SI" sz="2200" b="1" dirty="0">
                <a:latin typeface="Times New Roman" panose="02020603050405020304" pitchFamily="18" charset="0"/>
                <a:cs typeface="Times New Roman" panose="02020603050405020304" pitchFamily="18" charset="0"/>
              </a:rPr>
              <a:t>spodbujati uporabo</a:t>
            </a:r>
            <a:r>
              <a:rPr lang="sl-SI" sz="2200" dirty="0">
                <a:latin typeface="Times New Roman" panose="02020603050405020304" pitchFamily="18" charset="0"/>
                <a:cs typeface="Times New Roman" panose="02020603050405020304" pitchFamily="18" charset="0"/>
              </a:rPr>
              <a:t> </a:t>
            </a:r>
            <a:r>
              <a:rPr lang="sl-SI" sz="2200" b="1" dirty="0">
                <a:latin typeface="Times New Roman" panose="02020603050405020304" pitchFamily="18" charset="0"/>
                <a:cs typeface="Times New Roman" panose="02020603050405020304" pitchFamily="18" charset="0"/>
              </a:rPr>
              <a:t>ukrepov brez odvzema prostosti kot alternative začasnemu priporu</a:t>
            </a:r>
            <a:r>
              <a:rPr lang="sl-SI" sz="2200" dirty="0">
                <a:latin typeface="Times New Roman" panose="02020603050405020304" pitchFamily="18" charset="0"/>
                <a:cs typeface="Times New Roman" panose="02020603050405020304" pitchFamily="18" charset="0"/>
              </a:rPr>
              <a:t> </a:t>
            </a:r>
            <a:r>
              <a:rPr lang="sl-SI" sz="2200" u="sng" dirty="0">
                <a:latin typeface="Times New Roman" panose="02020603050405020304" pitchFamily="18" charset="0"/>
                <a:cs typeface="Times New Roman" panose="02020603050405020304" pitchFamily="18" charset="0"/>
              </a:rPr>
              <a:t>za osebe, ki nimajo prebivališča v državi članici, v kateri poteka postopek</a:t>
            </a:r>
            <a:r>
              <a:rPr lang="sl-SI" sz="2200" dirty="0">
                <a:latin typeface="Times New Roman" panose="02020603050405020304" pitchFamily="18" charset="0"/>
                <a:cs typeface="Times New Roman" panose="02020603050405020304" pitchFamily="18" charset="0"/>
              </a:rPr>
              <a:t>. </a:t>
            </a:r>
          </a:p>
          <a:p>
            <a:pPr algn="just"/>
            <a:r>
              <a:rPr lang="sl-SI" sz="2200" b="1" dirty="0">
                <a:latin typeface="Times New Roman" panose="02020603050405020304" pitchFamily="18" charset="0"/>
                <a:cs typeface="Times New Roman" panose="02020603050405020304" pitchFamily="18" charset="0"/>
              </a:rPr>
              <a:t>Izboljšati varstvo žrtev in</a:t>
            </a:r>
            <a:r>
              <a:rPr lang="sl-SI" sz="2200" dirty="0">
                <a:latin typeface="Times New Roman" panose="02020603050405020304" pitchFamily="18" charset="0"/>
                <a:cs typeface="Times New Roman" panose="02020603050405020304" pitchFamily="18" charset="0"/>
              </a:rPr>
              <a:t> </a:t>
            </a:r>
            <a:r>
              <a:rPr lang="sl-SI" sz="2200" b="1" dirty="0">
                <a:latin typeface="Times New Roman" panose="02020603050405020304" pitchFamily="18" charset="0"/>
                <a:cs typeface="Times New Roman" panose="02020603050405020304" pitchFamily="18" charset="0"/>
              </a:rPr>
              <a:t>širše javnosti.</a:t>
            </a:r>
          </a:p>
          <a:p>
            <a:pPr algn="just"/>
            <a:r>
              <a:rPr lang="sl-SI" sz="2200" b="1" dirty="0">
                <a:latin typeface="Times New Roman" panose="02020603050405020304" pitchFamily="18" charset="0"/>
                <a:cs typeface="Times New Roman" panose="02020603050405020304" pitchFamily="18" charset="0"/>
              </a:rPr>
              <a:t>Spremljati obtoženčevo gibanje </a:t>
            </a:r>
            <a:r>
              <a:rPr lang="sl-SI" sz="2200" dirty="0">
                <a:latin typeface="Times New Roman" panose="02020603050405020304" pitchFamily="18" charset="0"/>
                <a:cs typeface="Times New Roman" panose="02020603050405020304" pitchFamily="18" charset="0"/>
              </a:rPr>
              <a:t>ob upoštevanju pomembnejšega cilja varstva širše javnosti in tveganja za javnost.</a:t>
            </a:r>
          </a:p>
          <a:p>
            <a:pPr algn="just"/>
            <a:r>
              <a:rPr lang="sl-SI" sz="2200" dirty="0">
                <a:latin typeface="Times New Roman" panose="02020603050405020304" pitchFamily="18" charset="0"/>
                <a:cs typeface="Times New Roman" panose="02020603050405020304" pitchFamily="18" charset="0"/>
              </a:rPr>
              <a:t>Okrepiti </a:t>
            </a:r>
            <a:r>
              <a:rPr lang="sl-SI" sz="2200" b="1" dirty="0">
                <a:latin typeface="Times New Roman" panose="02020603050405020304" pitchFamily="18" charset="0"/>
                <a:cs typeface="Times New Roman" panose="02020603050405020304" pitchFamily="18" charset="0"/>
              </a:rPr>
              <a:t>pravico do prostosti</a:t>
            </a:r>
            <a:r>
              <a:rPr lang="sl-SI" sz="2200" dirty="0">
                <a:latin typeface="Times New Roman" panose="02020603050405020304" pitchFamily="18" charset="0"/>
                <a:cs typeface="Times New Roman" panose="02020603050405020304" pitchFamily="18" charset="0"/>
              </a:rPr>
              <a:t> in </a:t>
            </a:r>
            <a:r>
              <a:rPr lang="sl-SI" sz="2200" b="1" dirty="0">
                <a:latin typeface="Times New Roman" panose="02020603050405020304" pitchFamily="18" charset="0"/>
                <a:cs typeface="Times New Roman" panose="02020603050405020304" pitchFamily="18" charset="0"/>
              </a:rPr>
              <a:t>domneve nedolžnosti</a:t>
            </a:r>
            <a:r>
              <a:rPr lang="sl-SI" sz="2200" dirty="0">
                <a:latin typeface="Times New Roman" panose="02020603050405020304" pitchFamily="18" charset="0"/>
                <a:cs typeface="Times New Roman" panose="02020603050405020304" pitchFamily="18" charset="0"/>
              </a:rPr>
              <a:t> v Evropski uniji ter </a:t>
            </a:r>
            <a:r>
              <a:rPr lang="sl-SI" sz="2200" b="1" dirty="0">
                <a:latin typeface="Times New Roman" panose="02020603050405020304" pitchFamily="18" charset="0"/>
                <a:cs typeface="Times New Roman" panose="02020603050405020304" pitchFamily="18" charset="0"/>
              </a:rPr>
              <a:t>zagotoviti sodelovanje med državami članicami</a:t>
            </a:r>
            <a:r>
              <a:rPr lang="sl-SI" sz="2200" dirty="0">
                <a:latin typeface="Times New Roman" panose="02020603050405020304" pitchFamily="18" charset="0"/>
                <a:cs typeface="Times New Roman" panose="02020603050405020304" pitchFamily="18" charset="0"/>
              </a:rPr>
              <a:t>, kadar so osebi naložene obveznosti ali ji je odrejen sodni nadzor v obdobju pred izdajo sodne odločbe.</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  Opredelitve pojmov – člen 4 Okvirnega sklepa Sveta</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616"/>
            <a:ext cx="10275501" cy="4393982"/>
          </a:xfrm>
        </p:spPr>
        <p:txBody>
          <a:bodyPr>
            <a:normAutofit/>
          </a:bodyPr>
          <a:lstStyle/>
          <a:p>
            <a:pPr algn="just"/>
            <a:r>
              <a:rPr lang="sl-SI" sz="2000" b="1" dirty="0">
                <a:latin typeface="Times New Roman" panose="02020603050405020304" pitchFamily="18" charset="0"/>
                <a:cs typeface="Times New Roman" panose="02020603050405020304" pitchFamily="18" charset="0"/>
              </a:rPr>
              <a:t>„</a:t>
            </a:r>
            <a:r>
              <a:rPr lang="sl-SI" sz="2000" b="1" dirty="0">
                <a:solidFill>
                  <a:srgbClr val="FF0000"/>
                </a:solidFill>
                <a:latin typeface="Times New Roman" panose="02020603050405020304" pitchFamily="18" charset="0"/>
                <a:cs typeface="Times New Roman" panose="02020603050405020304" pitchFamily="18" charset="0"/>
              </a:rPr>
              <a:t>Odločba o nadzornih ukrepih</a:t>
            </a:r>
            <a:r>
              <a:rPr lang="sl-SI" sz="2000" b="1" dirty="0">
                <a:latin typeface="Times New Roman" panose="02020603050405020304" pitchFamily="18" charset="0"/>
                <a:cs typeface="Times New Roman" panose="02020603050405020304" pitchFamily="18" charset="0"/>
              </a:rPr>
              <a:t>“ pomeni izvršljivo odločbo</a:t>
            </a:r>
            <a:r>
              <a:rPr lang="sl-SI" sz="2000" dirty="0">
                <a:latin typeface="Times New Roman" panose="02020603050405020304" pitchFamily="18" charset="0"/>
                <a:cs typeface="Times New Roman" panose="02020603050405020304" pitchFamily="18" charset="0"/>
              </a:rPr>
              <a:t> pristojnega organa države izdaje, sprejeto med kazenskim postopkom v skladu z njenim nacionalnim pravom in postopki, s katero se </a:t>
            </a:r>
            <a:r>
              <a:rPr lang="sl-SI" sz="2000" b="1" dirty="0">
                <a:latin typeface="Times New Roman" panose="02020603050405020304" pitchFamily="18" charset="0"/>
                <a:cs typeface="Times New Roman" panose="02020603050405020304" pitchFamily="18" charset="0"/>
              </a:rPr>
              <a:t>fizični osebi, </a:t>
            </a:r>
            <a:r>
              <a:rPr lang="sl-SI" sz="2000" u="sng" dirty="0">
                <a:latin typeface="Times New Roman" panose="02020603050405020304" pitchFamily="18" charset="0"/>
                <a:cs typeface="Times New Roman" panose="02020603050405020304" pitchFamily="18" charset="0"/>
              </a:rPr>
              <a:t>kot alternativa začasnemu priporu,</a:t>
            </a:r>
            <a:r>
              <a:rPr lang="sl-SI" sz="2000" b="1" dirty="0">
                <a:latin typeface="Times New Roman" panose="02020603050405020304" pitchFamily="18" charset="0"/>
                <a:cs typeface="Times New Roman" panose="02020603050405020304" pitchFamily="18" charset="0"/>
              </a:rPr>
              <a:t> izreče eden ali več nadzornih ukrepov.</a:t>
            </a:r>
          </a:p>
          <a:p>
            <a:pPr algn="just"/>
            <a:endParaRPr lang="en-US" sz="2000" b="1" dirty="0">
              <a:latin typeface="Times New Roman" panose="02020603050405020304" pitchFamily="18" charset="0"/>
              <a:cs typeface="Times New Roman" panose="02020603050405020304" pitchFamily="18" charset="0"/>
            </a:endParaRPr>
          </a:p>
          <a:p>
            <a:pPr algn="just"/>
            <a:r>
              <a:rPr lang="sl-SI" sz="2000" b="1" dirty="0">
                <a:latin typeface="Times New Roman" panose="02020603050405020304" pitchFamily="18" charset="0"/>
                <a:cs typeface="Times New Roman" panose="02020603050405020304" pitchFamily="18" charset="0"/>
              </a:rPr>
              <a:t>„</a:t>
            </a:r>
            <a:r>
              <a:rPr lang="sl-SI" sz="2000" b="1" dirty="0">
                <a:solidFill>
                  <a:srgbClr val="FF0000"/>
                </a:solidFill>
                <a:latin typeface="Times New Roman" panose="02020603050405020304" pitchFamily="18" charset="0"/>
                <a:cs typeface="Times New Roman" panose="02020603050405020304" pitchFamily="18" charset="0"/>
              </a:rPr>
              <a:t>Nadzorni ukrepi</a:t>
            </a:r>
            <a:r>
              <a:rPr lang="sl-SI" sz="2000" b="1" dirty="0">
                <a:latin typeface="Times New Roman" panose="02020603050405020304" pitchFamily="18" charset="0"/>
                <a:cs typeface="Times New Roman" panose="02020603050405020304" pitchFamily="18" charset="0"/>
              </a:rPr>
              <a:t>“ pomeni obveznosti in navodila</a:t>
            </a:r>
            <a:r>
              <a:rPr lang="sl-SI" sz="2000" dirty="0">
                <a:latin typeface="Times New Roman" panose="02020603050405020304" pitchFamily="18" charset="0"/>
                <a:cs typeface="Times New Roman" panose="02020603050405020304" pitchFamily="18" charset="0"/>
              </a:rPr>
              <a:t>, izrečena fizični osebi v skladu z nacionalnim pravom in postopki države izdaje.</a:t>
            </a:r>
          </a:p>
          <a:p>
            <a:pPr algn="just"/>
            <a:endParaRPr lang="en-US" sz="2000" b="1" dirty="0">
              <a:latin typeface="Times New Roman" panose="02020603050405020304" pitchFamily="18" charset="0"/>
              <a:cs typeface="Times New Roman" panose="02020603050405020304" pitchFamily="18" charset="0"/>
            </a:endParaRPr>
          </a:p>
          <a:p>
            <a:pPr algn="just"/>
            <a:r>
              <a:rPr lang="sl-SI" sz="2000" b="1" dirty="0">
                <a:latin typeface="Times New Roman" panose="02020603050405020304" pitchFamily="18" charset="0"/>
                <a:cs typeface="Times New Roman" panose="02020603050405020304" pitchFamily="18" charset="0"/>
              </a:rPr>
              <a:t>„</a:t>
            </a:r>
            <a:r>
              <a:rPr lang="sl-SI" sz="2000" b="1" dirty="0">
                <a:solidFill>
                  <a:srgbClr val="FF0000"/>
                </a:solidFill>
                <a:latin typeface="Times New Roman" panose="02020603050405020304" pitchFamily="18" charset="0"/>
                <a:cs typeface="Times New Roman" panose="02020603050405020304" pitchFamily="18" charset="0"/>
              </a:rPr>
              <a:t>Država izdaje</a:t>
            </a:r>
            <a:r>
              <a:rPr lang="sl-SI" sz="2000" b="1" dirty="0">
                <a:latin typeface="Times New Roman" panose="02020603050405020304" pitchFamily="18" charset="0"/>
                <a:cs typeface="Times New Roman" panose="02020603050405020304" pitchFamily="18" charset="0"/>
              </a:rPr>
              <a:t>“</a:t>
            </a:r>
            <a:r>
              <a:rPr lang="sl-SI" sz="2000" dirty="0">
                <a:latin typeface="Times New Roman" panose="02020603050405020304" pitchFamily="18" charset="0"/>
                <a:cs typeface="Times New Roman" panose="02020603050405020304" pitchFamily="18" charset="0"/>
              </a:rPr>
              <a:t> pomeni državo članico, v kateri je bila izdana odločba o nadzornih ukrepih.</a:t>
            </a:r>
          </a:p>
          <a:p>
            <a:pPr algn="just"/>
            <a:endParaRPr lang="en-US" sz="2000" b="1" dirty="0">
              <a:latin typeface="Times New Roman" panose="02020603050405020304" pitchFamily="18" charset="0"/>
              <a:cs typeface="Times New Roman" panose="02020603050405020304" pitchFamily="18" charset="0"/>
            </a:endParaRPr>
          </a:p>
          <a:p>
            <a:pPr algn="just"/>
            <a:r>
              <a:rPr lang="sl-SI" sz="2000" b="1" dirty="0">
                <a:latin typeface="Times New Roman" panose="02020603050405020304" pitchFamily="18" charset="0"/>
                <a:cs typeface="Times New Roman" panose="02020603050405020304" pitchFamily="18" charset="0"/>
              </a:rPr>
              <a:t>„</a:t>
            </a:r>
            <a:r>
              <a:rPr lang="sl-SI" sz="2000" b="1" dirty="0">
                <a:solidFill>
                  <a:srgbClr val="FF0000"/>
                </a:solidFill>
                <a:latin typeface="Times New Roman" panose="02020603050405020304" pitchFamily="18" charset="0"/>
                <a:cs typeface="Times New Roman" panose="02020603050405020304" pitchFamily="18" charset="0"/>
              </a:rPr>
              <a:t>Država izvršitve</a:t>
            </a:r>
            <a:r>
              <a:rPr lang="sl-SI" sz="2000" b="1" dirty="0">
                <a:latin typeface="Times New Roman" panose="02020603050405020304" pitchFamily="18" charset="0"/>
                <a:cs typeface="Times New Roman" panose="02020603050405020304" pitchFamily="18" charset="0"/>
              </a:rPr>
              <a:t>“</a:t>
            </a:r>
            <a:r>
              <a:rPr lang="sl-SI" sz="2000" dirty="0">
                <a:latin typeface="Times New Roman" panose="02020603050405020304" pitchFamily="18" charset="0"/>
                <a:cs typeface="Times New Roman" panose="02020603050405020304" pitchFamily="18" charset="0"/>
              </a:rPr>
              <a:t> pomeni državo članico, v kateri se spremljajo nadzorni ukrepi.</a:t>
            </a: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Pristojni organi</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5442"/>
            <a:ext cx="10275501" cy="4393982"/>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sl-SI" sz="2000" dirty="0">
                <a:latin typeface="Times New Roman" panose="02020603050405020304" pitchFamily="18" charset="0"/>
                <a:cs typeface="Times New Roman" panose="02020603050405020304" pitchFamily="18" charset="0"/>
              </a:rPr>
              <a:t>Vsaka država članica obvesti generalni sekretariat Sveta o tem, kateri </a:t>
            </a:r>
            <a:r>
              <a:rPr lang="sl-SI" sz="2000" b="1" dirty="0">
                <a:solidFill>
                  <a:srgbClr val="FF0000"/>
                </a:solidFill>
                <a:latin typeface="Times New Roman" panose="02020603050405020304" pitchFamily="18" charset="0"/>
                <a:cs typeface="Times New Roman" panose="02020603050405020304" pitchFamily="18" charset="0"/>
              </a:rPr>
              <a:t>pravosodni organ ali pravosodni organi</a:t>
            </a:r>
            <a:r>
              <a:rPr lang="sl-SI" sz="2000" b="1" dirty="0">
                <a:latin typeface="Times New Roman" panose="02020603050405020304" pitchFamily="18" charset="0"/>
                <a:cs typeface="Times New Roman" panose="02020603050405020304" pitchFamily="18" charset="0"/>
              </a:rPr>
              <a:t> </a:t>
            </a:r>
            <a:r>
              <a:rPr lang="sl-SI" sz="2000" dirty="0">
                <a:latin typeface="Times New Roman" panose="02020603050405020304" pitchFamily="18" charset="0"/>
                <a:cs typeface="Times New Roman" panose="02020603050405020304" pitchFamily="18" charset="0"/>
              </a:rPr>
              <a:t> so po njeni nacionalni zakonodaji pristojni za ukrepanje v skladu s tem okvirnim sklepom Sveta, če je ta država članica država izdaje sodbe ali država izvršitve (člen 6, odst. 1).</a:t>
            </a:r>
          </a:p>
          <a:p>
            <a:pPr marL="342900" marR="0" lvl="0" indent="-342900" algn="just">
              <a:lnSpc>
                <a:spcPct val="107000"/>
              </a:lnSpc>
              <a:spcBef>
                <a:spcPts val="0"/>
              </a:spcBef>
              <a:spcAft>
                <a:spcPts val="0"/>
              </a:spcAft>
              <a:buFont typeface="Symbol" panose="05050102010706020507" pitchFamily="18"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sl-SI" sz="2000" dirty="0">
                <a:latin typeface="Times New Roman" panose="02020603050405020304" pitchFamily="18" charset="0"/>
                <a:cs typeface="Times New Roman" panose="02020603050405020304" pitchFamily="18" charset="0"/>
              </a:rPr>
              <a:t>Države članice lahko imenujejo </a:t>
            </a:r>
            <a:r>
              <a:rPr lang="sl-SI" sz="2000" b="1" dirty="0">
                <a:solidFill>
                  <a:srgbClr val="FF0000"/>
                </a:solidFill>
                <a:latin typeface="Times New Roman" panose="02020603050405020304" pitchFamily="18" charset="0"/>
                <a:cs typeface="Times New Roman" panose="02020603050405020304" pitchFamily="18" charset="0"/>
              </a:rPr>
              <a:t>nepravosodne organe</a:t>
            </a:r>
            <a:r>
              <a:rPr lang="sl-SI" sz="2000" dirty="0">
                <a:latin typeface="Times New Roman" panose="02020603050405020304" pitchFamily="18" charset="0"/>
                <a:cs typeface="Times New Roman" panose="02020603050405020304" pitchFamily="18" charset="0"/>
              </a:rPr>
              <a:t> kot pristojne organe za odločanje na podlagi tega okvirnega sklepa Sveta pod pogojem, da so ti organi v skladu s svojim nacionalnim pravom in postopki pristojni za sprejemanje podobnih odločb (člen 6, odst. 2). </a:t>
            </a:r>
            <a:r>
              <a:rPr lang="sl-SI" sz="2000" b="1" u="sng" dirty="0">
                <a:solidFill>
                  <a:srgbClr val="FF0000"/>
                </a:solidFill>
                <a:latin typeface="Times New Roman" panose="02020603050405020304" pitchFamily="18" charset="0"/>
                <a:cs typeface="Times New Roman" panose="02020603050405020304" pitchFamily="18" charset="0"/>
              </a:rPr>
              <a:t>Vendar</a:t>
            </a:r>
            <a:r>
              <a:rPr lang="sl-SI" sz="2000" dirty="0">
                <a:latin typeface="Times New Roman" panose="02020603050405020304" pitchFamily="18" charset="0"/>
                <a:cs typeface="Times New Roman" panose="02020603050405020304" pitchFamily="18" charset="0"/>
              </a:rPr>
              <a:t> odločitve iz člena 18(1)(c) sprejme </a:t>
            </a:r>
            <a:r>
              <a:rPr lang="sl-SI" sz="2000" b="1" dirty="0">
                <a:latin typeface="Times New Roman" panose="02020603050405020304" pitchFamily="18" charset="0"/>
                <a:cs typeface="Times New Roman" panose="02020603050405020304" pitchFamily="18" charset="0"/>
              </a:rPr>
              <a:t>pristojni pravosodni organ</a:t>
            </a:r>
            <a:r>
              <a:rPr lang="sl-SI" sz="2000" dirty="0">
                <a:latin typeface="Times New Roman" panose="02020603050405020304" pitchFamily="18" charset="0"/>
                <a:cs typeface="Times New Roman" panose="02020603050405020304" pitchFamily="18" charset="0"/>
              </a:rPr>
              <a:t>.</a:t>
            </a:r>
          </a:p>
          <a:p>
            <a:pPr marL="342900" marR="0" lvl="0" indent="-342900" algn="just">
              <a:lnSpc>
                <a:spcPct val="107000"/>
              </a:lnSpc>
              <a:spcBef>
                <a:spcPts val="0"/>
              </a:spcBef>
              <a:spcAft>
                <a:spcPts val="0"/>
              </a:spcAft>
              <a:buFont typeface="Symbol" panose="05050102010706020507" pitchFamily="18" charset="2"/>
              <a:buChar char=""/>
            </a:pPr>
            <a:endParaRPr lang="en-GB"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sl-SI" sz="2000" dirty="0">
                <a:latin typeface="Times New Roman" panose="02020603050405020304" pitchFamily="18" charset="0"/>
                <a:cs typeface="Times New Roman" panose="02020603050405020304" pitchFamily="18" charset="0"/>
              </a:rPr>
              <a:t>Vsaka država članica lahko imenuje </a:t>
            </a:r>
            <a:r>
              <a:rPr lang="sl-SI" sz="2000" b="1" dirty="0">
                <a:latin typeface="Times New Roman" panose="02020603050405020304" pitchFamily="18" charset="0"/>
                <a:cs typeface="Times New Roman" panose="02020603050405020304" pitchFamily="18" charset="0"/>
              </a:rPr>
              <a:t>osrednji organ</a:t>
            </a:r>
            <a:r>
              <a:rPr lang="sl-SI" sz="2000" dirty="0">
                <a:latin typeface="Times New Roman" panose="02020603050405020304" pitchFamily="18" charset="0"/>
                <a:cs typeface="Times New Roman" panose="02020603050405020304" pitchFamily="18" charset="0"/>
              </a:rPr>
              <a:t> ali, kadar tako določa njen pravni sistem, </a:t>
            </a:r>
            <a:r>
              <a:rPr lang="sl-SI" sz="2000" b="1" dirty="0">
                <a:latin typeface="Times New Roman" panose="02020603050405020304" pitchFamily="18" charset="0"/>
                <a:cs typeface="Times New Roman" panose="02020603050405020304" pitchFamily="18" charset="0"/>
              </a:rPr>
              <a:t>več osrednjih organov</a:t>
            </a:r>
            <a:r>
              <a:rPr lang="sl-SI" sz="2000" b="1" u="sng" dirty="0">
                <a:solidFill>
                  <a:srgbClr val="FF0000"/>
                </a:solidFill>
                <a:latin typeface="Times New Roman" panose="02020603050405020304" pitchFamily="18" charset="0"/>
                <a:cs typeface="Times New Roman" panose="02020603050405020304" pitchFamily="18" charset="0"/>
              </a:rPr>
              <a:t> za pomoč</a:t>
            </a:r>
            <a:r>
              <a:rPr lang="sl-SI" sz="2000" b="1" dirty="0">
                <a:solidFill>
                  <a:srgbClr val="FF0000"/>
                </a:solidFill>
                <a:latin typeface="Times New Roman" panose="02020603050405020304" pitchFamily="18" charset="0"/>
                <a:cs typeface="Times New Roman" panose="02020603050405020304" pitchFamily="18" charset="0"/>
              </a:rPr>
              <a:t> </a:t>
            </a:r>
            <a:r>
              <a:rPr lang="sl-SI" sz="2000" dirty="0">
                <a:latin typeface="Times New Roman" panose="02020603050405020304" pitchFamily="18" charset="0"/>
                <a:cs typeface="Times New Roman" panose="02020603050405020304" pitchFamily="18" charset="0"/>
              </a:rPr>
              <a:t> pristojnim organom (člen 7, odst. 1).</a:t>
            </a: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2"/>
            <a:ext cx="10905066" cy="1135737"/>
          </a:xfrm>
        </p:spPr>
        <p:txBody>
          <a:bodyPr>
            <a:normAutofit fontScale="90000"/>
          </a:bodyPr>
          <a:lstStyle/>
          <a:p>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r>
              <a:rPr lang="sl-SI" sz="3600" b="1" dirty="0">
                <a:latin typeface="Times New Roman" panose="02020603050405020304" pitchFamily="18" charset="0"/>
                <a:cs typeface="Times New Roman" panose="02020603050405020304" pitchFamily="18" charset="0"/>
              </a:rPr>
              <a:t>Merila za posredovanje odločbe o nadzornih ukrepih</a:t>
            </a: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endParaRPr lang="sl-SI"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4226"/>
            <a:ext cx="10275501" cy="471949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Obtožena oseba ima </a:t>
            </a:r>
            <a:r>
              <a:rPr lang="sl-SI" sz="2000" b="1" dirty="0">
                <a:solidFill>
                  <a:srgbClr val="FF0000"/>
                </a:solidFill>
                <a:latin typeface="Times New Roman" panose="02020603050405020304" pitchFamily="18" charset="0"/>
                <a:cs typeface="Times New Roman" panose="02020603050405020304" pitchFamily="18" charset="0"/>
              </a:rPr>
              <a:t>zakonito običajno prebivališče v drugi državi članici </a:t>
            </a:r>
            <a:r>
              <a:rPr lang="sl-SI" sz="2000" dirty="0">
                <a:latin typeface="Times New Roman" panose="02020603050405020304" pitchFamily="18" charset="0"/>
                <a:cs typeface="Times New Roman" panose="02020603050405020304" pitchFamily="18" charset="0"/>
              </a:rPr>
              <a:t>in </a:t>
            </a:r>
            <a:r>
              <a:rPr lang="sl-SI" sz="2000" dirty="0">
                <a:solidFill>
                  <a:srgbClr val="FF0000"/>
                </a:solidFill>
                <a:latin typeface="Times New Roman" panose="02020603050405020304" pitchFamily="18" charset="0"/>
                <a:cs typeface="Times New Roman" panose="02020603050405020304" pitchFamily="18" charset="0"/>
              </a:rPr>
              <a:t>privoli v vrnitev v to državo članico </a:t>
            </a:r>
            <a:r>
              <a:rPr lang="sl-SI" sz="2000" dirty="0">
                <a:latin typeface="Times New Roman" panose="02020603050405020304" pitchFamily="18" charset="0"/>
                <a:cs typeface="Times New Roman" panose="02020603050405020304" pitchFamily="18" charset="0"/>
              </a:rPr>
              <a:t> (člen 9, odst. 1).</a:t>
            </a:r>
          </a:p>
          <a:p>
            <a:pPr marL="342900" indent="-342900" algn="just">
              <a:lnSpc>
                <a:spcPct val="107000"/>
              </a:lnSpc>
              <a:spcBef>
                <a:spcPts val="0"/>
              </a:spcBef>
              <a:buFont typeface="Wingdings" panose="05000000000000000000" pitchFamily="2" charset="2"/>
              <a:buChar char=""/>
            </a:pPr>
            <a:r>
              <a:rPr lang="sl-SI" sz="2000" i="1" dirty="0">
                <a:latin typeface="Times New Roman" panose="02020603050405020304" pitchFamily="18" charset="0"/>
                <a:cs typeface="Times New Roman" panose="02020603050405020304" pitchFamily="18" charset="0"/>
              </a:rPr>
              <a:t>Izjema</a:t>
            </a:r>
            <a:r>
              <a:rPr lang="sl-SI" sz="2000" dirty="0">
                <a:latin typeface="Times New Roman" panose="02020603050405020304" pitchFamily="18" charset="0"/>
                <a:cs typeface="Times New Roman" panose="02020603050405020304" pitchFamily="18" charset="0"/>
              </a:rPr>
              <a:t> – Država članica izdaje lahko na zahtevo obtožene osebe odločbo o nadzornih ukrepih posreduje pristojnemu organu države članice, </a:t>
            </a:r>
            <a:r>
              <a:rPr lang="sl-SI" sz="2000" b="1" dirty="0">
                <a:solidFill>
                  <a:srgbClr val="FF0000"/>
                </a:solidFill>
                <a:latin typeface="Times New Roman" panose="02020603050405020304" pitchFamily="18" charset="0"/>
                <a:cs typeface="Times New Roman" panose="02020603050405020304" pitchFamily="18" charset="0"/>
              </a:rPr>
              <a:t>ki ni država članica, v kateri ima oseba zakonito običajno prebivališče</a:t>
            </a:r>
            <a:r>
              <a:rPr lang="sl-SI" sz="2000" dirty="0">
                <a:latin typeface="Times New Roman" panose="02020603050405020304" pitchFamily="18" charset="0"/>
                <a:cs typeface="Times New Roman" panose="02020603050405020304" pitchFamily="18" charset="0"/>
              </a:rPr>
              <a:t>, vendar pod pogojem, da </a:t>
            </a:r>
            <a:r>
              <a:rPr lang="sl-SI" sz="2000" b="1" dirty="0">
                <a:solidFill>
                  <a:srgbClr val="FF0000"/>
                </a:solidFill>
                <a:latin typeface="Times New Roman" panose="02020603050405020304" pitchFamily="18" charset="0"/>
                <a:cs typeface="Times New Roman" panose="02020603050405020304" pitchFamily="18" charset="0"/>
              </a:rPr>
              <a:t>slednji organ s posredovanjem soglaša</a:t>
            </a:r>
            <a:r>
              <a:rPr lang="sl-SI" sz="2000" b="1" dirty="0">
                <a:latin typeface="Times New Roman" panose="02020603050405020304" pitchFamily="18" charset="0"/>
                <a:cs typeface="Times New Roman" panose="02020603050405020304" pitchFamily="18" charset="0"/>
              </a:rPr>
              <a:t> </a:t>
            </a:r>
            <a:r>
              <a:rPr lang="sl-SI" sz="2000" dirty="0">
                <a:latin typeface="Times New Roman" panose="02020603050405020304" pitchFamily="18" charset="0"/>
                <a:cs typeface="Times New Roman" panose="02020603050405020304" pitchFamily="18" charset="0"/>
              </a:rPr>
              <a:t> (člen 9, odst. 2).</a:t>
            </a:r>
          </a:p>
          <a:p>
            <a:pPr marL="342900" indent="-342900" algn="just">
              <a:lnSpc>
                <a:spcPct val="107000"/>
              </a:lnSpc>
              <a:spcBef>
                <a:spcPts val="0"/>
              </a:spcBef>
              <a:buFont typeface="Wingdings" panose="05000000000000000000" pitchFamily="2" charset="2"/>
              <a:buChar char=""/>
            </a:pPr>
            <a:r>
              <a:rPr lang="sl-SI" sz="2000" b="1" dirty="0">
                <a:latin typeface="Times New Roman" panose="02020603050405020304" pitchFamily="18" charset="0"/>
                <a:cs typeface="Times New Roman" panose="02020603050405020304" pitchFamily="18" charset="0"/>
              </a:rPr>
              <a:t>Privolitev obtoženca </a:t>
            </a:r>
            <a:r>
              <a:rPr lang="sl-SI" sz="2000" dirty="0">
                <a:latin typeface="Times New Roman" panose="02020603050405020304" pitchFamily="18" charset="0"/>
                <a:cs typeface="Times New Roman" panose="02020603050405020304" pitchFamily="18" charset="0"/>
              </a:rPr>
              <a:t>je </a:t>
            </a:r>
            <a:r>
              <a:rPr lang="sl-SI" sz="2000" b="1" dirty="0">
                <a:solidFill>
                  <a:srgbClr val="FF0000"/>
                </a:solidFill>
                <a:latin typeface="Times New Roman" panose="02020603050405020304" pitchFamily="18" charset="0"/>
                <a:cs typeface="Times New Roman" panose="02020603050405020304" pitchFamily="18" charset="0"/>
              </a:rPr>
              <a:t>obvezna v vseh primerih</a:t>
            </a:r>
            <a:r>
              <a:rPr lang="sl-SI" sz="2000" dirty="0">
                <a:latin typeface="Times New Roman" panose="02020603050405020304" pitchFamily="18" charset="0"/>
                <a:cs typeface="Times New Roman" panose="02020603050405020304" pitchFamily="18" charset="0"/>
              </a:rPr>
              <a:t>.</a:t>
            </a:r>
          </a:p>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V primerih iz odstavka 2 je treba soglasje države izvršitve pridobiti </a:t>
            </a:r>
            <a:r>
              <a:rPr lang="sl-SI" sz="2000" b="1" dirty="0">
                <a:solidFill>
                  <a:srgbClr val="FF0000"/>
                </a:solidFill>
                <a:latin typeface="Times New Roman" panose="02020603050405020304" pitchFamily="18" charset="0"/>
                <a:cs typeface="Times New Roman" panose="02020603050405020304" pitchFamily="18" charset="0"/>
              </a:rPr>
              <a:t>vnaprej</a:t>
            </a:r>
            <a:r>
              <a:rPr lang="sl-SI" sz="2000" dirty="0">
                <a:latin typeface="Times New Roman" panose="02020603050405020304" pitchFamily="18" charset="0"/>
                <a:cs typeface="Times New Roman" panose="02020603050405020304" pitchFamily="18" charset="0"/>
              </a:rPr>
              <a:t>.</a:t>
            </a:r>
          </a:p>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Države članice določijo, </a:t>
            </a:r>
            <a:r>
              <a:rPr lang="sl-SI" sz="2000" b="1" dirty="0">
                <a:latin typeface="Times New Roman" panose="02020603050405020304" pitchFamily="18" charset="0"/>
                <a:cs typeface="Times New Roman" panose="02020603050405020304" pitchFamily="18" charset="0"/>
              </a:rPr>
              <a:t>pod katerimi pogoji</a:t>
            </a:r>
            <a:r>
              <a:rPr lang="sl-SI" sz="2000" dirty="0">
                <a:latin typeface="Times New Roman" panose="02020603050405020304" pitchFamily="18" charset="0"/>
                <a:cs typeface="Times New Roman" panose="02020603050405020304" pitchFamily="18" charset="0"/>
              </a:rPr>
              <a:t> lahko njihovi pristojni organi v primerih </a:t>
            </a:r>
            <a:r>
              <a:rPr lang="sl-SI" sz="2000" b="1" dirty="0">
                <a:latin typeface="Times New Roman" panose="02020603050405020304" pitchFamily="18" charset="0"/>
                <a:cs typeface="Times New Roman" panose="02020603050405020304" pitchFamily="18" charset="0"/>
              </a:rPr>
              <a:t>iz odstavka 2</a:t>
            </a:r>
            <a:r>
              <a:rPr lang="sl-SI" sz="2000" dirty="0">
                <a:latin typeface="Times New Roman" panose="02020603050405020304" pitchFamily="18" charset="0"/>
                <a:cs typeface="Times New Roman" panose="02020603050405020304" pitchFamily="18" charset="0"/>
              </a:rPr>
              <a:t> soglašajo s posredovanjem odločbe o nadzornih ukrepih.</a:t>
            </a:r>
            <a:r>
              <a:rPr lang="sl-SI" sz="2000" b="1" dirty="0">
                <a:latin typeface="Times New Roman" panose="02020603050405020304" pitchFamily="18" charset="0"/>
                <a:cs typeface="Times New Roman" panose="02020603050405020304" pitchFamily="18" charset="0"/>
              </a:rPr>
              <a:t> </a:t>
            </a:r>
          </a:p>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Generalni sekretariat da prejete informacije na voljo vsem državam članicam in Komisiji – glej spodnjo povezavo z informacijami v zvezi s členom 9 (odst. 2–4) Okvirnega sklepa Sveta:</a:t>
            </a:r>
          </a:p>
          <a:p>
            <a:pPr marL="0" indent="0" algn="just">
              <a:lnSpc>
                <a:spcPct val="107000"/>
              </a:lnSpc>
              <a:spcBef>
                <a:spcPts val="0"/>
              </a:spcBef>
              <a:buNone/>
            </a:pPr>
            <a:r>
              <a:rPr lang="sl-SI" sz="2000" dirty="0">
                <a:latin typeface="Times New Roman" panose="02020603050405020304" pitchFamily="18" charset="0"/>
                <a:cs typeface="Times New Roman" panose="02020603050405020304" pitchFamily="18" charset="0"/>
                <a:hlinkClick r:id="rId3"/>
              </a:rPr>
              <a:t>https://www.ejn-crimjust.europa.eu/ejn/libdocumentproperties/SL/3189</a:t>
            </a:r>
            <a:r>
              <a:rPr lang="sl-SI" sz="2000" dirty="0">
                <a:latin typeface="Times New Roman" panose="02020603050405020304" pitchFamily="18" charset="0"/>
                <a:cs typeface="Times New Roman" panose="02020603050405020304" pitchFamily="18" charset="0"/>
              </a:rPr>
              <a:t> </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r>
              <a:rPr lang="sl-SI" sz="3600" b="1" dirty="0">
                <a:latin typeface="Times New Roman" panose="02020603050405020304" pitchFamily="18" charset="0"/>
                <a:cs typeface="Times New Roman" panose="02020603050405020304" pitchFamily="18" charset="0"/>
              </a:rPr>
              <a:t>Postopek priznavanja odločbe o nadzornih ukrepih in časovni roki</a:t>
            </a:r>
            <a:br>
              <a:rPr lang="sl-SI" sz="3600" i="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endParaRPr lang="sl-SI"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7"/>
            <a:ext cx="10275501" cy="4393982"/>
          </a:xfrm>
        </p:spPr>
        <p:txBody>
          <a:bodyPr>
            <a:normAutofit fontScale="92500" lnSpcReduction="10000"/>
          </a:bodyPr>
          <a:lstStyle/>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Pristojni organ izdajatelj iz zadevne države članice </a:t>
            </a:r>
            <a:r>
              <a:rPr lang="sl-SI" sz="2000" b="1" dirty="0">
                <a:latin typeface="Times New Roman" panose="02020603050405020304" pitchFamily="18" charset="0"/>
                <a:cs typeface="Times New Roman" panose="02020603050405020304" pitchFamily="18" charset="0"/>
              </a:rPr>
              <a:t>posreduje</a:t>
            </a:r>
            <a:r>
              <a:rPr lang="sl-SI" sz="2000" dirty="0">
                <a:latin typeface="Times New Roman" panose="02020603050405020304" pitchFamily="18" charset="0"/>
                <a:cs typeface="Times New Roman" panose="02020603050405020304" pitchFamily="18" charset="0"/>
              </a:rPr>
              <a:t> odločbo o nadzornih ukrepih pristojnemu organu v državi članici izvršitve skupaj s </a:t>
            </a:r>
            <a:r>
              <a:rPr lang="sl-SI" sz="2000" b="1" dirty="0">
                <a:solidFill>
                  <a:srgbClr val="FF0000"/>
                </a:solidFill>
                <a:latin typeface="Times New Roman" panose="02020603050405020304" pitchFamily="18" charset="0"/>
                <a:cs typeface="Times New Roman" panose="02020603050405020304" pitchFamily="18" charset="0"/>
              </a:rPr>
              <a:t>potrdilom</a:t>
            </a:r>
            <a:r>
              <a:rPr lang="sl-SI" sz="2000" dirty="0">
                <a:latin typeface="Times New Roman" panose="02020603050405020304" pitchFamily="18" charset="0"/>
                <a:cs typeface="Times New Roman" panose="02020603050405020304" pitchFamily="18" charset="0"/>
              </a:rPr>
              <a:t> iz Priloge I in </a:t>
            </a:r>
            <a:r>
              <a:rPr lang="sl-SI" sz="2000" b="1" dirty="0">
                <a:latin typeface="Times New Roman" panose="02020603050405020304" pitchFamily="18" charset="0"/>
                <a:cs typeface="Times New Roman" panose="02020603050405020304" pitchFamily="18" charset="0"/>
              </a:rPr>
              <a:t>ohrani pristojnost </a:t>
            </a:r>
            <a:r>
              <a:rPr lang="sl-SI" sz="2000" dirty="0">
                <a:latin typeface="Times New Roman" panose="02020603050405020304" pitchFamily="18" charset="0"/>
                <a:cs typeface="Times New Roman" panose="02020603050405020304" pitchFamily="18" charset="0"/>
              </a:rPr>
              <a:t>v zvezi z nadzorom nad izvajanjem nadzornih ukrepov, </a:t>
            </a:r>
            <a:r>
              <a:rPr lang="sl-SI" sz="2000" u="sng" dirty="0">
                <a:latin typeface="Times New Roman" panose="02020603050405020304" pitchFamily="18" charset="0"/>
                <a:cs typeface="Times New Roman" panose="02020603050405020304" pitchFamily="18" charset="0"/>
              </a:rPr>
              <a:t>dokler ne prejme obvestila o odločitvi pristojnega izvršitvenega organa</a:t>
            </a:r>
            <a:r>
              <a:rPr lang="sl-SI" sz="2000" dirty="0">
                <a:latin typeface="Times New Roman" panose="02020603050405020304" pitchFamily="18" charset="0"/>
                <a:cs typeface="Times New Roman" panose="02020603050405020304" pitchFamily="18" charset="0"/>
              </a:rPr>
              <a:t>.</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Pristojni izvršitveni organ sprejme odločitev </a:t>
            </a:r>
            <a:r>
              <a:rPr lang="sl-SI" sz="2000" b="1" dirty="0">
                <a:solidFill>
                  <a:srgbClr val="FF0000"/>
                </a:solidFill>
                <a:latin typeface="Times New Roman" panose="02020603050405020304" pitchFamily="18" charset="0"/>
                <a:cs typeface="Times New Roman" panose="02020603050405020304" pitchFamily="18" charset="0"/>
              </a:rPr>
              <a:t>čim prej,</a:t>
            </a:r>
            <a:r>
              <a:rPr lang="sl-SI" sz="2000" dirty="0">
                <a:latin typeface="Times New Roman" panose="02020603050405020304" pitchFamily="18" charset="0"/>
                <a:cs typeface="Times New Roman" panose="02020603050405020304" pitchFamily="18" charset="0"/>
              </a:rPr>
              <a:t> v vsakem primeru pa </a:t>
            </a:r>
            <a:r>
              <a:rPr lang="sl-SI" sz="2000" b="1" dirty="0">
                <a:solidFill>
                  <a:srgbClr val="FF0000"/>
                </a:solidFill>
                <a:latin typeface="Times New Roman" panose="02020603050405020304" pitchFamily="18" charset="0"/>
                <a:cs typeface="Times New Roman" panose="02020603050405020304" pitchFamily="18" charset="0"/>
              </a:rPr>
              <a:t>v 20 delovnih dneh</a:t>
            </a:r>
            <a:r>
              <a:rPr lang="sl-SI" sz="2000" dirty="0">
                <a:solidFill>
                  <a:srgbClr val="FF0000"/>
                </a:solidFill>
                <a:latin typeface="Times New Roman" panose="02020603050405020304" pitchFamily="18" charset="0"/>
                <a:cs typeface="Times New Roman" panose="02020603050405020304" pitchFamily="18" charset="0"/>
              </a:rPr>
              <a:t> </a:t>
            </a:r>
            <a:r>
              <a:rPr lang="sl-SI" sz="2000" dirty="0">
                <a:latin typeface="Times New Roman" panose="02020603050405020304" pitchFamily="18" charset="0"/>
                <a:cs typeface="Times New Roman" panose="02020603050405020304" pitchFamily="18" charset="0"/>
              </a:rPr>
              <a:t>od prejema odločbe o nadzornih ukrepih in potrdila.</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Če pristojni organ države izvršitve v </a:t>
            </a:r>
            <a:r>
              <a:rPr lang="sl-SI" sz="2000" b="1" dirty="0">
                <a:solidFill>
                  <a:srgbClr val="FF0000"/>
                </a:solidFill>
                <a:latin typeface="Times New Roman" panose="02020603050405020304" pitchFamily="18" charset="0"/>
                <a:cs typeface="Times New Roman" panose="02020603050405020304" pitchFamily="18" charset="0"/>
              </a:rPr>
              <a:t>izjemnih okoliščinah</a:t>
            </a:r>
            <a:r>
              <a:rPr lang="sl-SI" sz="2000" dirty="0">
                <a:latin typeface="Times New Roman" panose="02020603050405020304" pitchFamily="18" charset="0"/>
                <a:cs typeface="Times New Roman" panose="02020603050405020304" pitchFamily="18" charset="0"/>
              </a:rPr>
              <a:t> ne more spoštovati rokov, o tem na poljuben način </a:t>
            </a:r>
            <a:r>
              <a:rPr lang="sl-SI" sz="2000" b="1" dirty="0">
                <a:latin typeface="Times New Roman" panose="02020603050405020304" pitchFamily="18" charset="0"/>
                <a:cs typeface="Times New Roman" panose="02020603050405020304" pitchFamily="18" charset="0"/>
              </a:rPr>
              <a:t>nemudoma obvesti</a:t>
            </a:r>
            <a:r>
              <a:rPr lang="sl-SI" sz="2000" dirty="0">
                <a:latin typeface="Times New Roman" panose="02020603050405020304" pitchFamily="18" charset="0"/>
                <a:cs typeface="Times New Roman" panose="02020603050405020304" pitchFamily="18" charset="0"/>
              </a:rPr>
              <a:t> pristojni organ v državi izdaje ter navede razloge za zamudo in predvideni čas za sprejetje pravnomočne odločbe.</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Če je prejeto potrdilo iz člena 10 </a:t>
            </a:r>
            <a:r>
              <a:rPr lang="sl-SI" sz="2000" b="1" dirty="0">
                <a:latin typeface="Times New Roman" panose="02020603050405020304" pitchFamily="18" charset="0"/>
                <a:cs typeface="Times New Roman" panose="02020603050405020304" pitchFamily="18" charset="0"/>
              </a:rPr>
              <a:t>nepopolno</a:t>
            </a:r>
            <a:r>
              <a:rPr lang="sl-SI" sz="2000" dirty="0">
                <a:latin typeface="Times New Roman" panose="02020603050405020304" pitchFamily="18" charset="0"/>
                <a:cs typeface="Times New Roman" panose="02020603050405020304" pitchFamily="18" charset="0"/>
              </a:rPr>
              <a:t> ali </a:t>
            </a:r>
            <a:r>
              <a:rPr lang="sl-SI" sz="2000" b="1" dirty="0">
                <a:latin typeface="Times New Roman" panose="02020603050405020304" pitchFamily="18" charset="0"/>
                <a:cs typeface="Times New Roman" panose="02020603050405020304" pitchFamily="18" charset="0"/>
              </a:rPr>
              <a:t>očitno ne ustreza odločbi o nadzornih ukrepih</a:t>
            </a:r>
            <a:r>
              <a:rPr lang="sl-SI" sz="2000" dirty="0">
                <a:latin typeface="Times New Roman" panose="02020603050405020304" pitchFamily="18" charset="0"/>
                <a:cs typeface="Times New Roman" panose="02020603050405020304" pitchFamily="18" charset="0"/>
              </a:rPr>
              <a:t>, lahko pristojni organ svojo </a:t>
            </a:r>
            <a:r>
              <a:rPr lang="sl-SI" sz="2000" b="1" dirty="0">
                <a:latin typeface="Times New Roman" panose="02020603050405020304" pitchFamily="18" charset="0"/>
                <a:cs typeface="Times New Roman" panose="02020603050405020304" pitchFamily="18" charset="0"/>
              </a:rPr>
              <a:t>odločitev o priznanju odločbe o nadzornih ukrepih odloži</a:t>
            </a:r>
            <a:r>
              <a:rPr lang="sl-SI" sz="2000" dirty="0">
                <a:latin typeface="Times New Roman" panose="02020603050405020304" pitchFamily="18" charset="0"/>
                <a:cs typeface="Times New Roman" panose="02020603050405020304" pitchFamily="18" charset="0"/>
              </a:rPr>
              <a:t>, dokler potrdilo ni dopolnjeno ali popravljeno v razumnem roku.</a:t>
            </a: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r>
              <a:rPr lang="sl-SI" sz="3600" b="1" dirty="0">
                <a:latin typeface="Times New Roman" panose="02020603050405020304" pitchFamily="18" charset="0"/>
                <a:cs typeface="Times New Roman" panose="02020603050405020304" pitchFamily="18" charset="0"/>
              </a:rPr>
              <a:t>Razlogi za nepriznanje Prilagoditev odločbe</a:t>
            </a: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br>
              <a:rPr lang="sl-SI" sz="3600" b="1" dirty="0">
                <a:latin typeface="Times New Roman" panose="02020603050405020304" pitchFamily="18" charset="0"/>
                <a:cs typeface="Times New Roman" panose="02020603050405020304" pitchFamily="18" charset="0"/>
              </a:rPr>
            </a:br>
            <a:endParaRPr lang="sl-SI"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6"/>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Razlogi za nepriznanje so </a:t>
            </a:r>
            <a:r>
              <a:rPr lang="sl-SI" sz="2000" b="1" dirty="0">
                <a:latin typeface="Times New Roman" panose="02020603050405020304" pitchFamily="18" charset="0"/>
                <a:cs typeface="Times New Roman" panose="02020603050405020304" pitchFamily="18" charset="0"/>
              </a:rPr>
              <a:t>izrecno omejeni </a:t>
            </a:r>
            <a:r>
              <a:rPr lang="sl-SI" sz="2000" dirty="0">
                <a:latin typeface="Times New Roman" panose="02020603050405020304" pitchFamily="18" charset="0"/>
                <a:cs typeface="Times New Roman" panose="02020603050405020304" pitchFamily="18" charset="0"/>
              </a:rPr>
              <a:t>na tiste, ki so navedeni </a:t>
            </a:r>
            <a:r>
              <a:rPr lang="sl-SI" sz="2000" b="1" dirty="0">
                <a:latin typeface="Times New Roman" panose="02020603050405020304" pitchFamily="18" charset="0"/>
                <a:cs typeface="Times New Roman" panose="02020603050405020304" pitchFamily="18" charset="0"/>
              </a:rPr>
              <a:t>v členu 15, točke(a)–(h) Okvirnega sklepa)</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Če </a:t>
            </a:r>
            <a:r>
              <a:rPr lang="sl-SI" sz="2000" b="1" dirty="0">
                <a:latin typeface="Times New Roman" panose="02020603050405020304" pitchFamily="18" charset="0"/>
                <a:cs typeface="Times New Roman" panose="02020603050405020304" pitchFamily="18" charset="0"/>
              </a:rPr>
              <a:t>narava nadzornih ukrepov</a:t>
            </a:r>
            <a:r>
              <a:rPr lang="sl-SI" sz="2000" dirty="0">
                <a:latin typeface="Times New Roman" panose="02020603050405020304" pitchFamily="18" charset="0"/>
                <a:cs typeface="Times New Roman" panose="02020603050405020304" pitchFamily="18" charset="0"/>
              </a:rPr>
              <a:t> ni združljiva s pravom države izvršitve, jih pristojni organ te države članice </a:t>
            </a:r>
            <a:r>
              <a:rPr lang="sl-SI" sz="2000" b="1" dirty="0">
                <a:solidFill>
                  <a:srgbClr val="FF0000"/>
                </a:solidFill>
                <a:latin typeface="Times New Roman" panose="02020603050405020304" pitchFamily="18" charset="0"/>
                <a:cs typeface="Times New Roman" panose="02020603050405020304" pitchFamily="18" charset="0"/>
              </a:rPr>
              <a:t>lahko prilagodi</a:t>
            </a:r>
            <a:r>
              <a:rPr lang="sl-SI" sz="2000" dirty="0">
                <a:latin typeface="Times New Roman" panose="02020603050405020304" pitchFamily="18" charset="0"/>
                <a:cs typeface="Times New Roman" panose="02020603050405020304" pitchFamily="18" charset="0"/>
              </a:rPr>
              <a:t> glede na </a:t>
            </a:r>
            <a:r>
              <a:rPr lang="sl-SI" sz="2000" u="sng" dirty="0">
                <a:latin typeface="Times New Roman" panose="02020603050405020304" pitchFamily="18" charset="0"/>
                <a:cs typeface="Times New Roman" panose="02020603050405020304" pitchFamily="18" charset="0"/>
              </a:rPr>
              <a:t>vrste nadzornih ukrepov, ki se v skladu s pravom države izvršitve uporabljajo za enakovredna kazniva dejanja</a:t>
            </a:r>
            <a:r>
              <a:rPr lang="sl-SI" sz="2000" dirty="0">
                <a:latin typeface="Times New Roman" panose="02020603050405020304" pitchFamily="18" charset="0"/>
                <a:cs typeface="Times New Roman" panose="02020603050405020304" pitchFamily="18" charset="0"/>
              </a:rPr>
              <a:t>. Prilagojeni nadzorni ukrep </a:t>
            </a:r>
            <a:r>
              <a:rPr lang="sl-SI" sz="2000" b="1" dirty="0">
                <a:solidFill>
                  <a:srgbClr val="FF0000"/>
                </a:solidFill>
                <a:latin typeface="Times New Roman" panose="02020603050405020304" pitchFamily="18" charset="0"/>
                <a:cs typeface="Times New Roman" panose="02020603050405020304" pitchFamily="18" charset="0"/>
              </a:rPr>
              <a:t>kar najbolj ustreza</a:t>
            </a:r>
            <a:r>
              <a:rPr lang="sl-SI" sz="2000" b="1" dirty="0">
                <a:latin typeface="Times New Roman" panose="02020603050405020304" pitchFamily="18" charset="0"/>
                <a:cs typeface="Times New Roman" panose="02020603050405020304" pitchFamily="18" charset="0"/>
              </a:rPr>
              <a:t> nadzornemu ukrepu, ki ga je izrekla država izdaje</a:t>
            </a:r>
            <a:r>
              <a:rPr lang="sl-SI" sz="2000" dirty="0">
                <a:latin typeface="Times New Roman" panose="02020603050405020304" pitchFamily="18" charset="0"/>
                <a:cs typeface="Times New Roman" panose="02020603050405020304" pitchFamily="18" charset="0"/>
              </a:rPr>
              <a:t>.</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Prilagojeni nadzorni ukrep </a:t>
            </a:r>
            <a:r>
              <a:rPr lang="sl-SI" sz="2000" b="1" dirty="0">
                <a:solidFill>
                  <a:srgbClr val="FF0000"/>
                </a:solidFill>
                <a:latin typeface="Times New Roman" panose="02020603050405020304" pitchFamily="18" charset="0"/>
                <a:cs typeface="Times New Roman" panose="02020603050405020304" pitchFamily="18" charset="0"/>
              </a:rPr>
              <a:t>ni strožji </a:t>
            </a:r>
            <a:r>
              <a:rPr lang="sl-SI" sz="2000" dirty="0">
                <a:latin typeface="Times New Roman" panose="02020603050405020304" pitchFamily="18" charset="0"/>
                <a:cs typeface="Times New Roman" panose="02020603050405020304" pitchFamily="18" charset="0"/>
              </a:rPr>
              <a:t>od prvotno izrečenega nadzornega ukrepa.</a:t>
            </a: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1463</Words>
  <Application>Microsoft Office PowerPoint</Application>
  <PresentationFormat>Širokozaslonsko</PresentationFormat>
  <Paragraphs>99</Paragraphs>
  <Slides>12</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12</vt:i4>
      </vt:variant>
    </vt:vector>
  </HeadingPairs>
  <TitlesOfParts>
    <vt:vector size="19" baseType="lpstr">
      <vt:lpstr>Arial</vt:lpstr>
      <vt:lpstr>Calibri</vt:lpstr>
      <vt:lpstr>Calibri Light</vt:lpstr>
      <vt:lpstr>Symbol</vt:lpstr>
      <vt:lpstr>Times New Roman</vt:lpstr>
      <vt:lpstr>Wingdings</vt:lpstr>
      <vt:lpstr>Office Theme</vt:lpstr>
      <vt:lpstr>Boljša uporaba evropskega kazenskega prava Usposabljanje sodnega osebja </vt:lpstr>
      <vt:lpstr>Vsebina:</vt:lpstr>
      <vt:lpstr>  Informativni pregled</vt:lpstr>
      <vt:lpstr>  Cilji </vt:lpstr>
      <vt:lpstr>  Opredelitve pojmov – člen 4 Okvirnega sklepa Sveta</vt:lpstr>
      <vt:lpstr>Pristojni organi</vt:lpstr>
      <vt:lpstr>  Merila za posredovanje odločbe o nadzornih ukrepih  </vt:lpstr>
      <vt:lpstr>   Postopek priznavanja odločbe o nadzornih ukrepih in časovni roki   </vt:lpstr>
      <vt:lpstr>    Razlogi za nepriznanje Prilagoditev odločbe    </vt:lpstr>
      <vt:lpstr>     Veljavno pravo in nadaljnje odločitve     </vt:lpstr>
      <vt:lpstr>     Obveznosti sodelujočih organov     </vt:lpstr>
      <vt:lpstr>     Posvetovanje (člen 22) in jeziki (člen 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anita.hostnik</cp:lastModifiedBy>
  <cp:revision>25</cp:revision>
  <dcterms:created xsi:type="dcterms:W3CDTF">2020-10-28T14:00:49Z</dcterms:created>
  <dcterms:modified xsi:type="dcterms:W3CDTF">2021-09-30T15:09:46Z</dcterms:modified>
</cp:coreProperties>
</file>