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tif" ContentType="image/tif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notesMasterIdLst>
    <p:notesMasterId r:id="rId24"/>
  </p:notesMasterIdLst>
  <p:handoutMasterIdLst>
    <p:handoutMasterId r:id="rId25"/>
  </p:handoutMasterIdLst>
  <p:sldIdLst>
    <p:sldId id="278" r:id="rId2"/>
    <p:sldId id="315" r:id="rId3"/>
    <p:sldId id="316" r:id="rId4"/>
    <p:sldId id="325" r:id="rId5"/>
    <p:sldId id="326" r:id="rId6"/>
    <p:sldId id="327" r:id="rId7"/>
    <p:sldId id="324" r:id="rId8"/>
    <p:sldId id="320" r:id="rId9"/>
    <p:sldId id="318" r:id="rId10"/>
    <p:sldId id="306" r:id="rId11"/>
    <p:sldId id="260" r:id="rId12"/>
    <p:sldId id="300" r:id="rId13"/>
    <p:sldId id="329" r:id="rId14"/>
    <p:sldId id="301" r:id="rId15"/>
    <p:sldId id="302" r:id="rId16"/>
    <p:sldId id="303" r:id="rId17"/>
    <p:sldId id="304" r:id="rId18"/>
    <p:sldId id="305" r:id="rId19"/>
    <p:sldId id="286" r:id="rId20"/>
    <p:sldId id="322" r:id="rId21"/>
    <p:sldId id="323" r:id="rId22"/>
    <p:sldId id="294" r:id="rId23"/>
  </p:sldIdLst>
  <p:sldSz cx="12192000" cy="6858000"/>
  <p:notesSz cx="9872663" cy="6797675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Till Gut" initials="TG" lastIdx="8" clrIdx="0">
    <p:extLst>
      <p:ext uri="{19B8F6BF-5375-455C-9EA6-DF929625EA0E}">
        <p15:presenceInfo xmlns="" xmlns:p15="http://schemas.microsoft.com/office/powerpoint/2012/main" userId="Till Gut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33C8B"/>
    <a:srgbClr val="B4AEA8"/>
    <a:srgbClr val="8B827B"/>
    <a:srgbClr val="E856C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3369" autoAdjust="0"/>
  </p:normalViewPr>
  <p:slideViewPr>
    <p:cSldViewPr snapToGrid="0">
      <p:cViewPr>
        <p:scale>
          <a:sx n="100" d="100"/>
          <a:sy n="100" d="100"/>
        </p:scale>
        <p:origin x="-80" y="-8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929" d="10000"/>
        <a:sy n="6929" d="100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handoutMaster" Target="handoutMasters/handoutMaster1.xml"/><Relationship Id="rId26" Type="http://schemas.openxmlformats.org/officeDocument/2006/relationships/printerSettings" Target="printerSettings/printerSettings1.bin"/><Relationship Id="rId27" Type="http://schemas.openxmlformats.org/officeDocument/2006/relationships/commentAuthors" Target="commentAuthors.xml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2116A-4664-4678-9FDD-31390ADFA7EE}" type="datetimeFigureOut">
              <a:rPr lang="de-DE" smtClean="0"/>
              <a:t>27/09/21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768DFE-DABD-49B3-8BCE-484063F8278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973276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5592225" y="1"/>
            <a:ext cx="4278154" cy="341064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13A7C6-214A-4A78-8B7F-C9DA87EA3770}" type="datetimeFigureOut">
              <a:rPr lang="en-GB" smtClean="0"/>
              <a:t>27/09/21</a:t>
            </a:fld>
            <a:endParaRPr lang="en-GB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2897188" y="849313"/>
            <a:ext cx="4078287" cy="22955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987267" y="3271382"/>
            <a:ext cx="7898130" cy="267658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GB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5592225" y="6456612"/>
            <a:ext cx="4278154" cy="341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391B68-67F8-4E32-8F57-9F9CE295B3C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246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1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1.xml"/></Relationships>
</file>

<file path=ppt/notesSlides/_rels/notesSlide1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1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1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1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_rels/notesSlide1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6.xml"/></Relationships>
</file>

<file path=ppt/notesSlides/_rels/notesSlide1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7.xml"/></Relationships>
</file>

<file path=ppt/notesSlides/_rels/notesSlide1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8.xml"/></Relationships>
</file>

<file path=ppt/notesSlides/_rels/notesSlide1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9.xml"/></Relationships>
</file>

<file path=ppt/notesSlides/_rels/notesSlide1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0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0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1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9.xml"/></Relationships>
</file>

<file path=ppt/notesSlides/_rels/notesSlide9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0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olienbildplatzhalt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izenplatzhalt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E391B68-67F8-4E32-8F57-9F9CE295B3CB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0490929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 err="1"/>
              <a:t>we</a:t>
            </a:r>
            <a:r>
              <a:rPr lang="es-ES_tradnl" baseline="0" dirty="0"/>
              <a:t> </a:t>
            </a:r>
            <a:r>
              <a:rPr lang="es-ES_tradnl" baseline="0" dirty="0" err="1"/>
              <a:t>focus</a:t>
            </a:r>
            <a:r>
              <a:rPr lang="es-ES_tradnl" baseline="0" dirty="0"/>
              <a:t> </a:t>
            </a:r>
            <a:r>
              <a:rPr lang="es-ES_tradnl" baseline="0" dirty="0" err="1"/>
              <a:t>on</a:t>
            </a:r>
            <a:r>
              <a:rPr lang="es-ES_tradnl" baseline="0" dirty="0"/>
              <a:t> </a:t>
            </a:r>
            <a:r>
              <a:rPr lang="es-ES_tradnl" baseline="0" dirty="0" err="1"/>
              <a:t>the</a:t>
            </a:r>
            <a:r>
              <a:rPr lang="es-ES_tradnl" baseline="0" dirty="0"/>
              <a:t> </a:t>
            </a:r>
            <a:r>
              <a:rPr lang="es-ES_tradnl" baseline="0" dirty="0" err="1"/>
              <a:t>content</a:t>
            </a:r>
            <a:r>
              <a:rPr lang="es-ES_tradnl" baseline="0" dirty="0"/>
              <a:t> of </a:t>
            </a:r>
            <a:r>
              <a:rPr lang="es-ES_tradnl" baseline="0" dirty="0" err="1"/>
              <a:t>the</a:t>
            </a:r>
            <a:r>
              <a:rPr lang="es-ES_tradnl" baseline="0" dirty="0"/>
              <a:t> 5 </a:t>
            </a:r>
            <a:r>
              <a:rPr lang="es-ES_tradnl" baseline="0" dirty="0" err="1"/>
              <a:t>which</a:t>
            </a:r>
            <a:r>
              <a:rPr lang="es-ES_tradnl" baseline="0" dirty="0"/>
              <a:t> are </a:t>
            </a:r>
            <a:r>
              <a:rPr lang="es-ES_tradnl" baseline="0" dirty="0" err="1"/>
              <a:t>relevant</a:t>
            </a:r>
            <a:r>
              <a:rPr lang="es-ES_tradnl" baseline="0" dirty="0"/>
              <a:t> to EPPO (1,2,3,4,and 6)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3597854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12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689304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2853179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24357467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7557855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sz="1200" b="0" i="0" u="none" strike="noStrike" kern="1200" baseline="0" noProof="0" dirty="0">
              <a:solidFill>
                <a:schemeClr val="tx1"/>
              </a:solidFill>
              <a:latin typeface="Arial" charset="0"/>
              <a:ea typeface="+mn-ea"/>
              <a:cs typeface="+mn-cs"/>
            </a:endParaRPr>
          </a:p>
          <a:p>
            <a:endParaRPr lang="en-GB" noProof="0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815998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2920087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Who funds the lawyer in EPPO cases? The MS, see Art. 91(5) EPPO Reg: "... The operational expenditure of the EPPO’s shall in principle not include costs related to investigation measures carried out by competent national authorities or costs of legal aid."</a:t>
            </a:r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940704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5214038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" dirty="0" err="1"/>
              <a:t>You</a:t>
            </a:r>
            <a:r>
              <a:rPr lang="es-ES" dirty="0"/>
              <a:t> can </a:t>
            </a:r>
            <a:r>
              <a:rPr lang="es-ES" dirty="0" err="1"/>
              <a:t>discuss</a:t>
            </a:r>
            <a:r>
              <a:rPr lang="es-ES" dirty="0"/>
              <a:t> </a:t>
            </a:r>
            <a:r>
              <a:rPr lang="es-ES" dirty="0" err="1"/>
              <a:t>how</a:t>
            </a:r>
            <a:r>
              <a:rPr lang="es-ES" baseline="0" dirty="0"/>
              <a:t> </a:t>
            </a:r>
            <a:r>
              <a:rPr lang="es-ES" baseline="0" dirty="0" err="1"/>
              <a:t>this</a:t>
            </a:r>
            <a:r>
              <a:rPr lang="es-ES" baseline="0" dirty="0"/>
              <a:t> </a:t>
            </a:r>
            <a:r>
              <a:rPr lang="es-ES" baseline="0" dirty="0" err="1"/>
              <a:t>interaction</a:t>
            </a:r>
            <a:r>
              <a:rPr lang="es-ES" baseline="0" dirty="0"/>
              <a:t> </a:t>
            </a:r>
            <a:r>
              <a:rPr lang="es-ES" baseline="0" dirty="0" err="1"/>
              <a:t>will</a:t>
            </a:r>
            <a:r>
              <a:rPr lang="es-ES" baseline="0" dirty="0"/>
              <a:t> </a:t>
            </a:r>
            <a:r>
              <a:rPr lang="es-ES" baseline="0" dirty="0" err="1"/>
              <a:t>work</a:t>
            </a:r>
            <a:r>
              <a:rPr lang="es-ES" baseline="0" dirty="0"/>
              <a:t> </a:t>
            </a:r>
            <a:r>
              <a:rPr lang="es-ES" baseline="0" dirty="0" err="1"/>
              <a:t>from</a:t>
            </a:r>
            <a:r>
              <a:rPr lang="es-ES" baseline="0" dirty="0"/>
              <a:t> </a:t>
            </a:r>
            <a:r>
              <a:rPr lang="es-ES" baseline="0" dirty="0" err="1"/>
              <a:t>the</a:t>
            </a:r>
            <a:r>
              <a:rPr lang="es-ES" baseline="0" dirty="0"/>
              <a:t> </a:t>
            </a:r>
            <a:r>
              <a:rPr lang="es-ES" baseline="0" dirty="0" err="1"/>
              <a:t>starting</a:t>
            </a:r>
            <a:r>
              <a:rPr lang="es-ES" baseline="0" dirty="0"/>
              <a:t> </a:t>
            </a:r>
            <a:r>
              <a:rPr lang="es-ES" baseline="0" dirty="0" err="1"/>
              <a:t>point</a:t>
            </a:r>
            <a:r>
              <a:rPr lang="es-ES" baseline="0" dirty="0"/>
              <a:t> of </a:t>
            </a:r>
            <a:r>
              <a:rPr lang="es-ES" baseline="0" dirty="0" err="1"/>
              <a:t>your</a:t>
            </a:r>
            <a:r>
              <a:rPr lang="es-ES" baseline="0" dirty="0"/>
              <a:t> </a:t>
            </a:r>
            <a:r>
              <a:rPr lang="es-ES" baseline="0" dirty="0" err="1"/>
              <a:t>national</a:t>
            </a:r>
            <a:r>
              <a:rPr lang="es-ES" baseline="0" dirty="0"/>
              <a:t> </a:t>
            </a:r>
            <a:r>
              <a:rPr lang="es-ES" baseline="0" dirty="0" err="1"/>
              <a:t>law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03655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3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56899453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Correct</a:t>
            </a:r>
            <a:r>
              <a:rPr lang="es-ES_tradnl" baseline="0" dirty="0"/>
              <a:t> answer B)</a:t>
            </a:r>
            <a:endParaRPr lang="en-GB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21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9373759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4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4395805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5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786804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6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39925975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EU CHARTER APPLIES TO EPPO. BUT WILL IT? WHAT ARE THE ENVISAGED</a:t>
            </a:r>
            <a:r>
              <a:rPr lang="es-ES_tradnl" baseline="0" dirty="0"/>
              <a:t> DIFFICULTIES?</a:t>
            </a:r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7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39138963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s-ES_tradnl" dirty="0"/>
              <a:t>Following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Treaty</a:t>
            </a:r>
            <a:r>
              <a:rPr lang="es-ES_tradnl" dirty="0"/>
              <a:t> of </a:t>
            </a:r>
            <a:r>
              <a:rPr lang="es-ES_tradnl" dirty="0" err="1"/>
              <a:t>Lisbon</a:t>
            </a:r>
            <a:r>
              <a:rPr lang="es-ES_tradnl" dirty="0"/>
              <a:t> Fundamental Rights set </a:t>
            </a:r>
            <a:r>
              <a:rPr lang="es-ES_tradnl" dirty="0" err="1"/>
              <a:t>out</a:t>
            </a:r>
            <a:r>
              <a:rPr lang="es-ES_tradnl" dirty="0"/>
              <a:t> in </a:t>
            </a:r>
            <a:r>
              <a:rPr lang="es-ES_tradnl" dirty="0" err="1"/>
              <a:t>the</a:t>
            </a:r>
            <a:r>
              <a:rPr lang="es-ES_tradnl" dirty="0"/>
              <a:t> EU </a:t>
            </a:r>
            <a:r>
              <a:rPr lang="es-ES_tradnl" dirty="0" err="1"/>
              <a:t>Charter</a:t>
            </a:r>
            <a:r>
              <a:rPr lang="es-ES_tradnl" dirty="0"/>
              <a:t>  and as </a:t>
            </a:r>
            <a:r>
              <a:rPr lang="es-ES_tradnl" dirty="0" err="1"/>
              <a:t>interpreted</a:t>
            </a:r>
            <a:r>
              <a:rPr lang="es-ES_tradnl" dirty="0"/>
              <a:t> </a:t>
            </a:r>
            <a:r>
              <a:rPr lang="es-ES_tradnl" dirty="0" err="1"/>
              <a:t>by</a:t>
            </a:r>
            <a:r>
              <a:rPr lang="es-ES_tradnl" dirty="0"/>
              <a:t> 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European</a:t>
            </a:r>
            <a:r>
              <a:rPr lang="es-ES_tradnl" dirty="0"/>
              <a:t> </a:t>
            </a:r>
            <a:r>
              <a:rPr lang="es-ES_tradnl" dirty="0" err="1"/>
              <a:t>Courts</a:t>
            </a:r>
            <a:r>
              <a:rPr lang="es-ES_tradnl" dirty="0"/>
              <a:t> , </a:t>
            </a:r>
            <a:r>
              <a:rPr lang="es-ES_tradnl" dirty="0" err="1"/>
              <a:t>have</a:t>
            </a:r>
            <a:r>
              <a:rPr lang="es-ES_tradnl" dirty="0"/>
              <a:t> </a:t>
            </a:r>
            <a:r>
              <a:rPr lang="es-ES_tradnl" dirty="0" err="1"/>
              <a:t>binding</a:t>
            </a:r>
            <a:r>
              <a:rPr lang="es-ES_tradnl" dirty="0"/>
              <a:t> </a:t>
            </a:r>
            <a:r>
              <a:rPr lang="es-ES_tradnl" dirty="0" err="1"/>
              <a:t>force</a:t>
            </a:r>
            <a:r>
              <a:rPr lang="es-ES_tradnl" dirty="0"/>
              <a:t>, and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Charter</a:t>
            </a:r>
            <a:r>
              <a:rPr lang="es-ES_tradnl" dirty="0"/>
              <a:t> has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same</a:t>
            </a:r>
            <a:r>
              <a:rPr lang="es-ES_tradnl" dirty="0"/>
              <a:t> legal </a:t>
            </a:r>
            <a:r>
              <a:rPr lang="es-ES_tradnl" dirty="0" err="1"/>
              <a:t>value</a:t>
            </a:r>
            <a:r>
              <a:rPr lang="es-ES_tradnl" dirty="0"/>
              <a:t> as </a:t>
            </a:r>
            <a:r>
              <a:rPr lang="es-ES_tradnl" dirty="0" err="1"/>
              <a:t>the</a:t>
            </a:r>
            <a:r>
              <a:rPr lang="es-ES_tradnl" dirty="0"/>
              <a:t> </a:t>
            </a:r>
            <a:r>
              <a:rPr lang="es-ES_tradnl" dirty="0" err="1"/>
              <a:t>foundational</a:t>
            </a:r>
            <a:r>
              <a:rPr lang="es-ES_tradnl" dirty="0"/>
              <a:t> </a:t>
            </a:r>
            <a:r>
              <a:rPr lang="es-ES_tradnl" dirty="0" err="1"/>
              <a:t>Treaties</a:t>
            </a:r>
            <a:r>
              <a:rPr lang="es-ES_tradnl" dirty="0"/>
              <a:t>. (Art. 6 TEU)</a:t>
            </a:r>
            <a:endParaRPr lang="es-ES" dirty="0"/>
          </a:p>
          <a:p>
            <a:endParaRPr lang="es-ES" dirty="0"/>
          </a:p>
          <a:p>
            <a:r>
              <a:rPr lang="es-ES" dirty="0" err="1"/>
              <a:t>Article</a:t>
            </a:r>
            <a:r>
              <a:rPr lang="es-ES" dirty="0"/>
              <a:t> 47 </a:t>
            </a:r>
            <a:r>
              <a:rPr lang="es-ES" dirty="0" err="1"/>
              <a:t>Right</a:t>
            </a:r>
            <a:r>
              <a:rPr lang="es-ES" dirty="0"/>
              <a:t> to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remedy</a:t>
            </a:r>
            <a:r>
              <a:rPr lang="es-ES" dirty="0"/>
              <a:t> and to a </a:t>
            </a:r>
            <a:r>
              <a:rPr lang="es-ES" dirty="0" err="1"/>
              <a:t>fair</a:t>
            </a:r>
            <a:r>
              <a:rPr lang="es-ES" dirty="0"/>
              <a:t> trial</a:t>
            </a:r>
          </a:p>
          <a:p>
            <a:r>
              <a:rPr lang="es-ES" dirty="0" err="1"/>
              <a:t>Everyone</a:t>
            </a:r>
            <a:r>
              <a:rPr lang="es-ES" dirty="0"/>
              <a:t> </a:t>
            </a:r>
            <a:r>
              <a:rPr lang="es-ES" dirty="0" err="1"/>
              <a:t>whose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and </a:t>
            </a:r>
            <a:r>
              <a:rPr lang="es-ES" dirty="0" err="1"/>
              <a:t>freedoms</a:t>
            </a:r>
            <a:r>
              <a:rPr lang="es-ES" dirty="0"/>
              <a:t> </a:t>
            </a:r>
            <a:r>
              <a:rPr lang="es-ES" dirty="0" err="1"/>
              <a:t>guaranteed</a:t>
            </a:r>
            <a:r>
              <a:rPr lang="es-ES" dirty="0"/>
              <a:t> </a:t>
            </a:r>
            <a:r>
              <a:rPr lang="es-ES" dirty="0" err="1"/>
              <a:t>by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are </a:t>
            </a:r>
            <a:r>
              <a:rPr lang="es-ES" dirty="0" err="1"/>
              <a:t>violated</a:t>
            </a:r>
            <a:r>
              <a:rPr lang="es-ES" dirty="0"/>
              <a:t> has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</a:t>
            </a:r>
            <a:r>
              <a:rPr lang="es-ES" dirty="0"/>
              <a:t> to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effective</a:t>
            </a:r>
            <a:r>
              <a:rPr lang="es-ES" dirty="0"/>
              <a:t> </a:t>
            </a:r>
            <a:r>
              <a:rPr lang="es-ES" dirty="0" err="1"/>
              <a:t>remedy</a:t>
            </a:r>
            <a:r>
              <a:rPr lang="es-ES" dirty="0"/>
              <a:t> </a:t>
            </a:r>
            <a:r>
              <a:rPr lang="es-ES" dirty="0" err="1"/>
              <a:t>before</a:t>
            </a:r>
            <a:r>
              <a:rPr lang="es-ES" dirty="0"/>
              <a:t> a tribunal in </a:t>
            </a:r>
            <a:r>
              <a:rPr lang="es-ES" dirty="0" err="1"/>
              <a:t>compliance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conditions</a:t>
            </a:r>
            <a:r>
              <a:rPr lang="es-ES" dirty="0"/>
              <a:t> </a:t>
            </a:r>
            <a:r>
              <a:rPr lang="es-ES" dirty="0" err="1"/>
              <a:t>laid</a:t>
            </a:r>
            <a:r>
              <a:rPr lang="es-ES" dirty="0"/>
              <a:t> </a:t>
            </a:r>
            <a:r>
              <a:rPr lang="es-ES" dirty="0" err="1"/>
              <a:t>down</a:t>
            </a:r>
            <a:r>
              <a:rPr lang="es-ES" dirty="0"/>
              <a:t> in </a:t>
            </a:r>
            <a:r>
              <a:rPr lang="es-ES" dirty="0" err="1"/>
              <a:t>this</a:t>
            </a:r>
            <a:r>
              <a:rPr lang="es-ES" dirty="0"/>
              <a:t> </a:t>
            </a:r>
            <a:r>
              <a:rPr lang="es-ES" dirty="0" err="1"/>
              <a:t>Article</a:t>
            </a:r>
            <a:r>
              <a:rPr lang="es-ES" dirty="0"/>
              <a:t>.</a:t>
            </a:r>
          </a:p>
          <a:p>
            <a:r>
              <a:rPr lang="es-ES" dirty="0" err="1"/>
              <a:t>Article</a:t>
            </a:r>
            <a:r>
              <a:rPr lang="es-ES" dirty="0"/>
              <a:t> 48 </a:t>
            </a:r>
            <a:r>
              <a:rPr lang="es-ES" dirty="0" err="1"/>
              <a:t>Presumption</a:t>
            </a:r>
            <a:r>
              <a:rPr lang="es-ES" dirty="0"/>
              <a:t> of </a:t>
            </a:r>
            <a:r>
              <a:rPr lang="es-ES" dirty="0" err="1"/>
              <a:t>innocence</a:t>
            </a:r>
            <a:r>
              <a:rPr lang="es-ES" dirty="0"/>
              <a:t> and </a:t>
            </a:r>
            <a:r>
              <a:rPr lang="es-ES" dirty="0" err="1"/>
              <a:t>right</a:t>
            </a:r>
            <a:r>
              <a:rPr lang="es-ES" dirty="0"/>
              <a:t> of </a:t>
            </a:r>
            <a:r>
              <a:rPr lang="es-ES" dirty="0" err="1"/>
              <a:t>defence</a:t>
            </a:r>
            <a:endParaRPr lang="es-ES" dirty="0"/>
          </a:p>
          <a:p>
            <a:r>
              <a:rPr lang="es-ES" dirty="0"/>
              <a:t>1.   </a:t>
            </a:r>
            <a:r>
              <a:rPr lang="es-ES" dirty="0" err="1"/>
              <a:t>Everyone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charged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presumed</a:t>
            </a:r>
            <a:r>
              <a:rPr lang="es-ES" dirty="0"/>
              <a:t> </a:t>
            </a:r>
            <a:r>
              <a:rPr lang="es-ES" dirty="0" err="1"/>
              <a:t>innocent</a:t>
            </a:r>
            <a:r>
              <a:rPr lang="es-ES" dirty="0"/>
              <a:t> </a:t>
            </a:r>
            <a:r>
              <a:rPr lang="es-ES" dirty="0" err="1"/>
              <a:t>until</a:t>
            </a:r>
            <a:r>
              <a:rPr lang="es-ES" dirty="0"/>
              <a:t> </a:t>
            </a:r>
            <a:r>
              <a:rPr lang="es-ES" dirty="0" err="1"/>
              <a:t>proved</a:t>
            </a:r>
            <a:r>
              <a:rPr lang="es-ES" dirty="0"/>
              <a:t> </a:t>
            </a:r>
            <a:r>
              <a:rPr lang="es-ES" dirty="0" err="1"/>
              <a:t>guilty</a:t>
            </a:r>
            <a:r>
              <a:rPr lang="es-ES" dirty="0"/>
              <a:t> </a:t>
            </a:r>
            <a:r>
              <a:rPr lang="es-ES" dirty="0" err="1"/>
              <a:t>according</a:t>
            </a:r>
            <a:r>
              <a:rPr lang="es-ES" dirty="0"/>
              <a:t> to </a:t>
            </a:r>
            <a:r>
              <a:rPr lang="es-ES" dirty="0" err="1"/>
              <a:t>law</a:t>
            </a:r>
            <a:r>
              <a:rPr lang="es-ES" dirty="0"/>
              <a:t>.</a:t>
            </a:r>
          </a:p>
          <a:p>
            <a:r>
              <a:rPr lang="es-ES" dirty="0"/>
              <a:t>2.   </a:t>
            </a:r>
            <a:r>
              <a:rPr lang="es-ES" dirty="0" err="1"/>
              <a:t>Respect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rights</a:t>
            </a:r>
            <a:r>
              <a:rPr lang="es-ES" dirty="0"/>
              <a:t> of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defence</a:t>
            </a:r>
            <a:r>
              <a:rPr lang="es-ES" dirty="0"/>
              <a:t> of </a:t>
            </a:r>
            <a:r>
              <a:rPr lang="es-ES" dirty="0" err="1"/>
              <a:t>anyone</a:t>
            </a:r>
            <a:r>
              <a:rPr lang="es-ES" dirty="0"/>
              <a:t> </a:t>
            </a:r>
            <a:r>
              <a:rPr lang="es-ES" dirty="0" err="1"/>
              <a:t>who</a:t>
            </a:r>
            <a:r>
              <a:rPr lang="es-ES" dirty="0"/>
              <a:t> has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charged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guaranteed</a:t>
            </a:r>
            <a:r>
              <a:rPr lang="es-ES" dirty="0"/>
              <a:t>. </a:t>
            </a:r>
          </a:p>
          <a:p>
            <a:r>
              <a:rPr lang="es-ES" dirty="0" err="1"/>
              <a:t>Article</a:t>
            </a:r>
            <a:r>
              <a:rPr lang="es-ES" dirty="0"/>
              <a:t> 50 </a:t>
            </a:r>
            <a:r>
              <a:rPr lang="es-ES" dirty="0" err="1"/>
              <a:t>Right</a:t>
            </a:r>
            <a:r>
              <a:rPr lang="es-ES" dirty="0"/>
              <a:t> </a:t>
            </a:r>
            <a:r>
              <a:rPr lang="es-ES" dirty="0" err="1"/>
              <a:t>not</a:t>
            </a:r>
            <a:r>
              <a:rPr lang="es-ES" dirty="0"/>
              <a:t> to be </a:t>
            </a:r>
            <a:r>
              <a:rPr lang="es-ES" dirty="0" err="1"/>
              <a:t>tried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punished</a:t>
            </a:r>
            <a:r>
              <a:rPr lang="es-ES" dirty="0"/>
              <a:t> </a:t>
            </a:r>
            <a:r>
              <a:rPr lang="es-ES" dirty="0" err="1"/>
              <a:t>twice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same</a:t>
            </a:r>
            <a:r>
              <a:rPr lang="es-ES" dirty="0"/>
              <a:t> criminal </a:t>
            </a:r>
            <a:r>
              <a:rPr lang="es-ES" dirty="0" err="1"/>
              <a:t>offence</a:t>
            </a:r>
            <a:endParaRPr lang="es-ES" dirty="0"/>
          </a:p>
          <a:p>
            <a:r>
              <a:rPr lang="es-ES" dirty="0"/>
              <a:t>No </a:t>
            </a:r>
            <a:r>
              <a:rPr lang="es-ES" dirty="0" err="1"/>
              <a:t>one</a:t>
            </a:r>
            <a:r>
              <a:rPr lang="es-ES" dirty="0"/>
              <a:t> </a:t>
            </a:r>
            <a:r>
              <a:rPr lang="es-ES" dirty="0" err="1"/>
              <a:t>shall</a:t>
            </a:r>
            <a:r>
              <a:rPr lang="es-ES" dirty="0"/>
              <a:t> be </a:t>
            </a:r>
            <a:r>
              <a:rPr lang="es-ES" dirty="0" err="1"/>
              <a:t>liable</a:t>
            </a:r>
            <a:r>
              <a:rPr lang="es-ES" dirty="0"/>
              <a:t> to be </a:t>
            </a:r>
            <a:r>
              <a:rPr lang="es-ES" dirty="0" err="1"/>
              <a:t>tried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punished</a:t>
            </a:r>
            <a:r>
              <a:rPr lang="es-ES" dirty="0"/>
              <a:t> </a:t>
            </a:r>
            <a:r>
              <a:rPr lang="es-ES" dirty="0" err="1"/>
              <a:t>again</a:t>
            </a:r>
            <a:r>
              <a:rPr lang="es-ES" dirty="0"/>
              <a:t> in criminal </a:t>
            </a:r>
            <a:r>
              <a:rPr lang="es-ES" dirty="0" err="1"/>
              <a:t>proceedings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an</a:t>
            </a:r>
            <a:r>
              <a:rPr lang="es-ES" dirty="0"/>
              <a:t> </a:t>
            </a:r>
            <a:r>
              <a:rPr lang="es-ES" dirty="0" err="1"/>
              <a:t>offence</a:t>
            </a:r>
            <a:r>
              <a:rPr lang="es-ES" dirty="0"/>
              <a:t> </a:t>
            </a:r>
            <a:r>
              <a:rPr lang="es-ES" dirty="0" err="1"/>
              <a:t>for</a:t>
            </a:r>
            <a:r>
              <a:rPr lang="es-ES" dirty="0"/>
              <a:t> </a:t>
            </a:r>
            <a:r>
              <a:rPr lang="es-ES" dirty="0" err="1"/>
              <a:t>which</a:t>
            </a:r>
            <a:r>
              <a:rPr lang="es-ES" dirty="0"/>
              <a:t> he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she</a:t>
            </a:r>
            <a:r>
              <a:rPr lang="es-ES" dirty="0"/>
              <a:t> has </a:t>
            </a:r>
            <a:r>
              <a:rPr lang="es-ES" dirty="0" err="1"/>
              <a:t>already</a:t>
            </a:r>
            <a:r>
              <a:rPr lang="es-ES" dirty="0"/>
              <a:t> </a:t>
            </a:r>
            <a:r>
              <a:rPr lang="es-ES" dirty="0" err="1"/>
              <a:t>been</a:t>
            </a:r>
            <a:r>
              <a:rPr lang="es-ES" dirty="0"/>
              <a:t> </a:t>
            </a:r>
            <a:r>
              <a:rPr lang="es-ES" dirty="0" err="1"/>
              <a:t>finally</a:t>
            </a:r>
            <a:r>
              <a:rPr lang="es-ES" dirty="0"/>
              <a:t> </a:t>
            </a:r>
            <a:r>
              <a:rPr lang="es-ES" dirty="0" err="1"/>
              <a:t>acquitted</a:t>
            </a:r>
            <a:r>
              <a:rPr lang="es-ES" dirty="0"/>
              <a:t> </a:t>
            </a:r>
            <a:r>
              <a:rPr lang="es-ES" dirty="0" err="1"/>
              <a:t>or</a:t>
            </a:r>
            <a:r>
              <a:rPr lang="es-ES" dirty="0"/>
              <a:t> </a:t>
            </a:r>
            <a:r>
              <a:rPr lang="es-ES" dirty="0" err="1"/>
              <a:t>convicted</a:t>
            </a:r>
            <a:r>
              <a:rPr lang="es-ES" dirty="0"/>
              <a:t> </a:t>
            </a:r>
            <a:r>
              <a:rPr lang="es-ES" dirty="0" err="1"/>
              <a:t>within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Union</a:t>
            </a:r>
            <a:r>
              <a:rPr lang="es-ES" dirty="0"/>
              <a:t> in </a:t>
            </a:r>
            <a:r>
              <a:rPr lang="es-ES" dirty="0" err="1"/>
              <a:t>accordance</a:t>
            </a:r>
            <a:r>
              <a:rPr lang="es-ES" dirty="0"/>
              <a:t> </a:t>
            </a:r>
            <a:r>
              <a:rPr lang="es-ES" dirty="0" err="1"/>
              <a:t>with</a:t>
            </a:r>
            <a:r>
              <a:rPr lang="es-ES" dirty="0"/>
              <a:t> </a:t>
            </a:r>
            <a:r>
              <a:rPr lang="es-ES" dirty="0" err="1"/>
              <a:t>the</a:t>
            </a:r>
            <a:r>
              <a:rPr lang="es-ES" dirty="0"/>
              <a:t> </a:t>
            </a:r>
            <a:r>
              <a:rPr lang="es-ES" dirty="0" err="1"/>
              <a:t>law</a:t>
            </a:r>
            <a:r>
              <a:rPr lang="es-ES" dirty="0"/>
              <a:t>.</a:t>
            </a:r>
          </a:p>
          <a:p>
            <a:endParaRPr lang="es-ES" dirty="0"/>
          </a:p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8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6404844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9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2871269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6AD18DF-A25A-4E6D-97B2-7DF73825049B}" type="slidenum">
              <a:rPr lang="es-ES" smtClean="0"/>
              <a:t>10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15863328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tif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t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3.jpeg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4" Type="http://schemas.openxmlformats.org/officeDocument/2006/relationships/image" Target="../media/image2.tif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4.jpeg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tif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Relationship Id="rId3" Type="http://schemas.openxmlformats.org/officeDocument/2006/relationships/image" Target="../media/image2.tif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Fond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eck 6"/>
          <p:cNvSpPr/>
          <p:nvPr userDrawn="1"/>
        </p:nvSpPr>
        <p:spPr>
          <a:xfrm>
            <a:off x="10779003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33821"/>
            <a:ext cx="99166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9" name="Inhaltsplatzhalter 5">
            <a:extLst>
              <a:ext uri="{FF2B5EF4-FFF2-40B4-BE49-F238E27FC236}">
                <a16:creationId xmlns="" xmlns:a16="http://schemas.microsoft.com/office/drawing/2014/main" id="{14868034-385B-40D1-AD23-64C594FBF16D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928838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 - zweispalti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17" y="12700"/>
            <a:ext cx="3766136" cy="6327736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5459"/>
            <a:ext cx="3200400" cy="2286000"/>
          </a:xfrm>
        </p:spPr>
        <p:txBody>
          <a:bodyPr anchor="b">
            <a:norm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23336" y="731520"/>
            <a:ext cx="6417276" cy="52578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875280"/>
            <a:ext cx="3200400" cy="3379124"/>
          </a:xfrm>
        </p:spPr>
        <p:txBody>
          <a:bodyPr lIns="91440" rIns="91440">
            <a:normAutofit/>
          </a:bodyPr>
          <a:lstStyle>
            <a:lvl1pPr marL="0" indent="0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231648" y="6459785"/>
            <a:ext cx="5217152" cy="365125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448801" y="6459785"/>
            <a:ext cx="1191812" cy="365125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euer Abschnitt_Text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2400" cap="all" spc="20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roß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Bildplatzhalter 16"/>
          <p:cNvSpPr>
            <a:spLocks noGrp="1"/>
          </p:cNvSpPr>
          <p:nvPr>
            <p:ph type="pic" sz="quarter" idx="13" hasCustomPrompt="1"/>
          </p:nvPr>
        </p:nvSpPr>
        <p:spPr>
          <a:xfrm>
            <a:off x="0" y="0"/>
            <a:ext cx="12188825" cy="4914900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 baseline="0"/>
            </a:lvl1pPr>
          </a:lstStyle>
          <a:p>
            <a:r>
              <a:rPr lang="de-DE" dirty="0"/>
              <a:t>Bild durch klicken auf Symbol</a:t>
            </a:r>
          </a:p>
        </p:txBody>
      </p:sp>
      <p:sp>
        <p:nvSpPr>
          <p:cNvPr id="8" name="Rectangle 7"/>
          <p:cNvSpPr/>
          <p:nvPr/>
        </p:nvSpPr>
        <p:spPr>
          <a:xfrm>
            <a:off x="0" y="4953000"/>
            <a:ext cx="12188825" cy="1905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5" y="491507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97280" y="5074920"/>
            <a:ext cx="10113264" cy="822960"/>
          </a:xfrm>
        </p:spPr>
        <p:txBody>
          <a:bodyPr lIns="91440" tIns="0" rIns="91440" bIns="0" anchor="b">
            <a:noAutofit/>
          </a:bodyPr>
          <a:lstStyle>
            <a:lvl1pPr>
              <a:defRPr sz="3600" b="0">
                <a:solidFill>
                  <a:srgbClr val="FFFFFF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97280" y="5907023"/>
            <a:ext cx="10113264" cy="488578"/>
          </a:xfrm>
        </p:spPr>
        <p:txBody>
          <a:bodyPr lIns="91440" tIns="0" rIns="91440" bIns="0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sp>
        <p:nvSpPr>
          <p:cNvPr id="18" name="Rechteck 17"/>
          <p:cNvSpPr/>
          <p:nvPr userDrawn="1"/>
        </p:nvSpPr>
        <p:spPr>
          <a:xfrm>
            <a:off x="10441920" y="0"/>
            <a:ext cx="1420756" cy="216130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9" name="Grafik 18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="" xmlns:a16="http://schemas.microsoft.com/office/drawing/2014/main" id="{4A446736-DA86-42B2-987F-46C30E7D6CA5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15626"/>
            <a:ext cx="907929" cy="778225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euer Abschnitt_Bildfolie mit ganzflächigem 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ildplatzhalter 15"/>
          <p:cNvSpPr>
            <a:spLocks noGrp="1"/>
          </p:cNvSpPr>
          <p:nvPr>
            <p:ph type="pic" sz="quarter" idx="10" hasCustomPrompt="1"/>
          </p:nvPr>
        </p:nvSpPr>
        <p:spPr>
          <a:xfrm>
            <a:off x="0" y="0"/>
            <a:ext cx="12192000" cy="6991349"/>
          </a:xfrm>
          <a:blipFill>
            <a:blip r:embed="rId2" cstate="screen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tretch>
              <a:fillRect/>
            </a:stretch>
          </a:blipFill>
        </p:spPr>
        <p:txBody>
          <a:bodyPr anchor="ctr">
            <a:normAutofit/>
          </a:bodyPr>
          <a:lstStyle>
            <a:lvl1pPr algn="ctr">
              <a:defRPr sz="6000"/>
            </a:lvl1pPr>
          </a:lstStyle>
          <a:p>
            <a:r>
              <a:rPr lang="de-DE" dirty="0"/>
              <a:t>Bild durch Klick auf Symbol</a:t>
            </a:r>
          </a:p>
        </p:txBody>
      </p:sp>
      <p:sp>
        <p:nvSpPr>
          <p:cNvPr id="15" name="Rechteck 14"/>
          <p:cNvSpPr/>
          <p:nvPr userDrawn="1"/>
        </p:nvSpPr>
        <p:spPr>
          <a:xfrm>
            <a:off x="10441920" y="0"/>
            <a:ext cx="1420756" cy="2252749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622584" y="370525"/>
            <a:ext cx="1027344" cy="849265"/>
          </a:xfrm>
          <a:prstGeom prst="rect">
            <a:avLst/>
          </a:prstGeom>
        </p:spPr>
      </p:pic>
      <p:pic>
        <p:nvPicPr>
          <p:cNvPr id="5" name="Inhaltsplatzhalter 5">
            <a:extLst>
              <a:ext uri="{FF2B5EF4-FFF2-40B4-BE49-F238E27FC236}">
                <a16:creationId xmlns="" xmlns:a16="http://schemas.microsoft.com/office/drawing/2014/main" id="{5B58F506-AC60-49F3-AE00-83EE35938E7C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10698333" y="1347157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748253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chlussfolie_Nur Head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0603" y="764679"/>
            <a:ext cx="10058400" cy="3566160"/>
          </a:xfrm>
        </p:spPr>
        <p:txBody>
          <a:bodyPr anchor="b" anchorCtr="0">
            <a:normAutofit/>
          </a:bodyPr>
          <a:lstStyle>
            <a:lvl1pPr>
              <a:lnSpc>
                <a:spcPct val="85000"/>
              </a:lnSpc>
              <a:defRPr sz="8000" b="0">
                <a:solidFill>
                  <a:schemeClr val="bg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4472739"/>
            <a:ext cx="10058400" cy="1143000"/>
          </a:xfrm>
        </p:spPr>
        <p:txBody>
          <a:bodyPr lIns="91440" rIns="91440" anchor="t" anchorCtr="0">
            <a:normAutofit/>
          </a:bodyPr>
          <a:lstStyle>
            <a:lvl1pPr marL="0" indent="0">
              <a:buNone/>
              <a:defRPr sz="3200" cap="all" spc="200" baseline="0">
                <a:solidFill>
                  <a:schemeClr val="accent6">
                    <a:lumMod val="85000"/>
                  </a:schemeClr>
                </a:solidFill>
                <a:latin typeface="Trebuchet MS" panose="020B06030202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cxnSp>
        <p:nvCxnSpPr>
          <p:cNvPr id="9" name="Straight Connector 8"/>
          <p:cNvCxnSpPr/>
          <p:nvPr/>
        </p:nvCxnSpPr>
        <p:spPr>
          <a:xfrm>
            <a:off x="812043" y="4385978"/>
            <a:ext cx="987552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81286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hteck 12"/>
          <p:cNvSpPr/>
          <p:nvPr userDrawn="1"/>
        </p:nvSpPr>
        <p:spPr>
          <a:xfrm>
            <a:off x="1076808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85000"/>
                    <a:lumOff val="1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pic>
        <p:nvPicPr>
          <p:cNvPr id="11" name="Inhaltsplatzhalter 5">
            <a:extLst>
              <a:ext uri="{FF2B5EF4-FFF2-40B4-BE49-F238E27FC236}">
                <a16:creationId xmlns="" xmlns:a16="http://schemas.microsoft.com/office/drawing/2014/main" id="{00ADE22C-239C-4456-B8D6-FBF21CD7EE0F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37574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folie Kunde/Partner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3175" y="6400800"/>
            <a:ext cx="12188825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15" y="6334316"/>
            <a:ext cx="12188825" cy="640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96064" y="705468"/>
            <a:ext cx="9828869" cy="3566160"/>
          </a:xfrm>
        </p:spPr>
        <p:txBody>
          <a:bodyPr anchor="b">
            <a:normAutofit/>
          </a:bodyPr>
          <a:lstStyle>
            <a:lvl1pPr algn="l">
              <a:lnSpc>
                <a:spcPct val="85000"/>
              </a:lnSpc>
              <a:defRPr sz="7200" spc="-50" baseline="0">
                <a:solidFill>
                  <a:schemeClr val="tx1">
                    <a:lumMod val="95000"/>
                    <a:lumOff val="5000"/>
                  </a:schemeClr>
                </a:solidFill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96064" y="4485301"/>
            <a:ext cx="9828869" cy="1143000"/>
          </a:xfrm>
        </p:spPr>
        <p:txBody>
          <a:bodyPr lIns="91440" rIns="91440">
            <a:normAutofit/>
          </a:bodyPr>
          <a:lstStyle>
            <a:lvl1pPr marL="0" indent="0" algn="l">
              <a:buNone/>
              <a:defRPr sz="2000" cap="all" spc="200" baseline="0">
                <a:solidFill>
                  <a:schemeClr val="tx2"/>
                </a:solidFill>
                <a:latin typeface="Trebuchet MS" panose="020B0603020202020204" pitchFamily="34" charset="0"/>
              </a:defRPr>
            </a:lvl1pPr>
            <a:lvl2pPr marL="457200" indent="0" algn="ctr">
              <a:buNone/>
              <a:defRPr sz="2400"/>
            </a:lvl2pPr>
            <a:lvl3pPr marL="914400" indent="0" algn="ctr">
              <a:buNone/>
              <a:defRPr sz="24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latin typeface="Trebuchet MS" panose="020B0603020202020204" pitchFamily="34" charset="0"/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771435" y="4368918"/>
            <a:ext cx="9728098" cy="4665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Grafik 9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00883" y="218125"/>
            <a:ext cx="1027344" cy="849265"/>
          </a:xfrm>
          <a:prstGeom prst="rect">
            <a:avLst/>
          </a:prstGeom>
        </p:spPr>
      </p:pic>
      <p:sp>
        <p:nvSpPr>
          <p:cNvPr id="14" name="Bildplatzhalter 13"/>
          <p:cNvSpPr>
            <a:spLocks noGrp="1"/>
          </p:cNvSpPr>
          <p:nvPr>
            <p:ph type="pic" sz="quarter" idx="13" hasCustomPrompt="1"/>
          </p:nvPr>
        </p:nvSpPr>
        <p:spPr>
          <a:xfrm>
            <a:off x="10900883" y="1447148"/>
            <a:ext cx="1027344" cy="991252"/>
          </a:xfrm>
        </p:spPr>
        <p:txBody>
          <a:bodyPr/>
          <a:lstStyle>
            <a:lvl1pPr>
              <a:defRPr/>
            </a:lvl1pPr>
          </a:lstStyle>
          <a:p>
            <a:r>
              <a:rPr lang="de-DE" dirty="0" err="1"/>
              <a:t>PartnerLogo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028164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33211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auf Fo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17700"/>
            <a:ext cx="9776612" cy="4262016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8" name="Rechteck 7"/>
          <p:cNvSpPr/>
          <p:nvPr userDrawn="1"/>
        </p:nvSpPr>
        <p:spPr>
          <a:xfrm>
            <a:off x="10771244" y="0"/>
            <a:ext cx="1420756" cy="6334316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  <p:pic>
        <p:nvPicPr>
          <p:cNvPr id="9" name="Grafik 8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0" name="Inhaltsplatzhalter 5">
            <a:extLst>
              <a:ext uri="{FF2B5EF4-FFF2-40B4-BE49-F238E27FC236}">
                <a16:creationId xmlns="" xmlns:a16="http://schemas.microsoft.com/office/drawing/2014/main" id="{EF99CA3A-6003-4C94-BAB5-DEB18C8E3678}"/>
              </a:ext>
            </a:extLst>
          </p:cNvPr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93465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nhalt Partner/Kunde auf wei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7452" cy="1450757"/>
          </a:xfrm>
        </p:spPr>
        <p:txBody>
          <a:bodyPr/>
          <a:lstStyle>
            <a:lvl1pPr marL="0">
              <a:defRPr>
                <a:latin typeface="Trebuchet MS" panose="020B0603020202020204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905000"/>
            <a:ext cx="9967452" cy="4267200"/>
          </a:xfrm>
        </p:spPr>
        <p:txBody>
          <a:bodyPr/>
          <a:lstStyle>
            <a:lvl2pPr marL="384048" indent="-182880">
              <a:buFont typeface="Wingdings" panose="05000000000000000000" pitchFamily="2" charset="2"/>
              <a:buChar char="§"/>
              <a:defRPr/>
            </a:lvl2pPr>
            <a:lvl3pPr marL="566928" indent="-182880">
              <a:buFont typeface="Arial" panose="020B0604020202020204" pitchFamily="34" charset="0"/>
              <a:buChar char="•"/>
              <a:defRPr/>
            </a:lvl3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80211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alt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20603" y="245660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23994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41243" y="1958603"/>
            <a:ext cx="4937760" cy="423899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Inhalt Vergleich auf zwei Spalt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20603" y="272956"/>
            <a:ext cx="10058400" cy="145075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3994" y="2036697"/>
            <a:ext cx="4937760" cy="545636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20603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66469" y="2036697"/>
            <a:ext cx="4934370" cy="554407"/>
          </a:xfrm>
        </p:spPr>
        <p:txBody>
          <a:bodyPr lIns="91440" rIns="91440" anchor="ctr">
            <a:normAutofit/>
          </a:bodyPr>
          <a:lstStyle>
            <a:lvl1pPr marL="0" indent="0">
              <a:buNone/>
              <a:defRPr sz="2000" b="0" cap="all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63079" y="2582334"/>
            <a:ext cx="4937760" cy="356446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auf weiß ohne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7848" y="1863900"/>
            <a:ext cx="9942052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753988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theme" Target="../theme/theme1.xml"/><Relationship Id="rId17" Type="http://schemas.openxmlformats.org/officeDocument/2006/relationships/image" Target="../media/image1.jpeg"/><Relationship Id="rId18" Type="http://schemas.openxmlformats.org/officeDocument/2006/relationships/image" Target="../media/image2.t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6400800"/>
            <a:ext cx="12192000" cy="4572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0" y="6334316"/>
            <a:ext cx="12192001" cy="659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7848" y="257595"/>
            <a:ext cx="9966960" cy="1450757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de-DE" dirty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0603" y="1850252"/>
            <a:ext cx="9934205" cy="4342164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de-DE" dirty="0"/>
              <a:t>Textmasterformat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86185" y="6459785"/>
            <a:ext cx="482280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baseline="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900458" y="6459785"/>
            <a:ext cx="131202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rgbClr val="FFFFFF"/>
                </a:solidFill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687848" y="1740227"/>
            <a:ext cx="9966960" cy="0"/>
          </a:xfrm>
          <a:prstGeom prst="line">
            <a:avLst/>
          </a:prstGeom>
          <a:ln w="63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1" name="Grafik 10"/>
          <p:cNvPicPr>
            <a:picLocks noChangeAspect="1"/>
          </p:cNvPicPr>
          <p:nvPr userDrawn="1"/>
        </p:nvPicPr>
        <p:blipFill>
          <a:blip r:embed="rId17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914531" y="218125"/>
            <a:ext cx="1027344" cy="849265"/>
          </a:xfrm>
          <a:prstGeom prst="rect">
            <a:avLst/>
          </a:prstGeom>
        </p:spPr>
      </p:pic>
      <p:pic>
        <p:nvPicPr>
          <p:cNvPr id="12" name="Inhaltsplatzhalter 5">
            <a:extLst>
              <a:ext uri="{FF2B5EF4-FFF2-40B4-BE49-F238E27FC236}">
                <a16:creationId xmlns="" xmlns:a16="http://schemas.microsoft.com/office/drawing/2014/main" id="{3B04F1DE-5504-4662-86EB-88DB6F784ED5}"/>
              </a:ext>
            </a:extLst>
          </p:cNvPr>
          <p:cNvPicPr>
            <a:picLocks noChangeAspect="1"/>
          </p:cNvPicPr>
          <p:nvPr userDrawn="1"/>
        </p:nvPicPr>
        <p:blipFill>
          <a:blip r:embed="rId18"/>
          <a:stretch>
            <a:fillRect/>
          </a:stretch>
        </p:blipFill>
        <p:spPr>
          <a:xfrm>
            <a:off x="10971303" y="1218355"/>
            <a:ext cx="907929" cy="778225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1" r:id="rId2"/>
    <p:sldLayoutId id="2147483668" r:id="rId3"/>
    <p:sldLayoutId id="2147483660" r:id="rId4"/>
    <p:sldLayoutId id="2147483667" r:id="rId5"/>
    <p:sldLayoutId id="2147483669" r:id="rId6"/>
    <p:sldLayoutId id="2147483652" r:id="rId7"/>
    <p:sldLayoutId id="2147483653" r:id="rId8"/>
    <p:sldLayoutId id="2147483665" r:id="rId9"/>
    <p:sldLayoutId id="2147483662" r:id="rId10"/>
    <p:sldLayoutId id="2147483656" r:id="rId11"/>
    <p:sldLayoutId id="2147483651" r:id="rId12"/>
    <p:sldLayoutId id="2147483657" r:id="rId13"/>
    <p:sldLayoutId id="2147483663" r:id="rId14"/>
    <p:sldLayoutId id="2147483664" r:id="rId15"/>
  </p:sldLayoutIdLst>
  <p:hf hdr="0" ftr="0" dt="0"/>
  <p:txStyles>
    <p:titleStyle>
      <a:lvl1pPr algn="l" defTabSz="914400" rtl="0" eaLnBrk="1" latinLnBrk="0" hangingPunct="1">
        <a:lnSpc>
          <a:spcPct val="85000"/>
        </a:lnSpc>
        <a:spcBef>
          <a:spcPct val="0"/>
        </a:spcBef>
        <a:buNone/>
        <a:defRPr sz="4000" kern="1200" spc="-50" baseline="0">
          <a:solidFill>
            <a:schemeClr val="bg2">
              <a:lumMod val="25000"/>
            </a:schemeClr>
          </a:solidFill>
          <a:latin typeface="Trebuchet MS" panose="020B0603020202020204" pitchFamily="34" charset="0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Calibri" panose="020F0502020204030204" pitchFamily="34" charset="0"/>
        <a:buChar char=" "/>
        <a:defRPr sz="20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1pPr>
      <a:lvl2pPr marL="38404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" panose="05000000000000000000" pitchFamily="2" charset="2"/>
        <a:buChar char="§"/>
        <a:defRPr sz="18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2pPr>
      <a:lvl3pPr marL="56692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3pPr>
      <a:lvl4pPr marL="74980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4pPr>
      <a:lvl5pPr marL="932688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Trebuchet MS" panose="020B0603020202020204" pitchFamily="34" charset="0"/>
          <a:ea typeface="+mn-ea"/>
          <a:cs typeface="+mn-cs"/>
        </a:defRPr>
      </a:lvl5pPr>
      <a:lvl6pPr marL="11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3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1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17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Calibri" pitchFamily="34" charset="0"/>
        <a:buChar char="◦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4" Type="http://schemas.openxmlformats.org/officeDocument/2006/relationships/image" Target="../media/image2.tif"/><Relationship Id="rId5" Type="http://schemas.openxmlformats.org/officeDocument/2006/relationships/image" Target="../media/image6.PNG"/><Relationship Id="rId1" Type="http://schemas.openxmlformats.org/officeDocument/2006/relationships/slideLayout" Target="../slideLayouts/slideLayout13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4" Type="http://schemas.openxmlformats.org/officeDocument/2006/relationships/image" Target="../media/image8.jpg"/><Relationship Id="rId5" Type="http://schemas.openxmlformats.org/officeDocument/2006/relationships/image" Target="../media/image9.png"/><Relationship Id="rId6" Type="http://schemas.openxmlformats.org/officeDocument/2006/relationships/image" Target="../media/image10.png"/><Relationship Id="rId7" Type="http://schemas.openxmlformats.org/officeDocument/2006/relationships/image" Target="../media/image11.png"/><Relationship Id="rId8" Type="http://schemas.openxmlformats.org/officeDocument/2006/relationships/image" Target="../media/image12.png"/><Relationship Id="rId9" Type="http://schemas.openxmlformats.org/officeDocument/2006/relationships/image" Target="../media/image13.png"/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0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4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6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19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0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6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/>
          <p:cNvSpPr>
            <a:spLocks noGrp="1"/>
          </p:cNvSpPr>
          <p:nvPr>
            <p:ph type="title"/>
          </p:nvPr>
        </p:nvSpPr>
        <p:spPr>
          <a:xfrm>
            <a:off x="619107" y="5355873"/>
            <a:ext cx="10113264" cy="822960"/>
          </a:xfrm>
        </p:spPr>
        <p:txBody>
          <a:bodyPr/>
          <a:lstStyle/>
          <a:p>
            <a:r>
              <a:rPr lang="en-US" dirty="0"/>
              <a:t/>
            </a:r>
            <a:br>
              <a:rPr lang="en-US" dirty="0"/>
            </a:br>
            <a:r>
              <a:rPr lang="en-US" dirty="0"/>
              <a:t/>
            </a:r>
            <a:br>
              <a:rPr lang="en-US" dirty="0"/>
            </a:br>
            <a:endParaRPr lang="de-DE" dirty="0"/>
          </a:p>
        </p:txBody>
      </p:sp>
      <p:sp>
        <p:nvSpPr>
          <p:cNvPr id="2" name="Foliennummernplatzhalt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t>1</a:t>
            </a:fld>
            <a:endParaRPr lang="en-US" dirty="0"/>
          </a:p>
        </p:txBody>
      </p:sp>
      <p:pic>
        <p:nvPicPr>
          <p:cNvPr id="7" name="Grafik 6"/>
          <p:cNvPicPr>
            <a:picLocks noChangeAspect="1"/>
          </p:cNvPicPr>
          <p:nvPr/>
        </p:nvPicPr>
        <p:blipFill>
          <a:blip r:embed="rId3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0197329" y="5476805"/>
            <a:ext cx="1748864" cy="1291811"/>
          </a:xfrm>
          <a:prstGeom prst="rect">
            <a:avLst/>
          </a:prstGeom>
        </p:spPr>
      </p:pic>
      <p:pic>
        <p:nvPicPr>
          <p:cNvPr id="8" name="Inhaltsplatzhalter 5">
            <a:extLst>
              <a:ext uri="{FF2B5EF4-FFF2-40B4-BE49-F238E27FC236}">
                <a16:creationId xmlns="" xmlns:a16="http://schemas.microsoft.com/office/drawing/2014/main" id="{DFDA8C01-2F48-414A-B340-FF58088F587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8761652" y="5634650"/>
            <a:ext cx="1138806" cy="976120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="" xmlns:a16="http://schemas.microsoft.com/office/drawing/2014/main" id="{046DFED3-DCDD-4406-BC07-C4389471B5D7}"/>
              </a:ext>
            </a:extLst>
          </p:cNvPr>
          <p:cNvSpPr/>
          <p:nvPr/>
        </p:nvSpPr>
        <p:spPr>
          <a:xfrm>
            <a:off x="511728" y="5395979"/>
            <a:ext cx="749136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Working with the EPPO at </a:t>
            </a:r>
            <a:r>
              <a:rPr lang="en-US" dirty="0" err="1">
                <a:solidFill>
                  <a:schemeClr val="bg1"/>
                </a:solidFill>
              </a:rPr>
              <a:t>decentralised</a:t>
            </a:r>
            <a:r>
              <a:rPr lang="en-US" dirty="0">
                <a:solidFill>
                  <a:schemeClr val="bg1"/>
                </a:solidFill>
              </a:rPr>
              <a:t> level – </a:t>
            </a:r>
            <a:br>
              <a:rPr lang="en-US" dirty="0">
                <a:solidFill>
                  <a:schemeClr val="bg1"/>
                </a:solidFill>
              </a:rPr>
            </a:br>
            <a:r>
              <a:rPr lang="en-US" dirty="0">
                <a:solidFill>
                  <a:schemeClr val="bg1"/>
                </a:solidFill>
              </a:rPr>
              <a:t>Training materials for prosecutors and investigating judges</a:t>
            </a:r>
            <a:endParaRPr lang="de-DE" dirty="0">
              <a:solidFill>
                <a:schemeClr val="bg1"/>
              </a:solidFill>
            </a:endParaRPr>
          </a:p>
        </p:txBody>
      </p:sp>
      <p:pic>
        <p:nvPicPr>
          <p:cNvPr id="12" name="Picture 11">
            <a:extLst>
              <a:ext uri="{FF2B5EF4-FFF2-40B4-BE49-F238E27FC236}">
                <a16:creationId xmlns="" xmlns:a16="http://schemas.microsoft.com/office/drawing/2014/main" id="{0B0951D3-3333-4D7F-B94B-4E1C8D4C0D65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3194" y="6286345"/>
            <a:ext cx="5668432" cy="474087"/>
          </a:xfrm>
          <a:prstGeom prst="rect">
            <a:avLst/>
          </a:prstGeom>
        </p:spPr>
      </p:pic>
      <p:sp>
        <p:nvSpPr>
          <p:cNvPr id="10" name="Picture Placeholder 9">
            <a:extLst>
              <a:ext uri="{FF2B5EF4-FFF2-40B4-BE49-F238E27FC236}">
                <a16:creationId xmlns="" xmlns:a16="http://schemas.microsoft.com/office/drawing/2014/main" id="{A526EC71-EFDC-47C4-975A-68A1E1E172E5}"/>
              </a:ext>
            </a:extLst>
          </p:cNvPr>
          <p:cNvSpPr>
            <a:spLocks noGrp="1"/>
          </p:cNvSpPr>
          <p:nvPr>
            <p:ph type="pic" sz="quarter" idx="13"/>
          </p:nvPr>
        </p:nvSpPr>
        <p:spPr>
          <a:xfrm>
            <a:off x="3175" y="-50517"/>
            <a:ext cx="12188825" cy="4914900"/>
          </a:xfrm>
        </p:spPr>
      </p:sp>
      <p:sp>
        <p:nvSpPr>
          <p:cNvPr id="4" name="Szövegdoboz 3">
            <a:extLst>
              <a:ext uri="{FF2B5EF4-FFF2-40B4-BE49-F238E27FC236}">
                <a16:creationId xmlns="" xmlns:a16="http://schemas.microsoft.com/office/drawing/2014/main" id="{F88A3787-4472-40CA-8833-ABA2C385A79E}"/>
              </a:ext>
            </a:extLst>
          </p:cNvPr>
          <p:cNvSpPr txBox="1"/>
          <p:nvPr/>
        </p:nvSpPr>
        <p:spPr>
          <a:xfrm>
            <a:off x="713876" y="2179620"/>
            <a:ext cx="10593376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_tradnl" sz="6000" b="1" dirty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EPPO &amp; </a:t>
            </a:r>
            <a:r>
              <a:rPr lang="cs-CZ" sz="60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procesní </a:t>
            </a:r>
            <a:r>
              <a:rPr lang="cs-CZ" sz="6000" b="1" dirty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práva </a:t>
            </a:r>
            <a:r>
              <a:rPr lang="cs-CZ" sz="60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v trestním řízení v </a:t>
            </a:r>
            <a:r>
              <a:rPr lang="cs-CZ" sz="6000" b="1" dirty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právu </a:t>
            </a:r>
            <a:r>
              <a:rPr lang="cs-CZ" sz="6000" b="1" dirty="0" smtClean="0">
                <a:ln w="10160">
                  <a:solidFill>
                    <a:schemeClr val="accent6">
                      <a:lumMod val="75000"/>
                    </a:schemeClr>
                  </a:solidFill>
                  <a:prstDash val="solid"/>
                </a:ln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</a:rPr>
              <a:t>EU</a:t>
            </a:r>
            <a:endParaRPr lang="hu-HU" sz="6000" b="1" dirty="0">
              <a:ln w="10160">
                <a:solidFill>
                  <a:schemeClr val="accent6">
                    <a:lumMod val="75000"/>
                  </a:schemeClr>
                </a:solidFill>
                <a:prstDash val="solid"/>
              </a:ln>
              <a:solidFill>
                <a:srgbClr val="FFFFFF"/>
              </a:solidFill>
              <a:effectLst>
                <a:outerShdw blurRad="50800" dist="38100" dir="2700000" algn="tl" rotWithShape="0">
                  <a:prstClr val="black">
                    <a:alpha val="40000"/>
                  </a:prst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9967825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405301"/>
            <a:ext cx="9967452" cy="5316523"/>
          </a:xfrm>
        </p:spPr>
        <p:txBody>
          <a:bodyPr>
            <a:normAutofit/>
          </a:bodyPr>
          <a:lstStyle/>
          <a:p>
            <a:r>
              <a:rPr lang="cs-CZ" sz="4000" b="1" dirty="0" smtClean="0">
                <a:solidFill>
                  <a:schemeClr val="tx1"/>
                </a:solidFill>
                <a:latin typeface="+mn-lt"/>
              </a:rPr>
              <a:t>Východiska procesních práv v EU… UŠLI JSME DLOUHOU CESTU</a:t>
            </a:r>
          </a:p>
          <a:p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28. dubna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2004: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Evropská komise předložila návrh rámcového rozhodnutí o některých procesních právech v trestním řízení v celé Evropské unii </a:t>
            </a:r>
            <a:r>
              <a:rPr lang="mr-IN" dirty="0" smtClean="0">
                <a:solidFill>
                  <a:schemeClr val="tx1"/>
                </a:solidFill>
                <a:latin typeface="+mn-lt"/>
              </a:rPr>
              <a:t>–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NEPŘIJATO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Plán procesních záruk zavedený ve Stockholmském programu (2009) za švédského předsednictví, který obsahuje postupný program (opatření A až F)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6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směrnic přijatých v letech 2010 až 2016,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kterými se stanoví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společné minimální standardy pro trestní řízení v EU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…  jaká procesní práva uznávají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?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7B00791C-1CD4-4B8B-9751-2A75077992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335769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211874"/>
            <a:ext cx="9144000" cy="1111600"/>
          </a:xfrm>
        </p:spPr>
        <p:txBody>
          <a:bodyPr>
            <a:normAutofit fontScale="90000"/>
          </a:bodyPr>
          <a:lstStyle/>
          <a:p>
            <a:pPr algn="l"/>
            <a:r>
              <a:rPr lang="cs-CZ" sz="4000" b="1" dirty="0" smtClean="0"/>
              <a:t/>
            </a:r>
            <a:br>
              <a:rPr lang="cs-CZ" sz="4000" b="1" dirty="0" smtClean="0"/>
            </a:br>
            <a:r>
              <a:rPr lang="cs-CZ" sz="4000" b="1" dirty="0" smtClean="0"/>
              <a:t>OTESTUJTE SI SVÉ ZNALOSTI: 6 směrnic</a:t>
            </a:r>
            <a:br>
              <a:rPr lang="cs-CZ" sz="4000" b="1" dirty="0" smtClean="0"/>
            </a:br>
            <a:endParaRPr lang="cs-CZ" sz="4000" b="1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2235200"/>
            <a:ext cx="9144000" cy="3911600"/>
          </a:xfrm>
        </p:spPr>
        <p:txBody>
          <a:bodyPr>
            <a:noAutofit/>
          </a:bodyPr>
          <a:lstStyle/>
          <a:p>
            <a:pPr algn="just"/>
            <a:endParaRPr lang="es-ES" sz="3200" dirty="0"/>
          </a:p>
        </p:txBody>
      </p:sp>
      <p:pic>
        <p:nvPicPr>
          <p:cNvPr id="4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26742" y="1234440"/>
            <a:ext cx="2743200" cy="2194560"/>
          </a:xfrm>
          <a:prstGeom prst="rect">
            <a:avLst/>
          </a:prstGeom>
        </p:spPr>
      </p:pic>
      <p:pic>
        <p:nvPicPr>
          <p:cNvPr id="8" name="Imagen 7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06658" y="1175796"/>
            <a:ext cx="4198759" cy="4971004"/>
          </a:xfrm>
          <a:prstGeom prst="rect">
            <a:avLst/>
          </a:prstGeom>
        </p:spPr>
      </p:pic>
      <p:pic>
        <p:nvPicPr>
          <p:cNvPr id="11" name="Imagen 10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48951" y="4429760"/>
            <a:ext cx="2430966" cy="2453268"/>
          </a:xfrm>
          <a:prstGeom prst="rect">
            <a:avLst/>
          </a:prstGeom>
        </p:spPr>
      </p:pic>
      <p:pic>
        <p:nvPicPr>
          <p:cNvPr id="12" name="Imagen 11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58726" y="1392571"/>
            <a:ext cx="4272843" cy="3565337"/>
          </a:xfrm>
          <a:prstGeom prst="rect">
            <a:avLst/>
          </a:prstGeom>
        </p:spPr>
      </p:pic>
      <p:pic>
        <p:nvPicPr>
          <p:cNvPr id="13" name="Imagen 12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39668" y="5084955"/>
            <a:ext cx="4025590" cy="1522313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4481" y="4890228"/>
            <a:ext cx="3135842" cy="1992799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18083" y="4757980"/>
            <a:ext cx="2539682" cy="2539682"/>
          </a:xfrm>
          <a:prstGeom prst="rect">
            <a:avLst/>
          </a:prstGeom>
        </p:spPr>
      </p:pic>
      <p:sp>
        <p:nvSpPr>
          <p:cNvPr id="6" name="Dia számának helye 5">
            <a:extLst>
              <a:ext uri="{FF2B5EF4-FFF2-40B4-BE49-F238E27FC236}">
                <a16:creationId xmlns="" xmlns:a16="http://schemas.microsoft.com/office/drawing/2014/main" id="{56BD21A6-6A82-41CF-B952-0DB805B682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11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609628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/>
          </a:bodyPr>
          <a:lstStyle/>
          <a:p>
            <a:r>
              <a:rPr lang="cs-CZ" dirty="0" smtClean="0"/>
              <a:t>6 směrnic</a:t>
            </a:r>
            <a:br>
              <a:rPr lang="cs-CZ" dirty="0" smtClean="0"/>
            </a:br>
            <a:endParaRPr lang="cs-CZ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457200" indent="-457200">
              <a:buAutoNum type="arabicPeriod"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Směrnice 2010/64/EU o právu na tlumočení a překlad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= lhůta pro převedení do vnitrostátního práva 27/10/2013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2. Směrnice 2012/13/EU o právu na informace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 = </a:t>
            </a:r>
            <a:r>
              <a:rPr lang="cs-CZ" dirty="0" smtClean="0">
                <a:solidFill>
                  <a:schemeClr val="tx1"/>
                </a:solidFill>
              </a:rPr>
              <a:t>lhůta pro převedení do vnitrostátního práva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02/06/2014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3. Směrnice 2013/48/EU o právo na přístup k obhájci, o právu na informování třetí strany a právu na komunikaci s třetími osobami a konzulárními úřady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lhůta pro převedení do vnitrostátního práva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27/11/2016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4. Směrnice (EU) 2016/343 o presumpci neviny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lhůta pro převedení do vnitrostátního práva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1/4/2018</a:t>
            </a:r>
          </a:p>
          <a:p>
            <a:pPr algn="l"/>
            <a:r>
              <a:rPr lang="cs-CZ" sz="2000" b="1" dirty="0" smtClean="0">
                <a:solidFill>
                  <a:schemeClr val="tx1"/>
                </a:solidFill>
                <a:latin typeface="+mn-lt"/>
              </a:rPr>
              <a:t>(5. Směrnice (EU) 2016/800 </a:t>
            </a:r>
            <a:r>
              <a:rPr lang="cs-CZ" sz="2000" dirty="0" smtClean="0">
                <a:solidFill>
                  <a:schemeClr val="tx1"/>
                </a:solidFill>
                <a:latin typeface="+mn-lt"/>
              </a:rPr>
              <a:t>o dětech)</a:t>
            </a:r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  <a:latin typeface="+mn-lt"/>
              </a:rPr>
              <a:t>6. Směrnice(EU) 2016/1919 o právní pomoci </a:t>
            </a:r>
          </a:p>
          <a:p>
            <a:pPr algn="l"/>
            <a:r>
              <a:rPr lang="cs-CZ" dirty="0" smtClean="0">
                <a:solidFill>
                  <a:schemeClr val="tx1"/>
                </a:solidFill>
                <a:latin typeface="+mn-lt"/>
              </a:rPr>
              <a:t>= </a:t>
            </a:r>
            <a:r>
              <a:rPr lang="cs-CZ" dirty="0" smtClean="0">
                <a:solidFill>
                  <a:schemeClr val="tx1"/>
                </a:solidFill>
              </a:rPr>
              <a:t>lhůta pro převedení do vnitrostátního práva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25/5/2019</a:t>
            </a:r>
          </a:p>
          <a:p>
            <a:pPr algn="l"/>
            <a:endParaRPr lang="cs-CZ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1DE61C8D-EB76-4D6C-A8BB-1595BB5279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9946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/>
          </a:bodyPr>
          <a:lstStyle/>
          <a:p>
            <a:r>
              <a:rPr lang="cs-CZ" dirty="0"/>
              <a:t>Směrnice o procesních právech relevantní pro </a:t>
            </a:r>
            <a:r>
              <a:rPr lang="cs-CZ" dirty="0" smtClean="0"/>
              <a:t>EPPO</a:t>
            </a: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Článek 41. Rozsah práv podezřelých a obviněných osob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2. Každá podezřelá nebo obviněná osoba má v trestním řízení prováděném Úřadem alespoň následující procesní práva stanovená právem Unie, včetně směrnic týkajících se práv podezřelých a obviněných osob v trestním řízení, jak byly provedeny ve vnitrostátním právu</a:t>
            </a:r>
            <a:r>
              <a:rPr lang="cs-CZ" sz="2100" dirty="0" smtClean="0">
                <a:solidFill>
                  <a:schemeClr val="tx1"/>
                </a:solidFill>
                <a:latin typeface="+mn-lt"/>
              </a:rPr>
              <a:t>:</a:t>
            </a:r>
          </a:p>
          <a:p>
            <a:r>
              <a:rPr lang="cs-CZ" sz="2100" dirty="0" smtClean="0">
                <a:solidFill>
                  <a:schemeClr val="tx1"/>
                </a:solidFill>
                <a:latin typeface="+mn-lt"/>
              </a:rPr>
              <a:t>a) právo na tlumočení a překlad podle směrnice 2010/64/EU;</a:t>
            </a:r>
          </a:p>
          <a:p>
            <a:r>
              <a:rPr lang="cs-CZ" sz="2100" dirty="0" smtClean="0">
                <a:solidFill>
                  <a:schemeClr val="tx1"/>
                </a:solidFill>
                <a:latin typeface="+mn-lt"/>
              </a:rPr>
              <a:t>b) právo na informace a přístup k materiálům o případu podle směrnice 2012/13/EU;</a:t>
            </a:r>
          </a:p>
          <a:p>
            <a:r>
              <a:rPr lang="cs-CZ" sz="2100" dirty="0" smtClean="0">
                <a:solidFill>
                  <a:schemeClr val="tx1"/>
                </a:solidFill>
                <a:latin typeface="+mn-lt"/>
              </a:rPr>
              <a:t>c) právo na přístup k obhájci a právo na komunikaci se třetími osobami a jejich informování v případě zatčení podle směrnice 2013/48/EU;</a:t>
            </a:r>
          </a:p>
          <a:p>
            <a:r>
              <a:rPr lang="cs-CZ" sz="2100" dirty="0" smtClean="0">
                <a:solidFill>
                  <a:schemeClr val="tx1"/>
                </a:solidFill>
                <a:latin typeface="+mn-lt"/>
              </a:rPr>
              <a:t>d) právo nevypovídat a právo na presumpci neviny podle směrnice (EU) 2016/343;</a:t>
            </a:r>
          </a:p>
          <a:p>
            <a:r>
              <a:rPr lang="cs-CZ" sz="2100" dirty="0" smtClean="0">
                <a:solidFill>
                  <a:schemeClr val="tx1"/>
                </a:solidFill>
                <a:latin typeface="+mn-lt"/>
              </a:rPr>
              <a:t>e) právo na právní pomoc podle směrnice (EU) 2016/1919.</a:t>
            </a:r>
          </a:p>
          <a:p>
            <a:pPr algn="l"/>
            <a:endParaRPr lang="cs-CZ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7FB1503C-33B5-4C4D-9F09-32BA1AA109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042999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589018" y="598373"/>
            <a:ext cx="9967452" cy="5232633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3200" b="1" dirty="0" smtClean="0">
                <a:solidFill>
                  <a:schemeClr val="tx1"/>
                </a:solidFill>
                <a:latin typeface="+mn-lt"/>
              </a:rPr>
              <a:t>Směrnice o právu na tlumočení a překladu v trestním řízení a v řízení o výkonu evropského zatýkacího rozkazu</a:t>
            </a:r>
          </a:p>
          <a:p>
            <a:pPr marL="457200" indent="-457200">
              <a:buAutoNum type="arabicPeriod"/>
            </a:pPr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Čl. 2 Právo na tlumočení pro podezřelého / obviněného, který nerozumí jazyku daného trestního řízení: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Bez prodlení/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během trestního řízení při trestním řízení před orgány činnými v trestním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řízení, včetně policejního výslechu, všech soudních jednání /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včetně komunikace s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jeho právním zástupcem /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 dostatečné kvalitě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Čl. 3 Právo na překlad podstatných dokumentů </a:t>
            </a:r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pro podezřelého / obviněného, který nerozumí jazyku daného trestního 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řízení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V přiměřené lhůtě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/ které jsou podstatné pro zajištění toho, aby byl schopen uplatnit své právo na obhajobu, a pro zaručení spravedlivého řízení. (výjimky a vzdání se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práva)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b="1" dirty="0">
                <a:solidFill>
                  <a:schemeClr val="tx1"/>
                </a:solidFill>
                <a:latin typeface="+mn-lt"/>
              </a:rPr>
              <a:t>Právo napadnout negativní rozhodnutí a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podat stížnost na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nedostatečnou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kvalitu</a:t>
            </a:r>
            <a:endParaRPr lang="cs-CZ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3578FA1F-81B1-4D47-8BDA-5000B0667D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648570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909157"/>
            <a:ext cx="9967452" cy="5039686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cs-CZ" sz="3900" b="1" dirty="0" smtClean="0"/>
              <a:t>2</a:t>
            </a:r>
            <a:r>
              <a:rPr lang="cs-CZ" sz="3900" b="1" dirty="0" smtClean="0">
                <a:latin typeface="+mn-lt"/>
              </a:rPr>
              <a:t>. Směrnice o právu na informace</a:t>
            </a:r>
          </a:p>
          <a:p>
            <a:pPr marL="0" indent="0" algn="l">
              <a:buNone/>
            </a:pPr>
            <a:endParaRPr lang="cs-CZ" b="1" dirty="0" smtClean="0">
              <a:latin typeface="+mn-lt"/>
            </a:endParaRPr>
          </a:p>
          <a:p>
            <a:r>
              <a:rPr lang="cs-CZ" b="1" dirty="0" smtClean="0">
                <a:latin typeface="+mn-lt"/>
              </a:rPr>
              <a:t>Čl. </a:t>
            </a:r>
            <a:r>
              <a:rPr lang="cs-CZ" b="1" dirty="0">
                <a:latin typeface="+mn-lt"/>
              </a:rPr>
              <a:t>3 Právo na informace o </a:t>
            </a:r>
            <a:r>
              <a:rPr lang="cs-CZ" b="1" dirty="0" smtClean="0">
                <a:latin typeface="+mn-lt"/>
              </a:rPr>
              <a:t>právech: </a:t>
            </a:r>
            <a:r>
              <a:rPr lang="cs-CZ" dirty="0" smtClean="0">
                <a:latin typeface="+mn-lt"/>
              </a:rPr>
              <a:t>být neprodleně informován ústně nebo písemně o procesních právech</a:t>
            </a:r>
          </a:p>
          <a:p>
            <a:r>
              <a:rPr lang="cs-CZ" b="1" dirty="0"/>
              <a:t>Čl</a:t>
            </a:r>
            <a:r>
              <a:rPr lang="cs-CZ" b="1" dirty="0" smtClean="0">
                <a:latin typeface="+mn-lt"/>
              </a:rPr>
              <a:t>. </a:t>
            </a:r>
            <a:r>
              <a:rPr lang="cs-CZ" b="1" dirty="0">
                <a:latin typeface="+mn-lt"/>
              </a:rPr>
              <a:t>4 Poučení o právech při </a:t>
            </a:r>
            <a:r>
              <a:rPr lang="cs-CZ" b="1" dirty="0" smtClean="0">
                <a:latin typeface="+mn-lt"/>
              </a:rPr>
              <a:t>zatčení </a:t>
            </a:r>
            <a:r>
              <a:rPr lang="cs-CZ" dirty="0">
                <a:latin typeface="+mn-lt"/>
              </a:rPr>
              <a:t>(zahrnuje informace o zbavení </a:t>
            </a:r>
            <a:r>
              <a:rPr lang="cs-CZ" dirty="0" smtClean="0">
                <a:latin typeface="+mn-lt"/>
              </a:rPr>
              <a:t>svobody)</a:t>
            </a:r>
          </a:p>
          <a:p>
            <a:r>
              <a:rPr lang="cs-CZ" b="1" dirty="0"/>
              <a:t>Čl</a:t>
            </a:r>
            <a:r>
              <a:rPr lang="cs-CZ" b="1" dirty="0" smtClean="0">
                <a:latin typeface="+mn-lt"/>
              </a:rPr>
              <a:t>. </a:t>
            </a:r>
            <a:r>
              <a:rPr lang="cs-CZ" b="1" dirty="0">
                <a:latin typeface="+mn-lt"/>
              </a:rPr>
              <a:t>6  Právo na informace o </a:t>
            </a:r>
            <a:r>
              <a:rPr lang="cs-CZ" b="1" dirty="0" smtClean="0">
                <a:latin typeface="+mn-lt"/>
              </a:rPr>
              <a:t>obvinění / důvodech zatčení </a:t>
            </a:r>
          </a:p>
          <a:p>
            <a:r>
              <a:rPr lang="cs-CZ" b="1" dirty="0"/>
              <a:t>Čl</a:t>
            </a:r>
            <a:r>
              <a:rPr lang="cs-CZ" b="1" dirty="0" smtClean="0">
                <a:latin typeface="+mn-lt"/>
              </a:rPr>
              <a:t>. </a:t>
            </a:r>
            <a:r>
              <a:rPr lang="cs-CZ" b="1" dirty="0">
                <a:latin typeface="+mn-lt"/>
              </a:rPr>
              <a:t>7 Právo na přístup k materiálům k </a:t>
            </a:r>
            <a:r>
              <a:rPr lang="cs-CZ" b="1" dirty="0" smtClean="0">
                <a:latin typeface="+mn-lt"/>
              </a:rPr>
              <a:t>případu</a:t>
            </a:r>
          </a:p>
          <a:p>
            <a:r>
              <a:rPr lang="cs-CZ" dirty="0">
                <a:latin typeface="+mn-lt"/>
              </a:rPr>
              <a:t>Zatčené nebo zadržené osoby: přístup k dokumentům nezbytným pro napadení zákonnosti jejich zatčení</a:t>
            </a:r>
            <a:r>
              <a:rPr lang="cs-CZ" dirty="0" smtClean="0">
                <a:latin typeface="+mn-lt"/>
              </a:rPr>
              <a:t>.</a:t>
            </a:r>
          </a:p>
          <a:p>
            <a:r>
              <a:rPr lang="cs-CZ" dirty="0">
                <a:latin typeface="+mn-lt"/>
              </a:rPr>
              <a:t>Všechny podezřelé nebo obviněné osoby: právo na včasný přístup ke všem důkazním materiálům, které má příslušný orgán k </a:t>
            </a:r>
            <a:r>
              <a:rPr lang="cs-CZ" dirty="0" smtClean="0">
                <a:latin typeface="+mn-lt"/>
              </a:rPr>
              <a:t>dispozici.</a:t>
            </a:r>
          </a:p>
          <a:p>
            <a:r>
              <a:rPr lang="cs-CZ" dirty="0">
                <a:latin typeface="+mn-lt"/>
              </a:rPr>
              <a:t>Přístup může být odepřen v případech: vážného ohrožení života/</a:t>
            </a:r>
            <a:r>
              <a:rPr lang="cs-CZ" b="1" dirty="0">
                <a:latin typeface="+mn-lt"/>
              </a:rPr>
              <a:t>základních práv</a:t>
            </a:r>
            <a:r>
              <a:rPr lang="cs-CZ" dirty="0">
                <a:latin typeface="+mn-lt"/>
              </a:rPr>
              <a:t>/</a:t>
            </a:r>
            <a:r>
              <a:rPr lang="cs-CZ" b="1" dirty="0">
                <a:latin typeface="+mn-lt"/>
              </a:rPr>
              <a:t>ochrany důležitého veřejného zájmu</a:t>
            </a:r>
            <a:r>
              <a:rPr lang="cs-CZ" dirty="0">
                <a:latin typeface="+mn-lt"/>
              </a:rPr>
              <a:t>. </a:t>
            </a:r>
          </a:p>
          <a:p>
            <a:r>
              <a:rPr lang="cs-CZ" dirty="0">
                <a:latin typeface="+mn-lt"/>
              </a:rPr>
              <a:t>Rozhodnutí o odmítnutí: soudní orgán nebo soudní </a:t>
            </a:r>
            <a:r>
              <a:rPr lang="cs-CZ" dirty="0" smtClean="0">
                <a:latin typeface="+mn-lt"/>
              </a:rPr>
              <a:t>přezkum</a:t>
            </a:r>
            <a:endParaRPr lang="cs-CZ" dirty="0" smtClean="0"/>
          </a:p>
          <a:p>
            <a:pPr algn="l"/>
            <a:endParaRPr lang="cs-CZ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BE22E7AD-3528-42A1-85A8-A0C1538C31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7937991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938518"/>
            <a:ext cx="9967452" cy="4980963"/>
          </a:xfrm>
        </p:spPr>
        <p:txBody>
          <a:bodyPr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tx1"/>
                </a:solidFill>
                <a:latin typeface="+mn-lt"/>
              </a:rPr>
              <a:t>3. Směrnice o právu na přístup k obhájci</a:t>
            </a:r>
          </a:p>
          <a:p>
            <a:pPr algn="l"/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pPr algn="l"/>
            <a:r>
              <a:rPr lang="cs-CZ" b="1" dirty="0" smtClean="0">
                <a:solidFill>
                  <a:schemeClr val="tx1"/>
                </a:solidFill>
                <a:latin typeface="+mn-lt"/>
              </a:rPr>
              <a:t>Čl. 3 Právo na přístup k obhájci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bez zbytečného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prodlení 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 každém případě před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výslechem ze strany policejního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nebo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soudního orgánu,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při provádění vyšetřovacího úkonu, po zbavení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osobní svobody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nebo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po předvolání k soudu 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= Právo na soukromou schůzku/právo na přítomnost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obhájce a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jeho účinnou účast při výslechu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Čl. 5-7 Právo na informování třetí osoby po zbavení osobní svobody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/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právo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na komunikaci s třetími osobami v případě zbavení osobní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svobody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/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právo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komunikovat s konzulárními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úřady</a:t>
            </a:r>
            <a:endParaRPr lang="cs-CZ" b="1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b="1" dirty="0" smtClean="0">
                <a:solidFill>
                  <a:schemeClr val="tx1"/>
                </a:solidFill>
                <a:latin typeface="+mn-lt"/>
              </a:rPr>
              <a:t>Čl.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10 Právo na přístup k obhájci v řízení týkajícím se evropského zatýkacího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rozkazu: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právo na přístup k obhájci ve vykonávajícím státě po zatčení a právo jmenovat obhájce ve vydávajícím členském státě (na pomoc obhájci ve vykonávajícím členském státě)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EF97BB6E-226B-4FB9-8797-157E20F5D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5448839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892379"/>
            <a:ext cx="9967452" cy="5073242"/>
          </a:xfrm>
        </p:spPr>
        <p:txBody>
          <a:bodyPr>
            <a:normAutofit/>
          </a:bodyPr>
          <a:lstStyle/>
          <a:p>
            <a:pPr algn="l"/>
            <a:r>
              <a:rPr lang="cs-CZ" sz="3600" b="1" dirty="0" smtClean="0">
                <a:solidFill>
                  <a:schemeClr val="tx1"/>
                </a:solidFill>
                <a:latin typeface="+mn-lt"/>
              </a:rPr>
              <a:t>4. Směrnice o presumpci neviny</a:t>
            </a:r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pPr algn="l"/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Čl. 3-4-5 Presumpce neviny: </a:t>
            </a:r>
            <a:r>
              <a:rPr lang="cs-CZ" dirty="0">
                <a:solidFill>
                  <a:schemeClr val="tx1"/>
                </a:solidFill>
                <a:latin typeface="Calibri"/>
                <a:cs typeface="Calibri"/>
              </a:rPr>
              <a:t>zahrnuje povinnost neuvádět podezřelé/obviněné osoby jako viníky ani je neprezentovat jako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viníky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Čl. 6 Důkazní břemeno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na státním zastupitelství a zásada in </a:t>
            </a:r>
            <a:r>
              <a:rPr lang="cs-CZ" dirty="0" err="1" smtClean="0">
                <a:solidFill>
                  <a:schemeClr val="tx1"/>
                </a:solidFill>
                <a:latin typeface="Calibri"/>
                <a:cs typeface="Calibri"/>
              </a:rPr>
              <a:t>dubio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 pro </a:t>
            </a:r>
            <a:r>
              <a:rPr lang="cs-CZ" dirty="0" err="1" smtClean="0">
                <a:solidFill>
                  <a:schemeClr val="tx1"/>
                </a:solidFill>
                <a:latin typeface="Calibri"/>
                <a:cs typeface="Calibri"/>
              </a:rPr>
              <a:t>reo</a:t>
            </a:r>
            <a:endParaRPr lang="cs-CZ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Čl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7 Právo nevypovídat a právo neobviňovat sám 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sebe 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Čl. 8-</a:t>
            </a:r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9 Právo být přítomen při řízení před 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soudem, řízení v nepřítomnosti a právo na nové řízení před soudem</a:t>
            </a:r>
          </a:p>
          <a:p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Čl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. </a:t>
            </a:r>
            <a:r>
              <a:rPr lang="cs-CZ" b="1" dirty="0">
                <a:solidFill>
                  <a:schemeClr val="tx1"/>
                </a:solidFill>
                <a:latin typeface="Calibri"/>
                <a:cs typeface="Calibri"/>
              </a:rPr>
              <a:t>10 Účinné opravné prostředky </a:t>
            </a:r>
            <a:r>
              <a:rPr lang="cs-CZ" b="1" dirty="0" smtClean="0">
                <a:solidFill>
                  <a:schemeClr val="tx1"/>
                </a:solidFill>
                <a:latin typeface="Calibri"/>
                <a:cs typeface="Calibri"/>
              </a:rPr>
              <a:t>a hodnocení důkazů</a:t>
            </a:r>
            <a:r>
              <a:rPr lang="cs-CZ" dirty="0">
                <a:solidFill>
                  <a:schemeClr val="tx1"/>
                </a:solidFill>
                <a:latin typeface="Calibri"/>
                <a:cs typeface="Calibri"/>
              </a:rPr>
              <a:t>,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které </a:t>
            </a:r>
            <a:r>
              <a:rPr lang="cs-CZ" dirty="0">
                <a:solidFill>
                  <a:schemeClr val="tx1"/>
                </a:solidFill>
                <a:latin typeface="Calibri"/>
                <a:cs typeface="Calibri"/>
              </a:rPr>
              <a:t>respektují právo na obhajobu a spravedlivost řízení v případě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porušení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 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117F4837-7E4F-41EE-81FE-F1E8C389F5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01326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595368"/>
            <a:ext cx="9967452" cy="5358468"/>
          </a:xfrm>
        </p:spPr>
        <p:txBody>
          <a:bodyPr>
            <a:normAutofit/>
          </a:bodyPr>
          <a:lstStyle/>
          <a:p>
            <a:r>
              <a:rPr lang="cs-CZ" sz="3200" b="1" dirty="0" smtClean="0">
                <a:solidFill>
                  <a:schemeClr val="tx1"/>
                </a:solidFill>
                <a:latin typeface="+mn-lt"/>
              </a:rPr>
              <a:t>6. Směrnice o právní pomoci podezřelým/obviněným v trestním řízení a vyžádaným osobám (EZR)</a:t>
            </a:r>
          </a:p>
          <a:p>
            <a:pPr algn="l"/>
            <a:endParaRPr lang="cs-CZ" b="1" dirty="0" smtClean="0">
              <a:solidFill>
                <a:schemeClr val="tx1"/>
              </a:solidFill>
              <a:latin typeface="+mn-lt"/>
            </a:endParaRP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Právní pomoc = financování pomoci obhájce ze strany členského státu, které umožňuje uplatnění práva na přístup k obhájci 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Článek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4 Právní pomoc v rámci trestního řízení pro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osoby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, které postrádají dostatečné finanční prostředky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(posouzení majetkových poměrů / odůvodnění / či obojí)</a:t>
            </a:r>
          </a:p>
          <a:p>
            <a:r>
              <a:rPr lang="cs-CZ" b="1" dirty="0" smtClean="0">
                <a:solidFill>
                  <a:schemeClr val="tx1"/>
                </a:solidFill>
                <a:latin typeface="+mn-lt"/>
              </a:rPr>
              <a:t>Článek </a:t>
            </a:r>
            <a:r>
              <a:rPr lang="cs-CZ" b="1" dirty="0">
                <a:solidFill>
                  <a:schemeClr val="tx1"/>
                </a:solidFill>
                <a:latin typeface="+mn-lt"/>
              </a:rPr>
              <a:t>5 Právní pomoc v řízení týkajícím se evropského zatýkacího </a:t>
            </a:r>
            <a:r>
              <a:rPr lang="cs-CZ" b="1" dirty="0" smtClean="0">
                <a:solidFill>
                  <a:schemeClr val="tx1"/>
                </a:solidFill>
                <a:latin typeface="+mn-lt"/>
              </a:rPr>
              <a:t>rozkazu</a:t>
            </a:r>
          </a:p>
          <a:p>
            <a:r>
              <a:rPr lang="cs-CZ" dirty="0">
                <a:solidFill>
                  <a:schemeClr val="tx1"/>
                </a:solidFill>
                <a:latin typeface="+mn-lt"/>
              </a:rPr>
              <a:t>Právo na právní pomoc ve vykonávajícím státě při zatčení za účelem výkonu EZR + Právo na právní pomoc ve vydávajícím členském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státě ze strany obhájce, který poskytne pomoc obhájci ve vykonávajícím členském státě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v rozsahu nezbytném pro zajištění účinného přístupu ke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spravedlnosti</a:t>
            </a:r>
            <a:endParaRPr lang="cs-CZ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7904E2B5-412D-4618-A08E-A978175C9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18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2652111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518615"/>
            <a:ext cx="9967452" cy="901398"/>
          </a:xfrm>
        </p:spPr>
        <p:txBody>
          <a:bodyPr/>
          <a:lstStyle/>
          <a:p>
            <a:r>
              <a:rPr lang="cs-CZ" smtClean="0"/>
              <a:t>EPPO &amp; VNITROSTÁTNÍ PRÁVO</a:t>
            </a:r>
            <a:endParaRPr lang="cs-CZ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Článek 41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. Rozsah práv podezřelých a obviněných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osob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3. Aniž jsou dotčena práva uvedená v této kapitole, mají podezřelé a obviněné osoby a ostatní osoby, kterých se řízení Úřadu týká, veškerá procesní práva, která jsou jim k dispozici podle příslušného vnitrostátního práva, včetně možnosti provádět důkazy, vyžadovat jmenování znalců nebo posouzení znalcem a výslech svědků a požadovat, aby Úřad získal tato opatření v zájmu obhajoby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r>
              <a:rPr lang="cs-CZ" dirty="0">
                <a:solidFill>
                  <a:schemeClr val="tx1"/>
                </a:solidFill>
                <a:latin typeface="+mn-lt"/>
              </a:rPr>
              <a:t>Viz také čl. 45 odst. 2: přístup podezřelých a obviněných osob ke spisu v souladu s vnitrostátními právními předpisy členského státu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tohoto žalobce.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40734821-D275-4AFA-BCC0-630B35B40D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cs-CZ" smtClean="0"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5966652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ES_tradnl" dirty="0"/>
              <a:t/>
            </a:r>
            <a:br>
              <a:rPr lang="es-ES_tradnl" dirty="0"/>
            </a:b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722956"/>
            <a:ext cx="9967452" cy="4930629"/>
          </a:xfrm>
        </p:spPr>
        <p:txBody>
          <a:bodyPr>
            <a:normAutofit lnSpcReduction="10000"/>
          </a:bodyPr>
          <a:lstStyle/>
          <a:p>
            <a:pPr marL="0" indent="0" algn="l">
              <a:buNone/>
            </a:pPr>
            <a:r>
              <a:rPr lang="cs-CZ" sz="6000" b="1" dirty="0" smtClean="0"/>
              <a:t>Shrnutí</a:t>
            </a:r>
          </a:p>
          <a:p>
            <a:pPr marL="0" indent="0" algn="l">
              <a:buNone/>
            </a:pPr>
            <a:endParaRPr lang="cs-CZ" sz="3600" dirty="0" smtClean="0">
              <a:solidFill>
                <a:schemeClr val="tx1"/>
              </a:solidFill>
              <a:latin typeface="+mn-lt"/>
            </a:endParaRPr>
          </a:p>
          <a:p>
            <a:pPr marL="0" indent="0" algn="l">
              <a:buNone/>
            </a:pP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I. EPPO a procesní práva</a:t>
            </a: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Procesní práva &amp; nařízení o EPPO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EPPO &amp; a Listina základních práv EU</a:t>
            </a:r>
          </a:p>
          <a:p>
            <a:pPr marL="571500" indent="-571500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EPPO &amp; směrnice EU o procesních právech</a:t>
            </a:r>
            <a:endParaRPr lang="cs-CZ" sz="3600" cap="all" dirty="0" smtClean="0">
              <a:solidFill>
                <a:schemeClr val="tx1"/>
              </a:solidFill>
              <a:latin typeface="+mn-lt"/>
            </a:endParaRPr>
          </a:p>
          <a:p>
            <a:pPr marL="571500" indent="-571500" algn="l">
              <a:buFont typeface="Arial" panose="020B0604020202020204" pitchFamily="34" charset="0"/>
              <a:buChar char="•"/>
            </a:pPr>
            <a:r>
              <a:rPr lang="cs-CZ" sz="3600" dirty="0" smtClean="0">
                <a:solidFill>
                  <a:schemeClr val="tx1"/>
                </a:solidFill>
                <a:latin typeface="+mn-lt"/>
              </a:rPr>
              <a:t>EPPO &amp; vnitrostátní právo</a:t>
            </a:r>
            <a:endParaRPr lang="cs-CZ" sz="3600" dirty="0" smtClean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74D2CCC8-A239-48FE-B1FF-FBFA8405DC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2394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344606"/>
            <a:ext cx="9967452" cy="998168"/>
          </a:xfrm>
        </p:spPr>
        <p:txBody>
          <a:bodyPr/>
          <a:lstStyle/>
          <a:p>
            <a:r>
              <a:rPr lang="cs-CZ" dirty="0"/>
              <a:t>Závěr: jak to bude fungovat v praxi?</a:t>
            </a:r>
            <a:endParaRPr lang="es-ES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+mn-lt"/>
              </a:rPr>
              <a:t>Neexistence jednotných minimálních procesních záruk a standardů pro řízení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u EPPO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+mn-lt"/>
              </a:rPr>
              <a:t>Chybí podrobnosti o počtu a obsahu procesních práv ve fázi vyšetřování i soudního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řízení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cs-CZ" dirty="0">
                <a:solidFill>
                  <a:schemeClr val="tx1"/>
                </a:solidFill>
                <a:latin typeface="+mn-lt"/>
              </a:rPr>
              <a:t>Složitost dvojího odkazování na procesní směrnice EU a vnitrostátní právní předpisy </a:t>
            </a:r>
            <a:endParaRPr lang="cs-CZ" dirty="0" smtClean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sk-SK" dirty="0">
                <a:solidFill>
                  <a:schemeClr val="tx1"/>
                </a:solidFill>
                <a:latin typeface="+mn-lt"/>
              </a:rPr>
              <a:t>Možné problémy? </a:t>
            </a:r>
          </a:p>
          <a:p>
            <a:pPr>
              <a:buFontTx/>
              <a:buChar char="-"/>
            </a:pPr>
            <a:r>
              <a:rPr lang="cs-CZ" dirty="0" smtClean="0">
                <a:solidFill>
                  <a:schemeClr val="tx1"/>
                </a:solidFill>
                <a:latin typeface="+mn-lt"/>
              </a:rPr>
              <a:t>účinnost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práv závisí na vnitrostátním provedení směrnic, které se může v EU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lišit</a:t>
            </a:r>
          </a:p>
          <a:p>
            <a:pPr>
              <a:buFontTx/>
              <a:buChar char="-"/>
            </a:pPr>
            <a:r>
              <a:rPr lang="cs-CZ" dirty="0">
                <a:solidFill>
                  <a:schemeClr val="tx1"/>
                </a:solidFill>
                <a:latin typeface="+mn-lt"/>
              </a:rPr>
              <a:t>skloubení 2 vnitrostátních právních předpisů a různé úrovně ochrany obviněných v případech s přeshraničními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prvky</a:t>
            </a:r>
          </a:p>
          <a:p>
            <a:pPr marL="0" indent="0">
              <a:buNone/>
            </a:pPr>
            <a:endParaRPr lang="en-GB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endParaRPr lang="en-GB" dirty="0"/>
          </a:p>
          <a:p>
            <a:endParaRPr lang="en-GB" dirty="0"/>
          </a:p>
          <a:p>
            <a:endParaRPr lang="en-GB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CFE8581-FCE5-4E52-8F28-AEE71815FB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20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75066012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533687"/>
            <a:ext cx="9967452" cy="998168"/>
          </a:xfrm>
        </p:spPr>
        <p:txBody>
          <a:bodyPr>
            <a:normAutofit/>
          </a:bodyPr>
          <a:lstStyle/>
          <a:p>
            <a:r>
              <a:rPr lang="cs-CZ" b="1" smtClean="0"/>
              <a:t>KVÍZ - OTESTUJTE SI SVÉ ZNALOSTI</a:t>
            </a:r>
            <a:endParaRPr lang="cs-CZ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UcParenR"/>
            </a:pPr>
            <a:r>
              <a:rPr lang="cs-CZ" dirty="0">
                <a:solidFill>
                  <a:schemeClr val="tx1"/>
                </a:solidFill>
                <a:latin typeface="+mn-lt"/>
              </a:rPr>
              <a:t>Nařízení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 EPPO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stanoví zvláštní katalog procesních práv pro řízení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u EPPO.</a:t>
            </a:r>
          </a:p>
          <a:p>
            <a:pPr marL="514350" indent="-514350">
              <a:buAutoNum type="alphaUcParenR"/>
            </a:pPr>
            <a:r>
              <a:rPr lang="cs-CZ" dirty="0">
                <a:solidFill>
                  <a:schemeClr val="tx1"/>
                </a:solidFill>
                <a:latin typeface="+mn-lt"/>
              </a:rPr>
              <a:t>Pokud jde o procesní záruky, nařízení o EPPO obsahuje dvojí odkaz na vnitrostátní právo a právo EU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514350" indent="-514350">
              <a:buAutoNum type="alphaUcParenR"/>
            </a:pPr>
            <a:r>
              <a:rPr lang="cs-CZ" dirty="0">
                <a:solidFill>
                  <a:schemeClr val="tx1"/>
                </a:solidFill>
                <a:latin typeface="+mn-lt"/>
              </a:rPr>
              <a:t>EPPO jedná nestranně a při veškeré své činnosti je vázán zásadou právního státu a proporcionality, což dostatečně zajišťuje, že procesní práva obviněného budou vždy respektována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.</a:t>
            </a:r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Textfeld 3">
            <a:extLst>
              <a:ext uri="{FF2B5EF4-FFF2-40B4-BE49-F238E27FC236}">
                <a16:creationId xmlns="" xmlns:a16="http://schemas.microsoft.com/office/drawing/2014/main" id="{1FC02D63-E91C-47B6-8C5C-8E2FEDA12D17}"/>
              </a:ext>
            </a:extLst>
          </p:cNvPr>
          <p:cNvSpPr txBox="1"/>
          <p:nvPr/>
        </p:nvSpPr>
        <p:spPr>
          <a:xfrm>
            <a:off x="1536700" y="4216112"/>
            <a:ext cx="3733800" cy="58477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320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Správná odpověď</a:t>
            </a:r>
            <a:r>
              <a:rPr lang="cs-CZ" sz="3200" baseline="0" smtClean="0">
                <a:solidFill>
                  <a:schemeClr val="accent1">
                    <a:lumMod val="60000"/>
                    <a:lumOff val="40000"/>
                  </a:schemeClr>
                </a:solidFill>
              </a:rPr>
              <a:t>: B)</a:t>
            </a:r>
            <a:endParaRPr lang="cs-CZ" sz="320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5" name="Dia számának helye 4">
            <a:extLst>
              <a:ext uri="{FF2B5EF4-FFF2-40B4-BE49-F238E27FC236}">
                <a16:creationId xmlns="" xmlns:a16="http://schemas.microsoft.com/office/drawing/2014/main" id="{8FD43304-9E6D-4E53-8B72-063147BA5C1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cs-CZ" smtClean="0"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68137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>
                <a:solidFill>
                  <a:schemeClr val="tx1">
                    <a:lumMod val="50000"/>
                    <a:lumOff val="50000"/>
                  </a:schemeClr>
                </a:solidFill>
              </a:rPr>
              <a:t>Děkuji za pozornost</a:t>
            </a:r>
            <a:endParaRPr lang="cs-CZ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/>
        <p:txBody>
          <a:bodyPr>
            <a:normAutofit lnSpcReduction="10000"/>
          </a:bodyPr>
          <a:lstStyle/>
          <a:p>
            <a:endParaRPr lang="de-DE" dirty="0"/>
          </a:p>
          <a:p>
            <a:r>
              <a:rPr lang="de-DE" dirty="0">
                <a:solidFill>
                  <a:srgbClr val="133C8B"/>
                </a:solidFill>
              </a:rPr>
              <a:t>www.european.law</a:t>
            </a:r>
          </a:p>
        </p:txBody>
      </p:sp>
    </p:spTree>
    <p:extLst>
      <p:ext uri="{BB962C8B-B14F-4D97-AF65-F5344CB8AC3E}">
        <p14:creationId xmlns:p14="http://schemas.microsoft.com/office/powerpoint/2010/main" val="31953505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85800"/>
            <a:ext cx="9967452" cy="1450757"/>
          </a:xfrm>
        </p:spPr>
        <p:txBody>
          <a:bodyPr>
            <a:normAutofit/>
          </a:bodyPr>
          <a:lstStyle/>
          <a:p>
            <a:r>
              <a:rPr lang="cs-CZ" sz="4800" smtClean="0">
                <a:solidFill>
                  <a:schemeClr val="tx1"/>
                </a:solidFill>
              </a:rPr>
              <a:t>Procesní práva &amp; nařízení o EPPO</a:t>
            </a:r>
            <a:br>
              <a:rPr lang="cs-CZ" sz="4800" smtClean="0">
                <a:solidFill>
                  <a:schemeClr val="tx1"/>
                </a:solidFill>
              </a:rPr>
            </a:br>
            <a:endParaRPr lang="cs-CZ" sz="4800">
              <a:solidFill>
                <a:schemeClr val="tx1"/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smtClean="0">
                <a:solidFill>
                  <a:srgbClr val="000000"/>
                </a:solidFill>
                <a:latin typeface="+mn-lt"/>
              </a:rPr>
              <a:t>Nařízení o EPPO obsahuje řadu ustanovení týkajících se procesních práv, například:</a:t>
            </a:r>
          </a:p>
          <a:p>
            <a:r>
              <a:rPr lang="cs-CZ" smtClean="0">
                <a:solidFill>
                  <a:srgbClr val="000000"/>
                </a:solidFill>
                <a:latin typeface="Calibri"/>
                <a:cs typeface="Calibri"/>
              </a:rPr>
              <a:t>Čl. 5 odst. 2: Úřad je při veškeré své činnosti vázán zásadami právního státu a proporcionality. </a:t>
            </a:r>
          </a:p>
          <a:p>
            <a:r>
              <a:rPr lang="cs-CZ" smtClean="0">
                <a:solidFill>
                  <a:srgbClr val="000000"/>
                </a:solidFill>
                <a:latin typeface="+mn-lt"/>
              </a:rPr>
              <a:t>Čl. 5 odst. 4: Úřad vede svá vyšetřování nestranně̌ a usiluje o získání veškerých souvisejících důkazů, ať usvědčujících nebo ospravedlňujících.</a:t>
            </a:r>
          </a:p>
          <a:p>
            <a:r>
              <a:rPr lang="cs-CZ" smtClean="0">
                <a:solidFill>
                  <a:srgbClr val="000000"/>
                </a:solidFill>
                <a:latin typeface="Calibri"/>
                <a:cs typeface="Calibri"/>
              </a:rPr>
              <a:t>Čl. 5 odst. 5: Úřad zahájí a provádí vyšetřování bez zbytečného odkladu. </a:t>
            </a:r>
          </a:p>
          <a:p>
            <a:r>
              <a:rPr lang="cs-CZ" smtClean="0">
                <a:solidFill>
                  <a:srgbClr val="000000"/>
                </a:solidFill>
                <a:latin typeface="+mn-lt"/>
              </a:rPr>
              <a:t>Čl. 30 odst. 5: Evropští pověření žalobci mohou úkony a opatření uvedené v odstavcích 1 a 4 nařídit pouze tehdy, pokud existují dostatečné důvody se domnívat, že by daný konkrétní úkon nebo opatření mohl poskytnout informace nebo důkazy přínosné pro vyšetřování, a pokud není dostupné opatření, které by představovalo menší zásah a zároveň by umožnilo dosáhnout stejného cíle. </a:t>
            </a:r>
            <a:endParaRPr lang="cs-CZ">
              <a:solidFill>
                <a:srgbClr val="000000"/>
              </a:solidFill>
              <a:latin typeface="+mn-lt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5ABA58AD-29DD-474B-B00E-B380F9FAA9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cs-CZ" smtClean="0"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86145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85800"/>
            <a:ext cx="9967452" cy="1450757"/>
          </a:xfrm>
        </p:spPr>
        <p:txBody>
          <a:bodyPr>
            <a:normAutofit/>
          </a:bodyPr>
          <a:lstStyle/>
          <a:p>
            <a:r>
              <a:rPr lang="cs-CZ" sz="4800" dirty="0" smtClean="0">
                <a:solidFill>
                  <a:schemeClr val="tx1"/>
                </a:solidFill>
              </a:rPr>
              <a:t>Procesní práva &amp; nařízení o EPPO</a:t>
            </a:r>
            <a:br>
              <a:rPr lang="cs-CZ" sz="4800" dirty="0" smtClean="0">
                <a:solidFill>
                  <a:schemeClr val="tx1"/>
                </a:solidFill>
              </a:rPr>
            </a:br>
            <a:endParaRPr lang="cs-CZ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3000" dirty="0" smtClean="0">
                <a:solidFill>
                  <a:schemeClr val="tx1"/>
                </a:solidFill>
                <a:latin typeface="+mn-lt"/>
              </a:rPr>
              <a:t>Ustanovení týkající se procesních práv v nařízení o EPPO – pokračování: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+mn-lt"/>
              </a:rPr>
              <a:t>Odůvodnění (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67) Aby byla co nejlépe zajištěna práva podezřelé nebo obviněné osoby, mělo by se na ni v zásadě vztahovat pouze jedno vyšetřování nebo trestní stíhání ze strany Úřadu. Pokud byl trestný čin spáchán několika osobami, Úřad by měl v zásadě zahájit pouze jedno vyšetřování a vést je ve vztahu ke všem podezřelým či obviněným osobám společně.</a:t>
            </a:r>
          </a:p>
          <a:p>
            <a:pPr algn="just"/>
            <a:r>
              <a:rPr lang="cs-CZ" dirty="0">
                <a:solidFill>
                  <a:schemeClr val="tx1"/>
                </a:solidFill>
                <a:latin typeface="Calibri"/>
                <a:cs typeface="Calibri"/>
              </a:rPr>
              <a:t>Odůvodnění 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(</a:t>
            </a:r>
            <a:r>
              <a:rPr lang="cs-CZ" dirty="0" smtClean="0">
                <a:solidFill>
                  <a:schemeClr val="tx1"/>
                </a:solidFill>
                <a:latin typeface="Calibri"/>
                <a:cs typeface="Calibri"/>
              </a:rPr>
              <a:t>68) V případě, že několik evropských pověřených žalobců zahájilo vyšetřování pro stejný trestný čin, měla by stálá komora v případě potřeby tato vyšetřování sloučit. Stálá komora může rozhodnout, že tato řízení nesloučí, nebo může rozhodnout, že je následně rozdělí, pokud je to v zájmu účinnosti vyšetřování, například pokud řízení proti jedné podezřelé nebo obviněné osobě by mohlo být ukončeno v dřívější fázi, zatímco řízení proti ostatním podezřelým či obviněným osobám by ještě muselo pokračovat, nebo pokud by rozdělení případu mohlo zkrátit dobu ve vyšetřovací vazbě jednoho z podezřelých. Pokud případy, jež mají být sloučeny, projednávají různé stálé komory, měl by jednací řád Úřadu stanovit příslušné pravomoci a postupy. Pokud se stálá komora rozhodne případ rozdělit, měla by zůstat zachována její příslušnost pro takto vzniklé případy.</a:t>
            </a:r>
            <a:endParaRPr lang="cs-CZ" dirty="0">
              <a:solidFill>
                <a:schemeClr val="tx1"/>
              </a:solidFill>
              <a:latin typeface="Calibri"/>
              <a:cs typeface="Calibri"/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24F04716-EBC3-4C75-B22B-F7E78A8C2D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42268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10741"/>
            <a:ext cx="9967452" cy="1450757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tx1"/>
                </a:solidFill>
              </a:rPr>
              <a:t>Procesní práva &amp; nařízení o EPPO</a:t>
            </a:r>
            <a:br>
              <a:rPr lang="cs-CZ" sz="48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algn="just"/>
            <a:r>
              <a:rPr lang="cs-CZ" sz="2800" dirty="0" smtClean="0">
                <a:solidFill>
                  <a:schemeClr val="tx1"/>
                </a:solidFill>
              </a:rPr>
              <a:t>Ustanovení týkající se procesních práv v nařízení o EPPO – pokračování: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+mn-lt"/>
              </a:rPr>
              <a:t>Čl. 42 odst. 1: Soudní přezkum před příslušnými vnitrostátními soudy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+mn-lt"/>
              </a:rPr>
              <a:t>Čl. 42 odst. 2 - 4: Soudní přezkum před Soudním dvorem</a:t>
            </a:r>
          </a:p>
          <a:p>
            <a:pPr algn="just"/>
            <a:r>
              <a:rPr lang="cs-CZ" dirty="0" smtClean="0">
                <a:solidFill>
                  <a:schemeClr val="tx1"/>
                </a:solidFill>
                <a:latin typeface="+mn-lt"/>
              </a:rPr>
              <a:t>Odůvodnění (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87) … Proto je vhodné mít za to, že procesní úkony Úřadu, které mají mít právní účinky vůči třetím osobám, by měly podléhat přezkumu ze strany příslušných vnitrostátních soudů v souladu s požadavky a postupy stanovenými vnitrostátními právními předpisy. Tím by mělo být zajištěno, že procesní úkony Úřadu, jež jsou přijaty před podáním obžaloby a mají mít právní účinky vůči třetím osobám (kategorie zahrnující podezřelou osobu, oběť a další dotčené osoby, jejichž práva mohou být takovými úkony nepříznivě ovlivněna), podléhají soudnímu přezkumu ze strany vnitrostátních soudů. Procesní úkony týkající se volby členského státu, jehož soudy budou příslušné k projednání obžaloby a který bude určen na základě kritérií stanovených v tomto nařízení, mají mít právní účinky vůči třetím osobám, a měly by proto podléhat soudnímu přezkumu ze strany vnitrostátních soudů, a to nejpozději ve fázi řízení před soudem.</a:t>
            </a:r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EAAE1D22-BB78-4F3B-BBC6-FB699419F959}"/>
              </a:ext>
            </a:extLst>
          </p:cNvPr>
          <p:cNvSpPr txBox="1"/>
          <p:nvPr/>
        </p:nvSpPr>
        <p:spPr>
          <a:xfrm>
            <a:off x="3048000" y="-180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6335103D-6784-4A7D-AE01-D0E6322BDA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0532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10741"/>
            <a:ext cx="9967452" cy="1450757"/>
          </a:xfrm>
        </p:spPr>
        <p:txBody>
          <a:bodyPr>
            <a:normAutofit/>
          </a:bodyPr>
          <a:lstStyle/>
          <a:p>
            <a:r>
              <a:rPr lang="cs-CZ" sz="4800" dirty="0">
                <a:solidFill>
                  <a:schemeClr val="tx1"/>
                </a:solidFill>
              </a:rPr>
              <a:t>Procesní práva &amp; nařízení o EPPO</a:t>
            </a:r>
            <a:br>
              <a:rPr lang="cs-CZ" sz="4800" dirty="0">
                <a:solidFill>
                  <a:schemeClr val="tx1"/>
                </a:solidFill>
              </a:rPr>
            </a:br>
            <a:endParaRPr lang="es-ES" sz="4800" dirty="0">
              <a:solidFill>
                <a:schemeClr val="accent1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…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 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avšak nestanovuje </a:t>
            </a:r>
            <a:r>
              <a:rPr lang="cs-CZ" sz="2800" dirty="0">
                <a:solidFill>
                  <a:schemeClr val="tx1"/>
                </a:solidFill>
                <a:latin typeface="+mn-lt"/>
              </a:rPr>
              <a:t>úplný seznam ochranných opatření vztahujících se na řízení EPPO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...</a:t>
            </a:r>
            <a:endParaRPr lang="cs-CZ" sz="2800" dirty="0">
              <a:solidFill>
                <a:schemeClr val="tx1"/>
              </a:solidFill>
              <a:latin typeface="+mn-lt"/>
            </a:endParaRPr>
          </a:p>
          <a:p>
            <a:pPr marL="0" indent="0">
              <a:buNone/>
            </a:pPr>
            <a:r>
              <a:rPr lang="cs-CZ" sz="2800" dirty="0">
                <a:solidFill>
                  <a:schemeClr val="tx1"/>
                </a:solidFill>
                <a:latin typeface="+mn-lt"/>
              </a:rPr>
              <a:t>Další/společně existující úrovně ochrany, které lze nalézt v právních předpisech EU a členských států</a:t>
            </a:r>
            <a:r>
              <a:rPr lang="cs-CZ" sz="2800" dirty="0" smtClean="0">
                <a:solidFill>
                  <a:schemeClr val="tx1"/>
                </a:solidFill>
                <a:latin typeface="+mn-lt"/>
              </a:rPr>
              <a:t>:</a:t>
            </a:r>
            <a:endParaRPr lang="es-ES_tradnl" sz="28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es-ES_tradnl" sz="2800" dirty="0">
                <a:solidFill>
                  <a:schemeClr val="tx1"/>
                </a:solidFill>
                <a:latin typeface="+mn-lt"/>
              </a:rPr>
              <a:t>LISTINA ZÁKLADNÍCH PRÁV </a:t>
            </a: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EU</a:t>
            </a:r>
          </a:p>
          <a:p>
            <a:pPr marL="342900" indent="-342900">
              <a:buFont typeface="Wingdings" panose="05000000000000000000" pitchFamily="2" charset="2"/>
              <a:buChar char="Ø"/>
            </a:pPr>
            <a:r>
              <a:rPr lang="pt-BR" sz="2800" dirty="0">
                <a:solidFill>
                  <a:schemeClr val="tx1"/>
                </a:solidFill>
                <a:latin typeface="+mn-lt"/>
              </a:rPr>
              <a:t>SMĚRNICE EU O PROCESNÍCH </a:t>
            </a:r>
            <a:r>
              <a:rPr lang="pt-BR" sz="2800" dirty="0" smtClean="0">
                <a:solidFill>
                  <a:schemeClr val="tx1"/>
                </a:solidFill>
                <a:latin typeface="+mn-lt"/>
              </a:rPr>
              <a:t>PRÁVECH</a:t>
            </a:r>
            <a:endParaRPr lang="es-ES_tradnl" sz="2800" dirty="0">
              <a:solidFill>
                <a:schemeClr val="tx1"/>
              </a:solidFill>
              <a:latin typeface="+mn-lt"/>
            </a:endParaRPr>
          </a:p>
          <a:p>
            <a:pPr marL="342900" indent="-342900" algn="l">
              <a:buFont typeface="Wingdings" panose="05000000000000000000" pitchFamily="2" charset="2"/>
              <a:buChar char="Ø"/>
            </a:pPr>
            <a:r>
              <a:rPr lang="es-ES_tradnl" sz="2800" dirty="0" smtClean="0">
                <a:solidFill>
                  <a:schemeClr val="tx1"/>
                </a:solidFill>
                <a:latin typeface="+mn-lt"/>
              </a:rPr>
              <a:t>VNISTROSTÁTNÍ PRÁVO</a:t>
            </a:r>
            <a:endParaRPr lang="en-US" dirty="0">
              <a:solidFill>
                <a:schemeClr val="tx1"/>
              </a:solidFill>
              <a:latin typeface="+mn-lt"/>
            </a:endParaRPr>
          </a:p>
        </p:txBody>
      </p:sp>
      <p:sp>
        <p:nvSpPr>
          <p:cNvPr id="7" name="Textfeld 6">
            <a:extLst>
              <a:ext uri="{FF2B5EF4-FFF2-40B4-BE49-F238E27FC236}">
                <a16:creationId xmlns="" xmlns:a16="http://schemas.microsoft.com/office/drawing/2014/main" id="{EAAE1D22-BB78-4F3B-BBC6-FB699419F959}"/>
              </a:ext>
            </a:extLst>
          </p:cNvPr>
          <p:cNvSpPr txBox="1"/>
          <p:nvPr/>
        </p:nvSpPr>
        <p:spPr>
          <a:xfrm>
            <a:off x="3048000" y="-18097"/>
            <a:ext cx="6096000" cy="13542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sz="3200" b="0" i="0" u="none" strike="noStrike" baseline="0" dirty="0">
              <a:solidFill>
                <a:srgbClr val="000000"/>
              </a:solidFill>
              <a:latin typeface="EUAlbertina"/>
            </a:endParaRPr>
          </a:p>
          <a:p>
            <a:endParaRPr lang="de-DE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F67DC4D0-3F3F-420E-8929-7D77BDE019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809979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685800"/>
            <a:ext cx="9967452" cy="1450757"/>
          </a:xfrm>
        </p:spPr>
        <p:txBody>
          <a:bodyPr>
            <a:normAutofit/>
          </a:bodyPr>
          <a:lstStyle/>
          <a:p>
            <a:r>
              <a:rPr lang="es-ES_tradnl" sz="4800" dirty="0"/>
              <a:t>EPPO &amp; </a:t>
            </a:r>
            <a:r>
              <a:rPr lang="es-ES_tradnl" sz="4800" dirty="0" smtClean="0"/>
              <a:t>LISTINA EU</a:t>
            </a:r>
            <a:r>
              <a:rPr lang="es-ES_tradnl" sz="4800" dirty="0"/>
              <a:t/>
            </a:r>
            <a:br>
              <a:rPr lang="es-ES_tradnl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ČL. 5  odst. 1: Úřad dbá na to, aby při své činnosti dodržoval práva zakotvená v Listině.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Čl. 41. Rozsah práv podezřelých a obviněných osob 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1.   Činnosti Úřadu jsou prováděny při plném dodržování práv podezřelých a obviněných osob zakotvených v Listině, včetně práva na spravedlivý proces a práva na obhajobu.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Odůvodnění (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83) Toto nařízení zejména vyžaduje, aby Úřad respektoval právo na spravedlivý proces, právo na obhajobu a presumpci neviny podle článků 47 a 48 Listiny. Článek 50 Listiny, který chrání právo nebýt dvakrát trestně stíhán nebo trestán za stejný trestný čin (</a:t>
            </a:r>
            <a:r>
              <a:rPr lang="cs-CZ" i="1" dirty="0" smtClean="0">
                <a:solidFill>
                  <a:schemeClr val="tx1"/>
                </a:solidFill>
                <a:latin typeface="+mn-lt"/>
              </a:rPr>
              <a:t>ne bis in idem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), zajišťuje, že v důsledku trestních stíhání vedených Úřadem nedojde k porušení zákazu dvojího postihu. Činnost Úřadu by tak měla být vykonávána v plném souladu s těmito právy a nařízení by mělo být uplatňováno a vykládáno odpovídajícím způsobem.</a:t>
            </a: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50E33B90-5447-49BC-8BD6-7C3DFCEBF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146433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ítulo 2"/>
          <p:cNvSpPr>
            <a:spLocks noGrp="1"/>
          </p:cNvSpPr>
          <p:nvPr>
            <p:ph idx="1"/>
          </p:nvPr>
        </p:nvSpPr>
        <p:spPr>
          <a:xfrm>
            <a:off x="687848" y="494565"/>
            <a:ext cx="9967452" cy="4897073"/>
          </a:xfrm>
        </p:spPr>
        <p:txBody>
          <a:bodyPr>
            <a:normAutofit fontScale="77500" lnSpcReduction="20000"/>
          </a:bodyPr>
          <a:lstStyle/>
          <a:p>
            <a:pPr algn="l"/>
            <a:r>
              <a:rPr lang="cs-CZ" sz="4300" b="1" dirty="0" smtClean="0">
                <a:solidFill>
                  <a:schemeClr val="tx1"/>
                </a:solidFill>
                <a:latin typeface="+mn-lt"/>
              </a:rPr>
              <a:t>LISTINA EU &amp; TRESTNÍ ŘÍZENÍ </a:t>
            </a:r>
          </a:p>
          <a:p>
            <a:r>
              <a:rPr lang="cs-CZ" sz="4300" dirty="0" smtClean="0">
                <a:solidFill>
                  <a:schemeClr val="tx1"/>
                </a:solidFill>
                <a:latin typeface="+mn-lt"/>
              </a:rPr>
              <a:t>Nejdůležitější ustanovení….</a:t>
            </a:r>
          </a:p>
          <a:p>
            <a:pPr algn="l"/>
            <a:endParaRPr lang="cs-CZ" sz="2800" dirty="0" smtClean="0">
              <a:solidFill>
                <a:schemeClr val="tx1"/>
              </a:solidFill>
              <a:latin typeface="+mn-lt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 smtClean="0">
                <a:solidFill>
                  <a:schemeClr val="tx1"/>
                </a:solidFill>
                <a:latin typeface="+mn-lt"/>
              </a:rPr>
              <a:t>Článek 47 Právo na účinnou právní ochranu a spravedlivý proces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</a:rPr>
              <a:t>…byla spravedlivě, veřejně a v přiměřené lhůtě projednána nezávislým a nestranným soudem, předem zřízeným zákonem. Každému musí být umožněno poradit se, být obhajován a být zastupován.</a:t>
            </a:r>
          </a:p>
          <a:p>
            <a:r>
              <a:rPr lang="cs-CZ" sz="2800" dirty="0" smtClean="0">
                <a:solidFill>
                  <a:schemeClr val="tx1"/>
                </a:solidFill>
                <a:latin typeface="+mn-lt"/>
              </a:rPr>
              <a:t>Bezplatná právní pomoc je poskytnuta všem, kdo nemají dostatečné prostředky, pokud je to nezbytné k zajištění účinného přístupu ke spravedlnosti.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  <a:latin typeface="Calibri"/>
                <a:cs typeface="Calibri"/>
              </a:rPr>
              <a:t>Článek 48 Presumpce neviny a právo na </a:t>
            </a:r>
            <a:r>
              <a:rPr lang="cs-CZ" sz="2800" b="1" dirty="0" smtClean="0">
                <a:solidFill>
                  <a:schemeClr val="tx1"/>
                </a:solidFill>
                <a:latin typeface="Calibri"/>
                <a:cs typeface="Calibri"/>
              </a:rPr>
              <a:t>obhajobu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cs-CZ" sz="2800" b="1" dirty="0">
                <a:solidFill>
                  <a:schemeClr val="tx1"/>
                </a:solidFill>
                <a:latin typeface="Calibri"/>
                <a:cs typeface="Calibri"/>
              </a:rPr>
              <a:t>Článek 50 Právo nebýt dvakrát trestně stíhán nebo trestán za stejný trestný </a:t>
            </a:r>
            <a:r>
              <a:rPr lang="cs-CZ" sz="2800" b="1" dirty="0" smtClean="0">
                <a:solidFill>
                  <a:schemeClr val="tx1"/>
                </a:solidFill>
                <a:latin typeface="Calibri"/>
                <a:cs typeface="Calibri"/>
              </a:rPr>
              <a:t>čin </a:t>
            </a:r>
            <a:endParaRPr lang="cs-CZ" sz="2800" dirty="0" smtClean="0">
              <a:solidFill>
                <a:schemeClr val="tx1"/>
              </a:solidFill>
              <a:latin typeface="Calibri"/>
              <a:cs typeface="Calibri"/>
            </a:endParaRPr>
          </a:p>
          <a:p>
            <a:pPr algn="l"/>
            <a:endParaRPr lang="cs-CZ" dirty="0" smtClean="0"/>
          </a:p>
          <a:p>
            <a:pPr algn="l"/>
            <a:endParaRPr lang="cs-CZ" dirty="0"/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0872381E-132B-4469-9354-2E37162F6F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555625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7848" y="454243"/>
            <a:ext cx="9967452" cy="1450757"/>
          </a:xfrm>
        </p:spPr>
        <p:txBody>
          <a:bodyPr>
            <a:normAutofit fontScale="90000"/>
          </a:bodyPr>
          <a:lstStyle/>
          <a:p>
            <a:r>
              <a:rPr lang="es-ES_tradnl" sz="4000" dirty="0"/>
              <a:t>EPPO &amp; </a:t>
            </a:r>
            <a:r>
              <a:rPr lang="pt-BR" dirty="0"/>
              <a:t>SMĚRNICE EU O PROCESNÍCH PRÁVECH </a:t>
            </a:r>
            <a:r>
              <a:rPr lang="es-ES_tradnl" sz="4000" dirty="0" smtClean="0"/>
              <a:t> </a:t>
            </a:r>
            <a:r>
              <a:rPr lang="es-ES_tradnl" sz="4800" dirty="0"/>
              <a:t/>
            </a:r>
            <a:br>
              <a:rPr lang="es-ES_tradnl" sz="4800" dirty="0"/>
            </a:br>
            <a:endParaRPr lang="es-ES" sz="4800" dirty="0"/>
          </a:p>
        </p:txBody>
      </p:sp>
      <p:sp>
        <p:nvSpPr>
          <p:cNvPr id="3" name="Subtítul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NAŘÍZENÍ O EPPO, článek  41: 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Rozsah práv podezřelých a obviněných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osob</a:t>
            </a:r>
          </a:p>
          <a:p>
            <a:r>
              <a:rPr lang="cs-CZ" dirty="0" smtClean="0">
                <a:solidFill>
                  <a:schemeClr val="tx1"/>
                </a:solidFill>
                <a:latin typeface="+mn-lt"/>
              </a:rPr>
              <a:t>2.</a:t>
            </a:r>
            <a:r>
              <a:rPr lang="cs-CZ" dirty="0">
                <a:solidFill>
                  <a:schemeClr val="tx1"/>
                </a:solidFill>
                <a:latin typeface="+mn-lt"/>
              </a:rPr>
              <a:t> Každá podezřelá nebo obviněná osoba má v trestním řízení prováděném Úřadem alespoň následující procesní práva stanovená právem Unie, včetně směrnic týkajících se práv podezřelých a obviněných osob v trestním řízení, jak byly provedeny ve vnitrostátním </a:t>
            </a:r>
            <a:r>
              <a:rPr lang="cs-CZ" dirty="0" smtClean="0">
                <a:solidFill>
                  <a:schemeClr val="tx1"/>
                </a:solidFill>
                <a:latin typeface="+mn-lt"/>
              </a:rPr>
              <a:t>právu.</a:t>
            </a:r>
          </a:p>
          <a:p>
            <a:pPr algn="just"/>
            <a:r>
              <a:rPr lang="cs-CZ" dirty="0">
                <a:solidFill>
                  <a:schemeClr val="tx1"/>
                </a:solidFill>
              </a:rPr>
              <a:t>Jaké jsou tyto směrnice o procesních právech</a:t>
            </a:r>
            <a:r>
              <a:rPr lang="cs-CZ" dirty="0" smtClean="0">
                <a:solidFill>
                  <a:schemeClr val="tx1"/>
                </a:solidFill>
              </a:rPr>
              <a:t>? Právní základ: ČL. 82 SFEU</a:t>
            </a:r>
            <a:r>
              <a:rPr lang="cs-CZ" dirty="0">
                <a:solidFill>
                  <a:schemeClr val="tx1"/>
                </a:solidFill>
              </a:rPr>
              <a:t>: Evropský parlament a Rada řádným legislativním postupem </a:t>
            </a:r>
            <a:r>
              <a:rPr lang="cs-CZ" dirty="0" smtClean="0">
                <a:solidFill>
                  <a:schemeClr val="tx1"/>
                </a:solidFill>
              </a:rPr>
              <a:t>mohou stanovit </a:t>
            </a:r>
            <a:r>
              <a:rPr lang="cs-CZ" dirty="0">
                <a:solidFill>
                  <a:schemeClr val="tx1"/>
                </a:solidFill>
              </a:rPr>
              <a:t>formou směrnic minimální </a:t>
            </a:r>
            <a:r>
              <a:rPr lang="cs-CZ" dirty="0" smtClean="0">
                <a:solidFill>
                  <a:schemeClr val="tx1"/>
                </a:solidFill>
              </a:rPr>
              <a:t>pravidla týkající se práv osob v trestním řízení.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dirty="0">
                <a:solidFill>
                  <a:schemeClr val="tx1"/>
                </a:solidFill>
              </a:rPr>
              <a:t>Potřeba vyvážit stranu prosazování (vzájemné uznávání) a stranu základních práv (procesní záruky</a:t>
            </a:r>
            <a:r>
              <a:rPr lang="cs-CZ" dirty="0" smtClean="0">
                <a:solidFill>
                  <a:schemeClr val="tx1"/>
                </a:solidFill>
              </a:rPr>
              <a:t>) s cílem posílení vzájemné důvěry.</a:t>
            </a:r>
            <a:r>
              <a:rPr lang="cs-CZ" dirty="0">
                <a:solidFill>
                  <a:schemeClr val="tx1"/>
                </a:solidFill>
              </a:rPr>
              <a:t>....</a:t>
            </a:r>
          </a:p>
          <a:p>
            <a:pPr marL="457200" indent="-457200">
              <a:buFont typeface="Wingdings" panose="05000000000000000000" pitchFamily="2" charset="2"/>
              <a:buChar char="v"/>
            </a:pPr>
            <a:r>
              <a:rPr lang="cs-CZ" dirty="0" smtClean="0">
                <a:solidFill>
                  <a:schemeClr val="tx1"/>
                </a:solidFill>
              </a:rPr>
              <a:t>Společné </a:t>
            </a:r>
            <a:r>
              <a:rPr lang="cs-CZ" dirty="0">
                <a:solidFill>
                  <a:schemeClr val="tx1"/>
                </a:solidFill>
              </a:rPr>
              <a:t>minimální standardy pro zajištění práva na obhajobu a spravedlivého trestního </a:t>
            </a:r>
            <a:r>
              <a:rPr lang="cs-CZ" dirty="0" smtClean="0">
                <a:solidFill>
                  <a:schemeClr val="tx1"/>
                </a:solidFill>
              </a:rPr>
              <a:t>řízení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4" name="Dia számának helye 3">
            <a:extLst>
              <a:ext uri="{FF2B5EF4-FFF2-40B4-BE49-F238E27FC236}">
                <a16:creationId xmlns="" xmlns:a16="http://schemas.microsoft.com/office/drawing/2014/main" id="{3616986F-369C-43CC-A7A3-07B49A8DAC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113E31D-E2AB-40D1-8B51-AFA5AFEF393A}" type="slidenum">
              <a:rPr lang="en-US" smtClean="0"/>
              <a:t>9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76962839"/>
      </p:ext>
    </p:extLst>
  </p:cSld>
  <p:clrMapOvr>
    <a:masterClrMapping/>
  </p:clrMapOvr>
</p:sld>
</file>

<file path=ppt/theme/theme1.xml><?xml version="1.0" encoding="utf-8"?>
<a:theme xmlns:a="http://schemas.openxmlformats.org/drawingml/2006/main" name="Rückblick">
  <a:themeElements>
    <a:clrScheme name="ERA Farben">
      <a:dk1>
        <a:srgbClr val="000000"/>
      </a:dk1>
      <a:lt1>
        <a:sysClr val="window" lastClr="FFFFFF"/>
      </a:lt1>
      <a:dk2>
        <a:srgbClr val="8B827B"/>
      </a:dk2>
      <a:lt2>
        <a:srgbClr val="D2D1D0"/>
      </a:lt2>
      <a:accent1>
        <a:srgbClr val="133C8B"/>
      </a:accent1>
      <a:accent2>
        <a:srgbClr val="8B827B"/>
      </a:accent2>
      <a:accent3>
        <a:srgbClr val="AE7F50"/>
      </a:accent3>
      <a:accent4>
        <a:srgbClr val="DECBB8"/>
      </a:accent4>
      <a:accent5>
        <a:srgbClr val="D2D1D0"/>
      </a:accent5>
      <a:accent6>
        <a:srgbClr val="FFFFFF"/>
      </a:accent6>
      <a:hlink>
        <a:srgbClr val="133C8B"/>
      </a:hlink>
      <a:folHlink>
        <a:srgbClr val="8C8C8C"/>
      </a:folHlink>
    </a:clrScheme>
    <a:fontScheme name="Retrospect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Retro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hade val="92000"/>
                <a:satMod val="130000"/>
              </a:schemeClr>
            </a:gs>
            <a:gs pos="45000">
              <a:schemeClr val="phClr">
                <a:tint val="60000"/>
                <a:shade val="99000"/>
                <a:satMod val="120000"/>
              </a:schemeClr>
            </a:gs>
            <a:gs pos="100000">
              <a:schemeClr val="phClr">
                <a:tint val="55000"/>
                <a:satMod val="14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85000"/>
                <a:satMod val="130000"/>
              </a:schemeClr>
            </a:gs>
            <a:gs pos="34000">
              <a:schemeClr val="phClr">
                <a:shade val="87000"/>
                <a:satMod val="125000"/>
              </a:schemeClr>
            </a:gs>
            <a:gs pos="70000">
              <a:schemeClr val="phClr">
                <a:tint val="100000"/>
                <a:shade val="90000"/>
                <a:satMod val="130000"/>
              </a:schemeClr>
            </a:gs>
            <a:gs pos="100000">
              <a:schemeClr val="phClr">
                <a:tint val="100000"/>
                <a:shade val="100000"/>
                <a:satMod val="11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4445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9800000"/>
            </a:lightRig>
          </a:scene3d>
          <a:sp3d prstMaterial="flat">
            <a:bevelT w="25400" h="31750"/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7000"/>
            <a:satMod val="130000"/>
          </a:schemeClr>
        </a:solidFill>
        <a:gradFill rotWithShape="1">
          <a:gsLst>
            <a:gs pos="0">
              <a:schemeClr val="phClr">
                <a:tint val="96000"/>
                <a:shade val="99000"/>
                <a:satMod val="140000"/>
              </a:schemeClr>
            </a:gs>
            <a:gs pos="65000">
              <a:schemeClr val="phClr">
                <a:tint val="100000"/>
                <a:shade val="80000"/>
                <a:satMod val="130000"/>
              </a:schemeClr>
            </a:gs>
            <a:gs pos="100000">
              <a:schemeClr val="phClr">
                <a:tint val="100000"/>
                <a:shade val="48000"/>
                <a:satMod val="120000"/>
              </a:schemeClr>
            </a:gs>
          </a:gsLst>
          <a:lin ang="162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ERA Presentation new design_en_211216" id="{55E8C793-4ACF-4C70-B58B-A863477BD569}" vid="{B933FDD9-FDD3-431E-A9E8-86E246603B3C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PPP Template</Template>
  <TotalTime>601</TotalTime>
  <Words>2345</Words>
  <Application>Microsoft Macintosh PowerPoint</Application>
  <PresentationFormat>Custom</PresentationFormat>
  <Paragraphs>202</Paragraphs>
  <Slides>22</Slides>
  <Notes>20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22</vt:i4>
      </vt:variant>
    </vt:vector>
  </HeadingPairs>
  <TitlesOfParts>
    <vt:vector size="23" baseType="lpstr">
      <vt:lpstr>Rückblick</vt:lpstr>
      <vt:lpstr>  </vt:lpstr>
      <vt:lpstr> </vt:lpstr>
      <vt:lpstr>Procesní práva &amp; nařízení o EPPO </vt:lpstr>
      <vt:lpstr>Procesní práva &amp; nařízení o EPPO </vt:lpstr>
      <vt:lpstr>Procesní práva &amp; nařízení o EPPO </vt:lpstr>
      <vt:lpstr>Procesní práva &amp; nařízení o EPPO </vt:lpstr>
      <vt:lpstr>EPPO &amp; LISTINA EU </vt:lpstr>
      <vt:lpstr>PowerPoint Presentation</vt:lpstr>
      <vt:lpstr>EPPO &amp; SMĚRNICE EU O PROCESNÍCH PRÁVECH   </vt:lpstr>
      <vt:lpstr> </vt:lpstr>
      <vt:lpstr> OTESTUJTE SI SVÉ ZNALOSTI: 6 směrnic </vt:lpstr>
      <vt:lpstr>6 směrnic </vt:lpstr>
      <vt:lpstr>Směrnice o procesních právech relevantní pro EPPO</vt:lpstr>
      <vt:lpstr> </vt:lpstr>
      <vt:lpstr> </vt:lpstr>
      <vt:lpstr> </vt:lpstr>
      <vt:lpstr> </vt:lpstr>
      <vt:lpstr> </vt:lpstr>
      <vt:lpstr>EPPO &amp; VNITROSTÁTNÍ PRÁVO</vt:lpstr>
      <vt:lpstr>Závěr: jak to bude fungovat v praxi?</vt:lpstr>
      <vt:lpstr>KVÍZ - OTESTUJTE SI SVÉ ZNALOSTI</vt:lpstr>
      <vt:lpstr>Děkuji za pozornost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Academy of European Law</dc:title>
  <dc:creator>Riehle Cornelia</dc:creator>
  <cp:lastModifiedBy>Zdenek Havlicek</cp:lastModifiedBy>
  <cp:revision>75</cp:revision>
  <cp:lastPrinted>2016-10-12T07:25:39Z</cp:lastPrinted>
  <dcterms:created xsi:type="dcterms:W3CDTF">2020-09-29T09:53:56Z</dcterms:created>
  <dcterms:modified xsi:type="dcterms:W3CDTF">2021-09-27T20:43:30Z</dcterms:modified>
</cp:coreProperties>
</file>