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78" r:id="rId2"/>
    <p:sldId id="273" r:id="rId3"/>
    <p:sldId id="285" r:id="rId4"/>
    <p:sldId id="295" r:id="rId5"/>
    <p:sldId id="293" r:id="rId6"/>
    <p:sldId id="296" r:id="rId7"/>
    <p:sldId id="297" r:id="rId8"/>
    <p:sldId id="286" r:id="rId9"/>
    <p:sldId id="298" r:id="rId10"/>
    <p:sldId id="299" r:id="rId11"/>
    <p:sldId id="287" r:id="rId12"/>
    <p:sldId id="300" r:id="rId13"/>
    <p:sldId id="301" r:id="rId14"/>
    <p:sldId id="275" r:id="rId15"/>
    <p:sldId id="302" r:id="rId16"/>
    <p:sldId id="290" r:id="rId17"/>
    <p:sldId id="288" r:id="rId18"/>
    <p:sldId id="291" r:id="rId19"/>
    <p:sldId id="294" r:id="rId20"/>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Garcia-Maltras De Blas" initials="EGDB" lastIdx="3" clrIdx="0">
    <p:extLst>
      <p:ext uri="{19B8F6BF-5375-455C-9EA6-DF929625EA0E}">
        <p15:presenceInfo xmlns:p15="http://schemas.microsoft.com/office/powerpoint/2012/main" userId="S::elsa.garcia-maltras@fiscal.es::ead65ba4-d040-41b4-90d3-5bf7b5270d4c" providerId="AD"/>
      </p:ext>
    </p:extLst>
  </p:cmAuthor>
  <p:cmAuthor id="2" name="Till Gut" initials="TG" lastIdx="8" clrIdx="1">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940" autoAdjust="0"/>
  </p:normalViewPr>
  <p:slideViewPr>
    <p:cSldViewPr snapToGrid="0">
      <p:cViewPr>
        <p:scale>
          <a:sx n="80" d="100"/>
          <a:sy n="80" d="100"/>
        </p:scale>
        <p:origin x="662"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10.12.2021</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‹Nr.›</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10/12/2021</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‹Nr.›</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In dieser PPT-Präsentation wird der Abschluss der Ermittlungen der EUStA erläutert. Die Zielgruppe sind in erster Linie Delegierte Europäische Staatsanwälte. Es wird jedoch darauf hingewiesen, dass die nationalen Gerichte bei der Entscheidung über den Abschluss der Ermittlungsphase eine Rolle spielen können, z. B. im Rahmen des vereinfachten Strafverfolgungsverfahrens nach Artikel 40.</a:t>
            </a:r>
          </a:p>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Die nationalen Gerichte werden insbesondere in den Folien #15 (Artikel 34 – Verweisung und Übertragung von Verfahren an bzw. auf die nationalen Behörden) und #19 (Gerichtsverfahren/Hauptverhandlungsphase) angesprochen.</a:t>
            </a:r>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Nationale Sachverständige könnten einen Beitrag leisten und mit nationalen Praktikern erörtern, welche Prozesshandlungen nach dem jeweiligen nationalem Recht unter Art. 40 fallen würden.</a:t>
            </a:r>
          </a:p>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Generell, siehe Hinweis auf Folie 2: Sind Delegierte Europäische Staatsanwälte die Hauptzielgruppe, können bei der Entscheidung im vereinfachten Strafverfolgungsverfahren nach Artikel 40 nationale Gerichte eine Rolle spielen.</a:t>
            </a:r>
          </a:p>
        </p:txBody>
      </p:sp>
      <p:sp>
        <p:nvSpPr>
          <p:cNvPr id="4" name="Foliennummernplatzhalter 3"/>
          <p:cNvSpPr>
            <a:spLocks noGrp="1"/>
          </p:cNvSpPr>
          <p:nvPr>
            <p:ph type="sldNum" sz="quarter" idx="5"/>
          </p:nvPr>
        </p:nvSpPr>
        <p:spPr/>
        <p:txBody>
          <a:bodyPr/>
          <a:lstStyle/>
          <a:p>
            <a:fld id="{4E391B68-67F8-4E32-8F57-9F9CE295B3CB}" type="slidenum">
              <a:rPr lang="en-GB" smtClean="0"/>
              <a:t>11</a:t>
            </a:fld>
            <a:endParaRPr lang="en-GB"/>
          </a:p>
        </p:txBody>
      </p:sp>
    </p:spTree>
    <p:extLst>
      <p:ext uri="{BB962C8B-B14F-4D97-AF65-F5344CB8AC3E}">
        <p14:creationId xmlns:p14="http://schemas.microsoft.com/office/powerpoint/2010/main" val="3944643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12</a:t>
            </a:fld>
            <a:endParaRPr lang="en-GB"/>
          </a:p>
        </p:txBody>
      </p:sp>
    </p:spTree>
    <p:extLst>
      <p:ext uri="{BB962C8B-B14F-4D97-AF65-F5344CB8AC3E}">
        <p14:creationId xmlns:p14="http://schemas.microsoft.com/office/powerpoint/2010/main" val="955843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Generell, siehe Hinweis auf Folie 2: Sind Delegierte Europäische Staatsanwälte die Hauptzielgruppe, sind die nationalen Behörden Adressaten der Konsultation nach Artikel 40 Absatz 1.</a:t>
            </a:r>
          </a:p>
        </p:txBody>
      </p:sp>
      <p:sp>
        <p:nvSpPr>
          <p:cNvPr id="4" name="Foliennummernplatzhalter 3"/>
          <p:cNvSpPr>
            <a:spLocks noGrp="1"/>
          </p:cNvSpPr>
          <p:nvPr>
            <p:ph type="sldNum" sz="quarter" idx="5"/>
          </p:nvPr>
        </p:nvSpPr>
        <p:spPr/>
        <p:txBody>
          <a:bodyPr/>
          <a:lstStyle/>
          <a:p>
            <a:fld id="{4E391B68-67F8-4E32-8F57-9F9CE295B3CB}" type="slidenum">
              <a:rPr lang="en-GB" smtClean="0"/>
              <a:t>13</a:t>
            </a:fld>
            <a:endParaRPr lang="en-GB"/>
          </a:p>
        </p:txBody>
      </p:sp>
    </p:spTree>
    <p:extLst>
      <p:ext uri="{BB962C8B-B14F-4D97-AF65-F5344CB8AC3E}">
        <p14:creationId xmlns:p14="http://schemas.microsoft.com/office/powerpoint/2010/main" val="2446191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Generell, siehe Hinweis auf Folie 2: Sind Delegierte Europäische Staatsanwälte die Hauptzielgruppe, sind die nationalen Behörden Adressaten von Verweisungen und Übertragungen nach </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Artikel 34.</a:t>
            </a:r>
          </a:p>
        </p:txBody>
      </p:sp>
      <p:sp>
        <p:nvSpPr>
          <p:cNvPr id="4" name="Foliennummernplatzhalter 3"/>
          <p:cNvSpPr>
            <a:spLocks noGrp="1"/>
          </p:cNvSpPr>
          <p:nvPr>
            <p:ph type="sldNum" sz="quarter" idx="5"/>
          </p:nvPr>
        </p:nvSpPr>
        <p:spPr/>
        <p:txBody>
          <a:bodyPr/>
          <a:lstStyle/>
          <a:p>
            <a:fld id="{4E391B68-67F8-4E32-8F57-9F9CE295B3CB}" type="slidenum">
              <a:rPr lang="en-GB" smtClean="0"/>
              <a:t>14</a:t>
            </a:fld>
            <a:endParaRPr lang="en-GB"/>
          </a:p>
        </p:txBody>
      </p:sp>
    </p:spTree>
    <p:extLst>
      <p:ext uri="{BB962C8B-B14F-4D97-AF65-F5344CB8AC3E}">
        <p14:creationId xmlns:p14="http://schemas.microsoft.com/office/powerpoint/2010/main" val="1305219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DE, FR, IT, EE wurden als Beispiele ausgewählt – es könnten auch andere teilnehmende Mitgliedstaaten sein.</a:t>
            </a:r>
          </a:p>
        </p:txBody>
      </p:sp>
      <p:sp>
        <p:nvSpPr>
          <p:cNvPr id="4" name="Foliennummernplatzhalter 3"/>
          <p:cNvSpPr>
            <a:spLocks noGrp="1"/>
          </p:cNvSpPr>
          <p:nvPr>
            <p:ph type="sldNum" sz="quarter" idx="10"/>
          </p:nvPr>
        </p:nvSpPr>
        <p:spPr/>
        <p:txBody>
          <a:bodyPr/>
          <a:lstStyle/>
          <a:p>
            <a:fld id="{FD89B21C-8A95-4E10-8683-F701B55527DB}" type="slidenum">
              <a:rPr lang="de-DE" smtClean="0"/>
              <a:t>16</a:t>
            </a:fld>
            <a:endParaRPr lang="de-DE"/>
          </a:p>
        </p:txBody>
      </p:sp>
    </p:spTree>
    <p:extLst>
      <p:ext uri="{BB962C8B-B14F-4D97-AF65-F5344CB8AC3E}">
        <p14:creationId xmlns:p14="http://schemas.microsoft.com/office/powerpoint/2010/main" val="1726750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Alle Arten des Abschlusses der Ermittlungen müssen von einer Prozesshandlung nach nationalem Recht begleitet und somit umgesetzt werden.</a:t>
            </a:r>
          </a:p>
        </p:txBody>
      </p:sp>
      <p:sp>
        <p:nvSpPr>
          <p:cNvPr id="4" name="Foliennummernplatzhalter 3"/>
          <p:cNvSpPr>
            <a:spLocks noGrp="1"/>
          </p:cNvSpPr>
          <p:nvPr>
            <p:ph type="sldNum" sz="quarter" idx="5"/>
          </p:nvPr>
        </p:nvSpPr>
        <p:spPr/>
        <p:txBody>
          <a:bodyPr/>
          <a:lstStyle/>
          <a:p>
            <a:fld id="{4E391B68-67F8-4E32-8F57-9F9CE295B3CB}" type="slidenum">
              <a:rPr lang="en-GB" smtClean="0"/>
              <a:t>17</a:t>
            </a:fld>
            <a:endParaRPr lang="en-GB"/>
          </a:p>
        </p:txBody>
      </p:sp>
    </p:spTree>
    <p:extLst>
      <p:ext uri="{BB962C8B-B14F-4D97-AF65-F5344CB8AC3E}">
        <p14:creationId xmlns:p14="http://schemas.microsoft.com/office/powerpoint/2010/main" val="3632172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Mit dieser Folie soll hervorgehoben werden, dass das Gerichtsverfahren und die Hauptverhandlungsphase dem nationalen Recht unterliegen. Die EUStA-Verordnung bietet hier wenig Orientierungshilfe und kann dies vor dem Hintergrund des Primärrechts der Union nach Art. 86 AEUV auch nicht tun.</a:t>
            </a:r>
          </a:p>
        </p:txBody>
      </p:sp>
      <p:sp>
        <p:nvSpPr>
          <p:cNvPr id="4" name="Foliennummernplatzhalter 3"/>
          <p:cNvSpPr>
            <a:spLocks noGrp="1"/>
          </p:cNvSpPr>
          <p:nvPr>
            <p:ph type="sldNum" sz="quarter" idx="5"/>
          </p:nvPr>
        </p:nvSpPr>
        <p:spPr/>
        <p:txBody>
          <a:bodyPr/>
          <a:lstStyle/>
          <a:p>
            <a:fld id="{4E391B68-67F8-4E32-8F57-9F9CE295B3CB}" type="slidenum">
              <a:rPr lang="en-GB" smtClean="0"/>
              <a:t>18</a:t>
            </a:fld>
            <a:endParaRPr lang="en-GB"/>
          </a:p>
        </p:txBody>
      </p:sp>
    </p:spTree>
    <p:extLst>
      <p:ext uri="{BB962C8B-B14F-4D97-AF65-F5344CB8AC3E}">
        <p14:creationId xmlns:p14="http://schemas.microsoft.com/office/powerpoint/2010/main" val="1639770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Dies wird auf der nächsten Folie anhand eines Diagramms veranschaulicht.</a:t>
            </a:r>
          </a:p>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Die Geschäftsordnung und andere Beschlüsse des Kollegiums finden Sie unter</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https://ec.europa.eu/info/law/cross-border-cases/judicial-cooperation/networks-and-bodies-supporting-judicial-cooperation/european-public-prosecutors-office_en#decisions-of-the-college-of-the-eppo.</a:t>
            </a:r>
          </a:p>
        </p:txBody>
      </p:sp>
      <p:sp>
        <p:nvSpPr>
          <p:cNvPr id="4" name="Foliennummernplatzhalter 3"/>
          <p:cNvSpPr>
            <a:spLocks noGrp="1"/>
          </p:cNvSpPr>
          <p:nvPr>
            <p:ph type="sldNum" sz="quarter" idx="5"/>
          </p:nvPr>
        </p:nvSpPr>
        <p:spPr/>
        <p:txBody>
          <a:bodyPr/>
          <a:lstStyle/>
          <a:p>
            <a:fld id="{4E391B68-67F8-4E32-8F57-9F9CE295B3CB}" type="slidenum">
              <a:rPr lang="en-GB" smtClean="0"/>
              <a:t>2</a:t>
            </a:fld>
            <a:endParaRPr lang="en-GB"/>
          </a:p>
        </p:txBody>
      </p:sp>
    </p:spTree>
    <p:extLst>
      <p:ext uri="{BB962C8B-B14F-4D97-AF65-F5344CB8AC3E}">
        <p14:creationId xmlns:p14="http://schemas.microsoft.com/office/powerpoint/2010/main" val="153753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DE, FR, IT, EE wurden als Beispiele ausgewählt – es könnten auch andere teilnehmende Mitgliedstaaten sein.</a:t>
            </a:r>
          </a:p>
        </p:txBody>
      </p:sp>
      <p:sp>
        <p:nvSpPr>
          <p:cNvPr id="4" name="Foliennummernplatzhalter 3"/>
          <p:cNvSpPr>
            <a:spLocks noGrp="1"/>
          </p:cNvSpPr>
          <p:nvPr>
            <p:ph type="sldNum" sz="quarter" idx="10"/>
          </p:nvPr>
        </p:nvSpPr>
        <p:spPr/>
        <p:txBody>
          <a:bodyPr/>
          <a:lstStyle/>
          <a:p>
            <a:fld id="{FD89B21C-8A95-4E10-8683-F701B55527DB}" type="slidenum">
              <a:rPr lang="de-DE" smtClean="0"/>
              <a:t>3</a:t>
            </a:fld>
            <a:endParaRPr lang="de-DE"/>
          </a:p>
        </p:txBody>
      </p:sp>
    </p:spTree>
    <p:extLst>
      <p:ext uri="{BB962C8B-B14F-4D97-AF65-F5344CB8AC3E}">
        <p14:creationId xmlns:p14="http://schemas.microsoft.com/office/powerpoint/2010/main" val="1726750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Nationale Sachverständige: Dieses Thema bietet sich dafür an, Beiträge zuzulassen und mit den nationalen Praktikern bzw. den Delegierten Europäischen Staatsanwälten zu erörtern, wie die gerichtliche Kontrolle der Wahl des Gerichtsstands nach nationalem Recht und in der Praxis funktionieren würde.</a:t>
            </a:r>
          </a:p>
        </p:txBody>
      </p:sp>
      <p:sp>
        <p:nvSpPr>
          <p:cNvPr id="4" name="Foliennummernplatzhalter 3"/>
          <p:cNvSpPr>
            <a:spLocks noGrp="1"/>
          </p:cNvSpPr>
          <p:nvPr>
            <p:ph type="sldNum" sz="quarter" idx="5"/>
          </p:nvPr>
        </p:nvSpPr>
        <p:spPr/>
        <p:txBody>
          <a:bodyPr/>
          <a:lstStyle/>
          <a:p>
            <a:fld id="{4E391B68-67F8-4E32-8F57-9F9CE295B3CB}" type="slidenum">
              <a:rPr lang="en-GB" smtClean="0"/>
              <a:t>4</a:t>
            </a:fld>
            <a:endParaRPr lang="en-GB"/>
          </a:p>
        </p:txBody>
      </p:sp>
    </p:spTree>
    <p:extLst>
      <p:ext uri="{BB962C8B-B14F-4D97-AF65-F5344CB8AC3E}">
        <p14:creationId xmlns:p14="http://schemas.microsoft.com/office/powerpoint/2010/main" val="1292516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Nationale Sachverständige: Dieses Thema bietet sich dafür an, Beiträge zuzulassen und mit den nationalen Praktikern zu erörtern, welche Möglichkeiten der Strafverfolgung nach nationalem Recht jenseits einer vollwertigen Anklageerhebung auch unter Art. 36 fallen würden.</a:t>
            </a:r>
          </a:p>
        </p:txBody>
      </p:sp>
      <p:sp>
        <p:nvSpPr>
          <p:cNvPr id="4" name="Foliennummernplatzhalter 3"/>
          <p:cNvSpPr>
            <a:spLocks noGrp="1"/>
          </p:cNvSpPr>
          <p:nvPr>
            <p:ph type="sldNum" sz="quarter" idx="5"/>
          </p:nvPr>
        </p:nvSpPr>
        <p:spPr/>
        <p:txBody>
          <a:bodyPr/>
          <a:lstStyle/>
          <a:p>
            <a:fld id="{4E391B68-67F8-4E32-8F57-9F9CE295B3CB}" type="slidenum">
              <a:rPr lang="en-GB" smtClean="0"/>
              <a:t>6</a:t>
            </a:fld>
            <a:endParaRPr lang="en-GB"/>
          </a:p>
        </p:txBody>
      </p:sp>
    </p:spTree>
    <p:extLst>
      <p:ext uri="{BB962C8B-B14F-4D97-AF65-F5344CB8AC3E}">
        <p14:creationId xmlns:p14="http://schemas.microsoft.com/office/powerpoint/2010/main" val="283492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Nationale Sachverständige könnten einen Beitrag leisten und mit nationalen Praktikern erörtern, welche nationalen Behörden zuständig sind und was der „besondere Zweck“ aus Sicht des nationalen Rechts ist.</a:t>
            </a:r>
          </a:p>
        </p:txBody>
      </p:sp>
      <p:sp>
        <p:nvSpPr>
          <p:cNvPr id="4" name="Foliennummernplatzhalter 3"/>
          <p:cNvSpPr>
            <a:spLocks noGrp="1"/>
          </p:cNvSpPr>
          <p:nvPr>
            <p:ph type="sldNum" sz="quarter" idx="5"/>
          </p:nvPr>
        </p:nvSpPr>
        <p:spPr/>
        <p:txBody>
          <a:bodyPr/>
          <a:lstStyle/>
          <a:p>
            <a:fld id="{4E391B68-67F8-4E32-8F57-9F9CE295B3CB}" type="slidenum">
              <a:rPr lang="en-GB" smtClean="0"/>
              <a:t>7</a:t>
            </a:fld>
            <a:endParaRPr lang="en-GB"/>
          </a:p>
        </p:txBody>
      </p:sp>
    </p:spTree>
    <p:extLst>
      <p:ext uri="{BB962C8B-B14F-4D97-AF65-F5344CB8AC3E}">
        <p14:creationId xmlns:p14="http://schemas.microsoft.com/office/powerpoint/2010/main" val="943496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Nationale Sachverständige könnten einen Beitrag leisten und mit nationalen Praktikern erörtern, welche Gründe für die Verfahrenseinstellung nach nationalem Recht den in der Verordnung aufgeführten Gründen entsprechen.</a:t>
            </a:r>
          </a:p>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Siehe auch PPT-Präsentation und Fallstudie in Modul 3 über Verfahrenseinstellungen</a:t>
            </a:r>
          </a:p>
        </p:txBody>
      </p:sp>
      <p:sp>
        <p:nvSpPr>
          <p:cNvPr id="4" name="Foliennummernplatzhalter 3"/>
          <p:cNvSpPr>
            <a:spLocks noGrp="1"/>
          </p:cNvSpPr>
          <p:nvPr>
            <p:ph type="sldNum" sz="quarter" idx="5"/>
          </p:nvPr>
        </p:nvSpPr>
        <p:spPr/>
        <p:txBody>
          <a:bodyPr/>
          <a:lstStyle/>
          <a:p>
            <a:fld id="{4E391B68-67F8-4E32-8F57-9F9CE295B3CB}" type="slidenum">
              <a:rPr lang="en-GB" smtClean="0"/>
              <a:t>8</a:t>
            </a:fld>
            <a:endParaRPr lang="en-GB"/>
          </a:p>
        </p:txBody>
      </p:sp>
    </p:spTree>
    <p:extLst>
      <p:ext uri="{BB962C8B-B14F-4D97-AF65-F5344CB8AC3E}">
        <p14:creationId xmlns:p14="http://schemas.microsoft.com/office/powerpoint/2010/main" val="1961449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Nationale Sachverständige könnten einen Beitrag leisten und mit nationalen Praktikern erörtern, welche Gründe für die Verfahrenseinstellung nach dem jeweiligen nationalem Recht den in der Verordnung aufgeführten Gründen entsprechen</a:t>
            </a:r>
          </a:p>
        </p:txBody>
      </p:sp>
      <p:sp>
        <p:nvSpPr>
          <p:cNvPr id="4" name="Foliennummernplatzhalter 3"/>
          <p:cNvSpPr>
            <a:spLocks noGrp="1"/>
          </p:cNvSpPr>
          <p:nvPr>
            <p:ph type="sldNum" sz="quarter" idx="5"/>
          </p:nvPr>
        </p:nvSpPr>
        <p:spPr/>
        <p:txBody>
          <a:bodyPr/>
          <a:lstStyle/>
          <a:p>
            <a:fld id="{4E391B68-67F8-4E32-8F57-9F9CE295B3CB}" type="slidenum">
              <a:rPr lang="en-GB" smtClean="0"/>
              <a:t>9</a:t>
            </a:fld>
            <a:endParaRPr lang="en-GB"/>
          </a:p>
        </p:txBody>
      </p:sp>
    </p:spTree>
    <p:extLst>
      <p:ext uri="{BB962C8B-B14F-4D97-AF65-F5344CB8AC3E}">
        <p14:creationId xmlns:p14="http://schemas.microsoft.com/office/powerpoint/2010/main" val="3333580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Generell, siehe Hinweis auf Folie 2: Sind Delegierte Europäische Staatsanwälte die Hauptzielgruppe, sind die nationalen Behörden Adressaten der Konsultation nach Artikel 39 Absatz 4.</a:t>
            </a:r>
          </a:p>
        </p:txBody>
      </p:sp>
      <p:sp>
        <p:nvSpPr>
          <p:cNvPr id="4" name="Foliennummernplatzhalter 3"/>
          <p:cNvSpPr>
            <a:spLocks noGrp="1"/>
          </p:cNvSpPr>
          <p:nvPr>
            <p:ph type="sldNum" sz="quarter" idx="5"/>
          </p:nvPr>
        </p:nvSpPr>
        <p:spPr/>
        <p:txBody>
          <a:bodyPr/>
          <a:lstStyle/>
          <a:p>
            <a:fld id="{4E391B68-67F8-4E32-8F57-9F9CE295B3CB}" type="slidenum">
              <a:rPr lang="en-GB" smtClean="0"/>
              <a:t>10</a:t>
            </a:fld>
            <a:endParaRPr lang="en-GB"/>
          </a:p>
        </p:txBody>
      </p:sp>
    </p:spTree>
    <p:extLst>
      <p:ext uri="{BB962C8B-B14F-4D97-AF65-F5344CB8AC3E}">
        <p14:creationId xmlns:p14="http://schemas.microsoft.com/office/powerpoint/2010/main" val="1536482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‹Nr.›</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‹Nr.›</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‹Nr.›</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D6A5DC3-65FA-44A1-B227-31C7D26446A5}" type="slidenum">
              <a:rPr lang="de-DE" smtClean="0"/>
              <a:t>‹Nr.›</a:t>
            </a:fld>
            <a:endParaRPr lang="de-DE"/>
          </a:p>
        </p:txBody>
      </p:sp>
    </p:spTree>
    <p:extLst>
      <p:ext uri="{BB962C8B-B14F-4D97-AF65-F5344CB8AC3E}">
        <p14:creationId xmlns:p14="http://schemas.microsoft.com/office/powerpoint/2010/main" val="205076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‹Nr.›</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‹Nr.›</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‹Nr.›</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‹Nr.›</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t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‹Nr.›</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9"/>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 id="2147483670" r:id="rId16"/>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de-de" dirty="0"/>
            </a:br>
            <a:br>
              <a:rPr lang="de-de"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de-de" dirty="0">
                <a:solidFill>
                  <a:schemeClr val="bg1"/>
                </a:solidFill>
              </a:rPr>
              <a:t>Zusammenarbeit mit der EUStA auf dezentraler Ebene – </a:t>
            </a:r>
            <a:br>
              <a:rPr lang="de-de" dirty="0">
                <a:solidFill>
                  <a:schemeClr val="bg1"/>
                </a:solidFill>
              </a:rPr>
            </a:br>
            <a:r>
              <a:rPr lang="de-de" dirty="0">
                <a:solidFill>
                  <a:schemeClr val="bg1"/>
                </a:solidFill>
              </a:rPr>
              <a:t>Schulungsmaterial für Staatsanwälte und Ermittlungsrichter</a:t>
            </a: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2E9AE0C4-4443-4F05-A59F-E60ECB005089}"/>
              </a:ext>
            </a:extLst>
          </p:cNvPr>
          <p:cNvSpPr txBox="1"/>
          <p:nvPr/>
        </p:nvSpPr>
        <p:spPr>
          <a:xfrm>
            <a:off x="511728" y="1501372"/>
            <a:ext cx="11041235" cy="2862322"/>
          </a:xfrm>
          <a:prstGeom prst="rect">
            <a:avLst/>
          </a:prstGeom>
          <a:noFill/>
        </p:spPr>
        <p:txBody>
          <a:bodyPr wrap="square" rtlCol="0">
            <a:spAutoFit/>
          </a:bodyPr>
          <a:lstStyle/>
          <a:p>
            <a:r>
              <a:rPr lang="de-de" sz="6000" b="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Abschluss der Ermittlungen und der Strafverfolgung vor nationalen Gerichten</a:t>
            </a:r>
          </a:p>
        </p:txBody>
      </p:sp>
      <p:sp>
        <p:nvSpPr>
          <p:cNvPr id="11" name="Textfeld 10">
            <a:extLst>
              <a:ext uri="{FF2B5EF4-FFF2-40B4-BE49-F238E27FC236}">
                <a16:creationId xmlns:a16="http://schemas.microsoft.com/office/drawing/2014/main" id="{E05F77B3-2EB4-4EFD-9461-234920C2DF6D}"/>
              </a:ext>
            </a:extLst>
          </p:cNvPr>
          <p:cNvSpPr txBox="1"/>
          <p:nvPr/>
        </p:nvSpPr>
        <p:spPr>
          <a:xfrm>
            <a:off x="745671" y="6416272"/>
            <a:ext cx="5025955" cy="276999"/>
          </a:xfrm>
          <a:prstGeom prst="rect">
            <a:avLst/>
          </a:prstGeom>
          <a:solidFill>
            <a:schemeClr val="bg1"/>
          </a:solidFill>
        </p:spPr>
        <p:txBody>
          <a:bodyPr wrap="square" rtlCol="0">
            <a:spAutoFit/>
          </a:bodyPr>
          <a:lstStyle/>
          <a:p>
            <a:r>
              <a:rPr lang="de-DE" sz="1200" dirty="0"/>
              <a:t>Kofinanziert durch das Programm „Justiz“ 2014-2020 der Europäischen Union</a:t>
            </a: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42261"/>
            <a:ext cx="9967452" cy="907791"/>
          </a:xfrm>
        </p:spPr>
        <p:txBody>
          <a:bodyPr>
            <a:normAutofit/>
          </a:bodyPr>
          <a:lstStyle/>
          <a:p>
            <a:r>
              <a:rPr lang="de-de"/>
              <a:t>Artikel 39 – Einstellung des Verfahrens</a:t>
            </a:r>
          </a:p>
        </p:txBody>
      </p:sp>
      <p:sp>
        <p:nvSpPr>
          <p:cNvPr id="3" name="Inhaltsplatzhalter 2"/>
          <p:cNvSpPr>
            <a:spLocks noGrp="1"/>
          </p:cNvSpPr>
          <p:nvPr>
            <p:ph idx="1"/>
          </p:nvPr>
        </p:nvSpPr>
        <p:spPr/>
        <p:txBody>
          <a:bodyPr>
            <a:noAutofit/>
          </a:bodyPr>
          <a:lstStyle/>
          <a:p>
            <a:pPr marL="0" indent="0" algn="just">
              <a:buNone/>
            </a:pPr>
            <a:r>
              <a:rPr lang="de-de" sz="1700">
                <a:solidFill>
                  <a:schemeClr val="tx1"/>
                </a:solidFill>
                <a:latin typeface="+mn-lt"/>
              </a:rPr>
              <a:t>Artikel 39 Absatz 2 EUStA-Verordnung: „Ein Beschluss gemäß Absatz 1 </a:t>
            </a:r>
            <a:r>
              <a:rPr lang="de-de" sz="1700" b="1">
                <a:solidFill>
                  <a:schemeClr val="tx1"/>
                </a:solidFill>
                <a:latin typeface="+mn-lt"/>
              </a:rPr>
              <a:t>schließt weitere Ermittlungen auf der Grundlage neuer Tatsachen</a:t>
            </a:r>
            <a:r>
              <a:rPr lang="de-de" sz="1700">
                <a:solidFill>
                  <a:schemeClr val="tx1"/>
                </a:solidFill>
                <a:latin typeface="+mn-lt"/>
              </a:rPr>
              <a:t>, die der EUStA zum Zeitpunkt des Beschlusses nicht bekannt waren und erst danach bekannt werden, </a:t>
            </a:r>
            <a:r>
              <a:rPr lang="de-de" sz="1700" b="1">
                <a:solidFill>
                  <a:schemeClr val="tx1"/>
                </a:solidFill>
                <a:latin typeface="+mn-lt"/>
              </a:rPr>
              <a:t>nicht aus</a:t>
            </a:r>
            <a:r>
              <a:rPr lang="de-de" sz="1700">
                <a:solidFill>
                  <a:schemeClr val="tx1"/>
                </a:solidFill>
                <a:latin typeface="+mn-lt"/>
              </a:rPr>
              <a:t>. Die Entscheidung über die Wiederaufnahme der Ermittlungen auf der Grundlage solcher neuen Tatsachen trifft die zuständige Ständige Kammer.“</a:t>
            </a:r>
          </a:p>
          <a:p>
            <a:pPr marL="0" indent="0">
              <a:buNone/>
            </a:pPr>
            <a:endParaRPr lang="en-US" sz="1700" dirty="0">
              <a:solidFill>
                <a:schemeClr val="tx1"/>
              </a:solidFill>
              <a:latin typeface="+mn-lt"/>
            </a:endParaRPr>
          </a:p>
          <a:p>
            <a:pPr lvl="1">
              <a:buFont typeface="Wingdings" panose="05000000000000000000" pitchFamily="2" charset="2"/>
              <a:buChar char="Ø"/>
            </a:pPr>
            <a:r>
              <a:rPr lang="de-de" sz="1700">
                <a:solidFill>
                  <a:schemeClr val="tx1"/>
                </a:solidFill>
                <a:latin typeface="+mn-lt"/>
              </a:rPr>
              <a:t>Konsequenz der Verfahrenseinstellung: grundsätzlich </a:t>
            </a:r>
            <a:r>
              <a:rPr lang="de-de" sz="1700" b="1">
                <a:solidFill>
                  <a:schemeClr val="tx1"/>
                </a:solidFill>
                <a:latin typeface="+mn-lt"/>
              </a:rPr>
              <a:t>Ausschluss weiterer Ermittlungen</a:t>
            </a:r>
          </a:p>
          <a:p>
            <a:pPr marL="0" lvl="1" indent="0">
              <a:buNone/>
            </a:pPr>
            <a:endParaRPr lang="en-US" sz="1700" dirty="0">
              <a:solidFill>
                <a:schemeClr val="tx1"/>
              </a:solidFill>
              <a:latin typeface="+mn-lt"/>
            </a:endParaRPr>
          </a:p>
          <a:p>
            <a:pPr marL="0" lvl="1" indent="0" algn="just">
              <a:buNone/>
            </a:pPr>
            <a:r>
              <a:rPr lang="de-de" sz="1700">
                <a:solidFill>
                  <a:schemeClr val="tx1"/>
                </a:solidFill>
                <a:latin typeface="+mn-lt"/>
              </a:rPr>
              <a:t>Artikel 39 Absatz 3: „Ist die EUStA gemäß </a:t>
            </a:r>
            <a:r>
              <a:rPr lang="de-de" sz="1700" b="1">
                <a:solidFill>
                  <a:schemeClr val="tx1"/>
                </a:solidFill>
                <a:latin typeface="+mn-lt"/>
              </a:rPr>
              <a:t>Artikel 22 Absatz 3</a:t>
            </a:r>
            <a:r>
              <a:rPr lang="de-de" sz="1700">
                <a:solidFill>
                  <a:schemeClr val="tx1"/>
                </a:solidFill>
                <a:latin typeface="+mn-lt"/>
              </a:rPr>
              <a:t> zuständig, so stellt sie ein Verfahren erst nach </a:t>
            </a:r>
            <a:r>
              <a:rPr lang="de-de" sz="1700" b="1">
                <a:solidFill>
                  <a:schemeClr val="tx1"/>
                </a:solidFill>
                <a:latin typeface="+mn-lt"/>
              </a:rPr>
              <a:t>Konsultation mit den</a:t>
            </a:r>
            <a:r>
              <a:rPr lang="de-de" sz="1700">
                <a:solidFill>
                  <a:schemeClr val="tx1"/>
                </a:solidFill>
                <a:latin typeface="+mn-lt"/>
              </a:rPr>
              <a:t> in Artikel 25 Absatz 6 genannten </a:t>
            </a:r>
            <a:r>
              <a:rPr lang="de-de" sz="1700" b="1">
                <a:solidFill>
                  <a:schemeClr val="tx1"/>
                </a:solidFill>
                <a:latin typeface="+mn-lt"/>
              </a:rPr>
              <a:t>nationalen Behörden des Mitgliedstaats</a:t>
            </a:r>
            <a:r>
              <a:rPr lang="de-de" sz="1700">
                <a:solidFill>
                  <a:schemeClr val="tx1"/>
                </a:solidFill>
                <a:latin typeface="+mn-lt"/>
              </a:rPr>
              <a:t> ein. …“</a:t>
            </a:r>
          </a:p>
          <a:p>
            <a:pPr marL="457200" lvl="1" indent="0">
              <a:buNone/>
            </a:pPr>
            <a:endParaRPr lang="en-US" sz="1700" b="1" dirty="0">
              <a:solidFill>
                <a:schemeClr val="tx1"/>
              </a:solidFill>
              <a:latin typeface="+mn-lt"/>
            </a:endParaRPr>
          </a:p>
          <a:p>
            <a:pPr lvl="1">
              <a:buFont typeface="Wingdings" panose="05000000000000000000" pitchFamily="2" charset="2"/>
              <a:buChar char="Ø"/>
            </a:pPr>
            <a:r>
              <a:rPr lang="de-de" sz="1700" b="1">
                <a:solidFill>
                  <a:schemeClr val="tx1"/>
                </a:solidFill>
                <a:latin typeface="+mn-lt"/>
              </a:rPr>
              <a:t>Konsultationspflichten</a:t>
            </a:r>
            <a:r>
              <a:rPr lang="de-de" sz="1700">
                <a:solidFill>
                  <a:schemeClr val="tx1"/>
                </a:solidFill>
                <a:latin typeface="+mn-lt"/>
              </a:rPr>
              <a:t>: Vorlage des Falles bei den nationalen Gerichten</a:t>
            </a:r>
          </a:p>
          <a:p>
            <a:pPr lvl="1">
              <a:buFont typeface="Wingdings" panose="05000000000000000000" pitchFamily="2" charset="2"/>
              <a:buChar char="Ø"/>
            </a:pPr>
            <a:r>
              <a:rPr lang="de-de">
                <a:solidFill>
                  <a:schemeClr val="tx1"/>
                </a:solidFill>
                <a:latin typeface="+mn-lt"/>
              </a:rPr>
              <a:t> Siehe Artikel 58 der Geschäftsordnung.</a:t>
            </a:r>
          </a:p>
          <a:p>
            <a:pPr lvl="1">
              <a:buFont typeface="Wingdings" panose="05000000000000000000" pitchFamily="2" charset="2"/>
              <a:buChar char="Ø"/>
            </a:pPr>
            <a:endParaRPr lang="en-US" sz="1700" dirty="0">
              <a:solidFill>
                <a:schemeClr val="tx1"/>
              </a:solidFill>
              <a:latin typeface="+mn-lt"/>
            </a:endParaRPr>
          </a:p>
          <a:p>
            <a:pPr marL="201168" lvl="1" indent="0">
              <a:buNone/>
            </a:pPr>
            <a:endParaRPr lang="en-US" sz="1700" dirty="0">
              <a:solidFill>
                <a:prstClr val="black"/>
              </a:solidFill>
            </a:endParaRPr>
          </a:p>
          <a:p>
            <a:pPr lvl="1">
              <a:buFont typeface="Wingdings" panose="05000000000000000000" pitchFamily="2" charset="2"/>
              <a:buChar char="Ø"/>
            </a:pPr>
            <a:endParaRPr lang="en-US" sz="1700" dirty="0">
              <a:solidFill>
                <a:prstClr val="black"/>
              </a:solidFill>
            </a:endParaRPr>
          </a:p>
        </p:txBody>
      </p:sp>
      <p:sp>
        <p:nvSpPr>
          <p:cNvPr id="5" name="Dia számának helye 4">
            <a:extLst>
              <a:ext uri="{FF2B5EF4-FFF2-40B4-BE49-F238E27FC236}">
                <a16:creationId xmlns:a16="http://schemas.microsoft.com/office/drawing/2014/main" id="{50D36A46-E7AF-4BC6-8F2C-280E821D01B2}"/>
              </a:ext>
            </a:extLst>
          </p:cNvPr>
          <p:cNvSpPr>
            <a:spLocks noGrp="1"/>
          </p:cNvSpPr>
          <p:nvPr>
            <p:ph type="sldNum" sz="quarter" idx="12"/>
          </p:nvPr>
        </p:nvSpPr>
        <p:spPr/>
        <p:txBody>
          <a:bodyPr/>
          <a:lstStyle/>
          <a:p>
            <a:fld id="{6113E31D-E2AB-40D1-8B51-AFA5AFEF393A}" type="slidenum">
              <a:rPr lang="en-US" smtClean="0"/>
              <a:t>10</a:t>
            </a:fld>
            <a:endParaRPr lang="en-US"/>
          </a:p>
        </p:txBody>
      </p:sp>
    </p:spTree>
    <p:extLst>
      <p:ext uri="{BB962C8B-B14F-4D97-AF65-F5344CB8AC3E}">
        <p14:creationId xmlns:p14="http://schemas.microsoft.com/office/powerpoint/2010/main" val="261290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90550" y="166658"/>
            <a:ext cx="10344150" cy="1450757"/>
          </a:xfrm>
        </p:spPr>
        <p:txBody>
          <a:bodyPr>
            <a:normAutofit/>
          </a:bodyPr>
          <a:lstStyle/>
          <a:p>
            <a:r>
              <a:rPr lang="de-de" sz="3500" dirty="0"/>
              <a:t>Artikel 40 – Vereinfachte Strafverfolgungsverfahren</a:t>
            </a:r>
          </a:p>
        </p:txBody>
      </p:sp>
      <p:sp>
        <p:nvSpPr>
          <p:cNvPr id="3" name="Inhaltsplatzhalter 2"/>
          <p:cNvSpPr>
            <a:spLocks noGrp="1"/>
          </p:cNvSpPr>
          <p:nvPr>
            <p:ph idx="1"/>
          </p:nvPr>
        </p:nvSpPr>
        <p:spPr/>
        <p:txBody>
          <a:bodyPr>
            <a:normAutofit lnSpcReduction="10000"/>
          </a:bodyPr>
          <a:lstStyle/>
          <a:p>
            <a:pPr marL="0" indent="0" algn="just">
              <a:buNone/>
            </a:pPr>
            <a:r>
              <a:rPr lang="de-de" sz="1800" dirty="0">
                <a:solidFill>
                  <a:schemeClr val="tx1"/>
                </a:solidFill>
                <a:latin typeface="+mn-lt"/>
              </a:rPr>
              <a:t>Artikel 40 Absatz 1 EUStA-Verordnung: „Wenn das geltende nationale Recht ein vereinfachtes Strafverfolgungsverfahren zum endgültigen Abschluss des Verfahrens auf der Grundlage von mit dem Verdächtigen vereinbarten Bedingungen vorsieht, kann der betraute Delegierte Europäische Staatsanwalt gemäß Artikel 10 Absatz 3 und Artikel 35 Absatz 1 der zuständigen Ständigen Kammer vorschlagen, dieses Verfahren gemäß den im nationalen Recht vorgesehenen Bedingungen anzuwenden“</a:t>
            </a:r>
          </a:p>
          <a:p>
            <a:pPr lvl="0" algn="just">
              <a:buFont typeface="Wingdings" panose="05000000000000000000" pitchFamily="2" charset="2"/>
              <a:buChar char="Ø"/>
            </a:pPr>
            <a:r>
              <a:rPr lang="de-de" sz="1800" dirty="0">
                <a:solidFill>
                  <a:schemeClr val="tx1"/>
                </a:solidFill>
                <a:latin typeface="+mn-lt"/>
              </a:rPr>
              <a:t>das </a:t>
            </a:r>
            <a:r>
              <a:rPr lang="de-de" sz="1800" b="1" dirty="0">
                <a:solidFill>
                  <a:schemeClr val="tx1"/>
                </a:solidFill>
                <a:latin typeface="+mn-lt"/>
              </a:rPr>
              <a:t>geltende nationale Recht</a:t>
            </a:r>
            <a:r>
              <a:rPr lang="de-de" sz="1800" dirty="0">
                <a:solidFill>
                  <a:schemeClr val="tx1"/>
                </a:solidFill>
                <a:latin typeface="+mn-lt"/>
              </a:rPr>
              <a:t> sieht ein </a:t>
            </a:r>
            <a:r>
              <a:rPr lang="de-de" sz="1800" b="1" dirty="0">
                <a:solidFill>
                  <a:schemeClr val="tx1"/>
                </a:solidFill>
                <a:latin typeface="+mn-lt"/>
              </a:rPr>
              <a:t>vereinfachtes Strafverfolgungsverfahren</a:t>
            </a:r>
            <a:r>
              <a:rPr lang="de-de" sz="1800" dirty="0">
                <a:solidFill>
                  <a:schemeClr val="tx1"/>
                </a:solidFill>
                <a:latin typeface="+mn-lt"/>
              </a:rPr>
              <a:t> vor</a:t>
            </a:r>
          </a:p>
          <a:p>
            <a:pPr lvl="0" algn="just">
              <a:buFont typeface="Wingdings" panose="05000000000000000000" pitchFamily="2" charset="2"/>
              <a:buChar char="Ø"/>
            </a:pPr>
            <a:r>
              <a:rPr lang="de-de" sz="1800" dirty="0">
                <a:solidFill>
                  <a:schemeClr val="tx1"/>
                </a:solidFill>
                <a:latin typeface="+mn-lt"/>
              </a:rPr>
              <a:t>mit dem Ziel des </a:t>
            </a:r>
            <a:r>
              <a:rPr lang="de-de" sz="1800" b="1" dirty="0">
                <a:solidFill>
                  <a:schemeClr val="tx1"/>
                </a:solidFill>
                <a:latin typeface="+mn-lt"/>
              </a:rPr>
              <a:t>endgültigen Abschlusses </a:t>
            </a:r>
          </a:p>
          <a:p>
            <a:pPr lvl="0" algn="just">
              <a:buFont typeface="Wingdings" panose="05000000000000000000" pitchFamily="2" charset="2"/>
              <a:buChar char="Ø"/>
            </a:pPr>
            <a:r>
              <a:rPr lang="de-de" sz="1800" dirty="0">
                <a:solidFill>
                  <a:schemeClr val="tx1"/>
                </a:solidFill>
                <a:latin typeface="+mn-lt"/>
              </a:rPr>
              <a:t>auf der Grundlage / nach Erfüllung von </a:t>
            </a:r>
            <a:r>
              <a:rPr lang="de-de" sz="1800" b="1" dirty="0">
                <a:solidFill>
                  <a:schemeClr val="tx1"/>
                </a:solidFill>
                <a:latin typeface="+mn-lt"/>
              </a:rPr>
              <a:t>mit dem Verdächtigen vereinbarten Bedingungen</a:t>
            </a:r>
          </a:p>
          <a:p>
            <a:pPr lvl="0" algn="just">
              <a:buFont typeface="Wingdings" panose="05000000000000000000" pitchFamily="2" charset="2"/>
              <a:buChar char="Ø"/>
            </a:pPr>
            <a:r>
              <a:rPr lang="de-de" sz="1800" b="1" dirty="0">
                <a:solidFill>
                  <a:schemeClr val="tx1"/>
                </a:solidFill>
                <a:latin typeface="+mn-lt"/>
              </a:rPr>
              <a:t>im nationalen Recht vorgesehenen Bedingungen</a:t>
            </a:r>
          </a:p>
          <a:p>
            <a:pPr marL="0" lvl="0" indent="0" algn="just">
              <a:buNone/>
            </a:pPr>
            <a:r>
              <a:rPr lang="de-de" sz="1800" dirty="0">
                <a:solidFill>
                  <a:schemeClr val="tx1"/>
                </a:solidFill>
                <a:latin typeface="+mn-lt"/>
              </a:rPr>
              <a:t>Gibt es nach nationalem Recht solche vereinfachten Strafverfolgungsverfahren?</a:t>
            </a:r>
          </a:p>
          <a:p>
            <a:pPr marL="0" lvl="0" indent="0" algn="just">
              <a:buNone/>
            </a:pPr>
            <a:r>
              <a:rPr lang="de-de" sz="1800" dirty="0">
                <a:solidFill>
                  <a:schemeClr val="tx1"/>
                </a:solidFill>
                <a:latin typeface="+mn-lt"/>
              </a:rPr>
              <a:t>Wie sehen die Besonderheiten und Modalitäten dieser vereinfachten Strafverfolgungsverfahren aus?</a:t>
            </a:r>
          </a:p>
          <a:p>
            <a:pPr marL="0" lvl="0" indent="0" algn="just">
              <a:buNone/>
            </a:pPr>
            <a:r>
              <a:rPr lang="de-de" sz="1800" dirty="0">
                <a:solidFill>
                  <a:schemeClr val="tx1"/>
                </a:solidFill>
                <a:latin typeface="+mn-lt"/>
              </a:rPr>
              <a:t>Wodurch unterscheiden sie sich von den Maßnahmen für die Anklageerhebung nach Art. 36?</a:t>
            </a:r>
          </a:p>
        </p:txBody>
      </p:sp>
      <p:sp>
        <p:nvSpPr>
          <p:cNvPr id="5" name="Dia számának helye 4">
            <a:extLst>
              <a:ext uri="{FF2B5EF4-FFF2-40B4-BE49-F238E27FC236}">
                <a16:creationId xmlns:a16="http://schemas.microsoft.com/office/drawing/2014/main" id="{7696BB69-1DC7-4000-B3B7-1BF88BD92689}"/>
              </a:ext>
            </a:extLst>
          </p:cNvPr>
          <p:cNvSpPr>
            <a:spLocks noGrp="1"/>
          </p:cNvSpPr>
          <p:nvPr>
            <p:ph type="sldNum" sz="quarter" idx="12"/>
          </p:nvPr>
        </p:nvSpPr>
        <p:spPr/>
        <p:txBody>
          <a:bodyPr/>
          <a:lstStyle/>
          <a:p>
            <a:fld id="{6113E31D-E2AB-40D1-8B51-AFA5AFEF393A}" type="slidenum">
              <a:rPr lang="en-US" smtClean="0"/>
              <a:t>11</a:t>
            </a:fld>
            <a:endParaRPr lang="en-US"/>
          </a:p>
        </p:txBody>
      </p:sp>
    </p:spTree>
    <p:extLst>
      <p:ext uri="{BB962C8B-B14F-4D97-AF65-F5344CB8AC3E}">
        <p14:creationId xmlns:p14="http://schemas.microsoft.com/office/powerpoint/2010/main" val="91037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10113502" cy="1450757"/>
          </a:xfrm>
        </p:spPr>
        <p:txBody>
          <a:bodyPr>
            <a:normAutofit/>
          </a:bodyPr>
          <a:lstStyle/>
          <a:p>
            <a:r>
              <a:rPr lang="de-de" sz="3500" dirty="0"/>
              <a:t>Artikel 40 – Vereinfachte Strafverfolgungsverfahren</a:t>
            </a:r>
          </a:p>
        </p:txBody>
      </p:sp>
      <p:sp>
        <p:nvSpPr>
          <p:cNvPr id="3" name="Inhaltsplatzhalter 2"/>
          <p:cNvSpPr>
            <a:spLocks noGrp="1"/>
          </p:cNvSpPr>
          <p:nvPr>
            <p:ph idx="1"/>
          </p:nvPr>
        </p:nvSpPr>
        <p:spPr/>
        <p:txBody>
          <a:bodyPr>
            <a:normAutofit/>
          </a:bodyPr>
          <a:lstStyle/>
          <a:p>
            <a:pPr marL="0" indent="0" algn="just">
              <a:buNone/>
            </a:pPr>
            <a:r>
              <a:rPr lang="de-de" sz="1800" dirty="0">
                <a:solidFill>
                  <a:schemeClr val="tx1"/>
                </a:solidFill>
                <a:latin typeface="+mn-lt"/>
              </a:rPr>
              <a:t>Artikel 40 Absatz 2 EUStA-Verordnung: „Die zuständige Ständige Kammer entscheidet über den Vorschlag des betrauten Europäischen Delegierten Staatsanwalts unter Berücksichtigung der folgenden Kriterien:</a:t>
            </a:r>
          </a:p>
          <a:p>
            <a:pPr marL="0" indent="0" algn="just">
              <a:buNone/>
            </a:pPr>
            <a:r>
              <a:rPr lang="de-de" sz="1800" dirty="0">
                <a:solidFill>
                  <a:schemeClr val="tx1"/>
                </a:solidFill>
                <a:latin typeface="+mn-lt"/>
              </a:rPr>
              <a:t>a) der </a:t>
            </a:r>
            <a:r>
              <a:rPr lang="de-de" sz="1800" b="1" dirty="0">
                <a:solidFill>
                  <a:schemeClr val="tx1"/>
                </a:solidFill>
                <a:latin typeface="+mn-lt"/>
              </a:rPr>
              <a:t>Schwere der Straftat</a:t>
            </a:r>
            <a:r>
              <a:rPr lang="de-de" sz="1800" dirty="0">
                <a:solidFill>
                  <a:schemeClr val="tx1"/>
                </a:solidFill>
                <a:latin typeface="+mn-lt"/>
              </a:rPr>
              <a:t>, </a:t>
            </a:r>
            <a:r>
              <a:rPr lang="de-de" sz="1800" b="1" dirty="0">
                <a:solidFill>
                  <a:schemeClr val="tx1"/>
                </a:solidFill>
                <a:latin typeface="+mn-lt"/>
              </a:rPr>
              <a:t>insbesondere</a:t>
            </a:r>
            <a:r>
              <a:rPr lang="de-de" sz="1800" dirty="0">
                <a:solidFill>
                  <a:schemeClr val="tx1"/>
                </a:solidFill>
                <a:latin typeface="+mn-lt"/>
              </a:rPr>
              <a:t> gemessen an dem entstandenen </a:t>
            </a:r>
            <a:r>
              <a:rPr lang="de-de" sz="1800" b="1" dirty="0">
                <a:solidFill>
                  <a:schemeClr val="tx1"/>
                </a:solidFill>
                <a:latin typeface="+mn-lt"/>
              </a:rPr>
              <a:t>Schaden</a:t>
            </a:r>
            <a:r>
              <a:rPr lang="de-de" sz="1800" dirty="0">
                <a:solidFill>
                  <a:schemeClr val="tx1"/>
                </a:solidFill>
                <a:latin typeface="+mn-lt"/>
              </a:rPr>
              <a:t>,</a:t>
            </a:r>
          </a:p>
          <a:p>
            <a:pPr marL="0" indent="0" algn="just">
              <a:buNone/>
            </a:pPr>
            <a:r>
              <a:rPr lang="de-de" sz="1800" dirty="0">
                <a:solidFill>
                  <a:schemeClr val="tx1"/>
                </a:solidFill>
                <a:latin typeface="+mn-lt"/>
              </a:rPr>
              <a:t>b) der </a:t>
            </a:r>
            <a:r>
              <a:rPr lang="de-de" sz="1800" b="1" dirty="0">
                <a:solidFill>
                  <a:schemeClr val="tx1"/>
                </a:solidFill>
                <a:latin typeface="+mn-lt"/>
              </a:rPr>
              <a:t>Bereitschaft</a:t>
            </a:r>
            <a:r>
              <a:rPr lang="de-de" sz="1800" dirty="0">
                <a:solidFill>
                  <a:schemeClr val="tx1"/>
                </a:solidFill>
                <a:latin typeface="+mn-lt"/>
              </a:rPr>
              <a:t> des mutmaßlichen Straftäters, den durch das rechtswidrige Verhalten entstandenen </a:t>
            </a:r>
            <a:r>
              <a:rPr lang="de-de" sz="1800" b="1" dirty="0">
                <a:solidFill>
                  <a:schemeClr val="tx1"/>
                </a:solidFill>
                <a:latin typeface="+mn-lt"/>
              </a:rPr>
              <a:t>Schaden zu beheben</a:t>
            </a:r>
            <a:r>
              <a:rPr lang="de-de" sz="1800" dirty="0">
                <a:solidFill>
                  <a:schemeClr val="tx1"/>
                </a:solidFill>
                <a:latin typeface="+mn-lt"/>
              </a:rPr>
              <a:t>,</a:t>
            </a:r>
          </a:p>
          <a:p>
            <a:pPr marL="0" indent="0" algn="just">
              <a:buNone/>
            </a:pPr>
            <a:r>
              <a:rPr lang="de-de" sz="1800" dirty="0">
                <a:solidFill>
                  <a:schemeClr val="tx1"/>
                </a:solidFill>
                <a:latin typeface="+mn-lt"/>
              </a:rPr>
              <a:t>c) die Anwendung des Verfahrens stünde im Einklang mit den </a:t>
            </a:r>
            <a:r>
              <a:rPr lang="de-de" sz="1800" b="1" dirty="0">
                <a:solidFill>
                  <a:schemeClr val="tx1"/>
                </a:solidFill>
                <a:latin typeface="+mn-lt"/>
              </a:rPr>
              <a:t>allgemeinen Zielen und Grundsätzen der EUStA</a:t>
            </a:r>
            <a:r>
              <a:rPr lang="de-de" sz="1800" dirty="0">
                <a:solidFill>
                  <a:schemeClr val="tx1"/>
                </a:solidFill>
                <a:latin typeface="+mn-lt"/>
              </a:rPr>
              <a:t> gemäß dieser Verordnung. …“</a:t>
            </a:r>
          </a:p>
          <a:p>
            <a:pPr lvl="0" algn="just">
              <a:buFont typeface="Wingdings" panose="05000000000000000000" pitchFamily="2" charset="2"/>
              <a:buChar char="Ø"/>
            </a:pPr>
            <a:endParaRPr lang="en-US" sz="1800" dirty="0">
              <a:solidFill>
                <a:schemeClr val="tx1"/>
              </a:solidFill>
              <a:latin typeface="+mn-lt"/>
            </a:endParaRPr>
          </a:p>
          <a:p>
            <a:pPr lvl="0" algn="just">
              <a:buFont typeface="Wingdings" panose="05000000000000000000" pitchFamily="2" charset="2"/>
              <a:buChar char="Ø"/>
            </a:pPr>
            <a:r>
              <a:rPr lang="de-de" sz="1800" dirty="0">
                <a:solidFill>
                  <a:schemeClr val="tx1"/>
                </a:solidFill>
                <a:latin typeface="+mn-lt"/>
              </a:rPr>
              <a:t>Das Kollegium erlässt </a:t>
            </a:r>
            <a:r>
              <a:rPr lang="de-de" sz="1800" b="1" dirty="0">
                <a:solidFill>
                  <a:schemeClr val="tx1"/>
                </a:solidFill>
                <a:latin typeface="+mn-lt"/>
              </a:rPr>
              <a:t>Leitlinien</a:t>
            </a:r>
            <a:r>
              <a:rPr lang="de-de" sz="1800" dirty="0">
                <a:solidFill>
                  <a:schemeClr val="tx1"/>
                </a:solidFill>
                <a:latin typeface="+mn-lt"/>
              </a:rPr>
              <a:t> zur Anwendung dieser Kriterien.</a:t>
            </a:r>
          </a:p>
          <a:p>
            <a:pPr lvl="0" algn="just">
              <a:buFont typeface="Wingdings" panose="05000000000000000000" pitchFamily="2" charset="2"/>
              <a:buChar char="Ø"/>
            </a:pPr>
            <a:r>
              <a:rPr lang="de-de" sz="1800" dirty="0">
                <a:solidFill>
                  <a:schemeClr val="tx1"/>
                </a:solidFill>
                <a:latin typeface="+mn-lt"/>
              </a:rPr>
              <a:t>Kriterien: Müssen sie alle </a:t>
            </a:r>
            <a:r>
              <a:rPr lang="de-de" sz="1800" b="1" dirty="0">
                <a:solidFill>
                  <a:schemeClr val="tx1"/>
                </a:solidFill>
                <a:latin typeface="+mn-lt"/>
              </a:rPr>
              <a:t>kumulativ</a:t>
            </a:r>
            <a:r>
              <a:rPr lang="de-de" sz="1800" dirty="0">
                <a:solidFill>
                  <a:schemeClr val="tx1"/>
                </a:solidFill>
                <a:latin typeface="+mn-lt"/>
              </a:rPr>
              <a:t> erfüllt sein, oder sind es </a:t>
            </a:r>
            <a:r>
              <a:rPr lang="de-de" sz="1800" b="1" dirty="0">
                <a:solidFill>
                  <a:schemeClr val="tx1"/>
                </a:solidFill>
                <a:latin typeface="+mn-lt"/>
              </a:rPr>
              <a:t>Alternativen</a:t>
            </a:r>
            <a:r>
              <a:rPr lang="de-de" sz="1800" dirty="0">
                <a:solidFill>
                  <a:schemeClr val="tx1"/>
                </a:solidFill>
                <a:latin typeface="+mn-lt"/>
              </a:rPr>
              <a:t>?</a:t>
            </a:r>
          </a:p>
        </p:txBody>
      </p:sp>
      <p:sp>
        <p:nvSpPr>
          <p:cNvPr id="5" name="Dia számának helye 4">
            <a:extLst>
              <a:ext uri="{FF2B5EF4-FFF2-40B4-BE49-F238E27FC236}">
                <a16:creationId xmlns:a16="http://schemas.microsoft.com/office/drawing/2014/main" id="{5BA77CF0-5D50-436A-9D23-F21C0B76F6A4}"/>
              </a:ext>
            </a:extLst>
          </p:cNvPr>
          <p:cNvSpPr>
            <a:spLocks noGrp="1"/>
          </p:cNvSpPr>
          <p:nvPr>
            <p:ph type="sldNum" sz="quarter" idx="12"/>
          </p:nvPr>
        </p:nvSpPr>
        <p:spPr/>
        <p:txBody>
          <a:bodyPr/>
          <a:lstStyle/>
          <a:p>
            <a:fld id="{6113E31D-E2AB-40D1-8B51-AFA5AFEF393A}" type="slidenum">
              <a:rPr lang="en-US" smtClean="0"/>
              <a:t>12</a:t>
            </a:fld>
            <a:endParaRPr lang="en-US"/>
          </a:p>
        </p:txBody>
      </p:sp>
    </p:spTree>
    <p:extLst>
      <p:ext uri="{BB962C8B-B14F-4D97-AF65-F5344CB8AC3E}">
        <p14:creationId xmlns:p14="http://schemas.microsoft.com/office/powerpoint/2010/main" val="2891956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7" y="166658"/>
            <a:ext cx="10103977" cy="1450757"/>
          </a:xfrm>
        </p:spPr>
        <p:txBody>
          <a:bodyPr>
            <a:normAutofit/>
          </a:bodyPr>
          <a:lstStyle/>
          <a:p>
            <a:r>
              <a:rPr lang="de-de" sz="3500" dirty="0"/>
              <a:t>Artikel 40 – Vereinfachte Strafverfolgungsverfahren</a:t>
            </a:r>
          </a:p>
        </p:txBody>
      </p:sp>
      <p:sp>
        <p:nvSpPr>
          <p:cNvPr id="3" name="Inhaltsplatzhalter 2"/>
          <p:cNvSpPr>
            <a:spLocks noGrp="1"/>
          </p:cNvSpPr>
          <p:nvPr>
            <p:ph idx="1"/>
          </p:nvPr>
        </p:nvSpPr>
        <p:spPr/>
        <p:txBody>
          <a:bodyPr>
            <a:normAutofit fontScale="92500" lnSpcReduction="10000"/>
          </a:bodyPr>
          <a:lstStyle/>
          <a:p>
            <a:pPr marL="0" indent="0" algn="just">
              <a:buNone/>
            </a:pPr>
            <a:r>
              <a:rPr lang="de-de" sz="1800">
                <a:solidFill>
                  <a:prstClr val="black"/>
                </a:solidFill>
                <a:latin typeface="+mn-lt"/>
              </a:rPr>
              <a:t>Artikel 40 Absatz 1 EUStA-Verordnung: „… Übt die EUStA ihre Zuständigkeit im Hinblick auf </a:t>
            </a:r>
            <a:r>
              <a:rPr lang="de-de" sz="1800" b="1">
                <a:solidFill>
                  <a:prstClr val="black"/>
                </a:solidFill>
                <a:latin typeface="+mn-lt"/>
              </a:rPr>
              <a:t>Straftaten im Sinne des Artikels 3 Absatz 2 Buchstaben a und b der Richtlinie (EU) 2017/1371 aus und übersteigt der entstandene oder voraussichtliche Schaden zum Nachteil der finanziellen Interessen der Union den Schaden, der einem anderen Opfer entstanden ist oder entstehen könnte, nicht</a:t>
            </a:r>
            <a:r>
              <a:rPr lang="de-de" sz="1800">
                <a:solidFill>
                  <a:prstClr val="black"/>
                </a:solidFill>
                <a:latin typeface="+mn-lt"/>
              </a:rPr>
              <a:t>, so </a:t>
            </a:r>
            <a:r>
              <a:rPr lang="de-de" sz="1800" b="1">
                <a:solidFill>
                  <a:prstClr val="black"/>
                </a:solidFill>
                <a:latin typeface="+mn-lt"/>
              </a:rPr>
              <a:t>konsultiert</a:t>
            </a:r>
            <a:r>
              <a:rPr lang="de-de" sz="1800">
                <a:solidFill>
                  <a:prstClr val="black"/>
                </a:solidFill>
                <a:latin typeface="+mn-lt"/>
              </a:rPr>
              <a:t> der betraute Delegierte Europäische Staatsanwalt </a:t>
            </a:r>
            <a:r>
              <a:rPr lang="de-de" sz="1800" b="1">
                <a:solidFill>
                  <a:prstClr val="black"/>
                </a:solidFill>
                <a:latin typeface="+mn-lt"/>
              </a:rPr>
              <a:t>die nationalen Strafverfolgungsbehörden, bevor</a:t>
            </a:r>
            <a:r>
              <a:rPr lang="de-de" sz="1800">
                <a:solidFill>
                  <a:prstClr val="black"/>
                </a:solidFill>
                <a:latin typeface="+mn-lt"/>
              </a:rPr>
              <a:t> er die Anwendung eines vereinfachten Strafverfolgungsverfahrens vorschlägt.“</a:t>
            </a:r>
          </a:p>
          <a:p>
            <a:pPr lvl="1" algn="just">
              <a:buFont typeface="Wingdings" panose="05000000000000000000" pitchFamily="2" charset="2"/>
              <a:buChar char="Ø"/>
            </a:pPr>
            <a:endParaRPr lang="en-US" sz="1700" b="1" dirty="0">
              <a:solidFill>
                <a:prstClr val="black"/>
              </a:solidFill>
              <a:latin typeface="+mn-lt"/>
            </a:endParaRPr>
          </a:p>
          <a:p>
            <a:pPr lvl="1" algn="just">
              <a:buFont typeface="Wingdings" panose="05000000000000000000" pitchFamily="2" charset="2"/>
              <a:buChar char="Ø"/>
            </a:pPr>
            <a:r>
              <a:rPr lang="de-de" sz="1700" b="1">
                <a:solidFill>
                  <a:prstClr val="black"/>
                </a:solidFill>
                <a:latin typeface="+mn-lt"/>
              </a:rPr>
              <a:t>Konsultationspflichten</a:t>
            </a:r>
            <a:r>
              <a:rPr lang="de-de" sz="1700">
                <a:solidFill>
                  <a:prstClr val="black"/>
                </a:solidFill>
                <a:latin typeface="+mn-lt"/>
              </a:rPr>
              <a:t>: Vorlage des Falles bei den nationalen Gerichten</a:t>
            </a:r>
          </a:p>
          <a:p>
            <a:pPr lvl="1" algn="just">
              <a:buFont typeface="Wingdings" panose="05000000000000000000" pitchFamily="2" charset="2"/>
              <a:buChar char="Ø"/>
            </a:pPr>
            <a:r>
              <a:rPr lang="de-de">
                <a:solidFill>
                  <a:schemeClr val="tx1"/>
                </a:solidFill>
                <a:latin typeface="+mn-lt"/>
              </a:rPr>
              <a:t>Siehe Artikel 61 und 62 der Geschäftsordnung.</a:t>
            </a:r>
          </a:p>
          <a:p>
            <a:pPr marL="0" indent="0" algn="just">
              <a:buNone/>
            </a:pPr>
            <a:r>
              <a:rPr lang="de-de" sz="1800">
                <a:solidFill>
                  <a:prstClr val="black"/>
                </a:solidFill>
                <a:latin typeface="+mn-lt"/>
              </a:rPr>
              <a:t>Artikel 40 Absatz 3 EUStA-Verordnung: „Stimmt die Ständige Kammer dem Vorschlag zu, so </a:t>
            </a:r>
            <a:r>
              <a:rPr lang="de-de" sz="1800" b="1">
                <a:solidFill>
                  <a:prstClr val="black"/>
                </a:solidFill>
                <a:latin typeface="+mn-lt"/>
              </a:rPr>
              <a:t>wendet</a:t>
            </a:r>
            <a:r>
              <a:rPr lang="de-de" sz="1800">
                <a:solidFill>
                  <a:prstClr val="black"/>
                </a:solidFill>
                <a:latin typeface="+mn-lt"/>
              </a:rPr>
              <a:t> der betraute Delegierte Europäische Staatsanwalt </a:t>
            </a:r>
            <a:r>
              <a:rPr lang="de-de" sz="1800" b="1">
                <a:solidFill>
                  <a:prstClr val="black"/>
                </a:solidFill>
                <a:latin typeface="+mn-lt"/>
              </a:rPr>
              <a:t>das vereinfachte Strafverfolgungsverfahren gemäß den im nationalen Recht geregelten Bedingungen an</a:t>
            </a:r>
            <a:r>
              <a:rPr lang="de-de" sz="1800">
                <a:solidFill>
                  <a:prstClr val="black"/>
                </a:solidFill>
                <a:latin typeface="+mn-lt"/>
              </a:rPr>
              <a:t> und vermerkt dies im Fallbearbeitungssystem. Ist das vereinfachte Strafverfolgungsverfahren nach der Erfüllung der mit dem Verdächtigen vereinbarten Bedingungen abgeschlossen, so weist die Ständige Kammer den Delegierten Europäischen Staatsanwalt an, </a:t>
            </a:r>
            <a:r>
              <a:rPr lang="de-de" sz="1800" b="1">
                <a:solidFill>
                  <a:prstClr val="black"/>
                </a:solidFill>
                <a:latin typeface="+mn-lt"/>
              </a:rPr>
              <a:t>im Hinblick auf den endgültigen Abschluss des Verfahrens tätig zu werden</a:t>
            </a:r>
            <a:r>
              <a:rPr lang="de-de" sz="1800">
                <a:solidFill>
                  <a:prstClr val="black"/>
                </a:solidFill>
                <a:latin typeface="+mn-lt"/>
              </a:rPr>
              <a:t>. “</a:t>
            </a:r>
          </a:p>
          <a:p>
            <a:pPr lvl="1" algn="just">
              <a:buFont typeface="Wingdings" panose="05000000000000000000" pitchFamily="2" charset="2"/>
              <a:buChar char="Ø"/>
            </a:pPr>
            <a:endParaRPr lang="en-US" sz="1700" b="1" dirty="0">
              <a:solidFill>
                <a:prstClr val="black"/>
              </a:solidFill>
              <a:latin typeface="+mn-lt"/>
            </a:endParaRPr>
          </a:p>
          <a:p>
            <a:pPr lvl="1" algn="just">
              <a:buFont typeface="Wingdings" panose="05000000000000000000" pitchFamily="2" charset="2"/>
              <a:buChar char="Ø"/>
            </a:pPr>
            <a:r>
              <a:rPr lang="de-de" sz="1700" b="1">
                <a:solidFill>
                  <a:prstClr val="black"/>
                </a:solidFill>
                <a:latin typeface="+mn-lt"/>
              </a:rPr>
              <a:t>Anwendung gemäß nationalem Recht</a:t>
            </a:r>
          </a:p>
        </p:txBody>
      </p:sp>
      <p:sp>
        <p:nvSpPr>
          <p:cNvPr id="5" name="Dia számának helye 4">
            <a:extLst>
              <a:ext uri="{FF2B5EF4-FFF2-40B4-BE49-F238E27FC236}">
                <a16:creationId xmlns:a16="http://schemas.microsoft.com/office/drawing/2014/main" id="{AAB4CBF5-B958-4128-A01B-FB6E4C4B7EA3}"/>
              </a:ext>
            </a:extLst>
          </p:cNvPr>
          <p:cNvSpPr>
            <a:spLocks noGrp="1"/>
          </p:cNvSpPr>
          <p:nvPr>
            <p:ph type="sldNum" sz="quarter" idx="12"/>
          </p:nvPr>
        </p:nvSpPr>
        <p:spPr/>
        <p:txBody>
          <a:bodyPr/>
          <a:lstStyle/>
          <a:p>
            <a:fld id="{6113E31D-E2AB-40D1-8B51-AFA5AFEF393A}" type="slidenum">
              <a:rPr lang="en-US" smtClean="0"/>
              <a:t>13</a:t>
            </a:fld>
            <a:endParaRPr lang="en-US"/>
          </a:p>
        </p:txBody>
      </p:sp>
    </p:spTree>
    <p:extLst>
      <p:ext uri="{BB962C8B-B14F-4D97-AF65-F5344CB8AC3E}">
        <p14:creationId xmlns:p14="http://schemas.microsoft.com/office/powerpoint/2010/main" val="395590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fontScale="90000"/>
          </a:bodyPr>
          <a:lstStyle/>
          <a:p>
            <a:r>
              <a:rPr lang="de-de"/>
              <a:t>Artikel 34 – Verweisung und Übertragung von Verfahren an bzw. auf die nationalen Behörden</a:t>
            </a:r>
          </a:p>
        </p:txBody>
      </p:sp>
      <p:sp>
        <p:nvSpPr>
          <p:cNvPr id="3" name="Inhaltsplatzhalter 2"/>
          <p:cNvSpPr>
            <a:spLocks noGrp="1"/>
          </p:cNvSpPr>
          <p:nvPr>
            <p:ph idx="1"/>
          </p:nvPr>
        </p:nvSpPr>
        <p:spPr/>
        <p:txBody>
          <a:bodyPr>
            <a:normAutofit fontScale="70000" lnSpcReduction="20000"/>
          </a:bodyPr>
          <a:lstStyle/>
          <a:p>
            <a:pPr marL="0" indent="0" algn="just">
              <a:buNone/>
            </a:pPr>
            <a:r>
              <a:rPr lang="de-de" sz="2400">
                <a:solidFill>
                  <a:schemeClr val="tx1"/>
                </a:solidFill>
                <a:latin typeface="+mn-lt"/>
              </a:rPr>
              <a:t>Die EUStA verweist das Verfahren an die nationalen Behörden, wenn</a:t>
            </a:r>
          </a:p>
          <a:p>
            <a:pPr lvl="1" algn="just">
              <a:buFont typeface="Wingdings" panose="05000000000000000000" pitchFamily="2" charset="2"/>
              <a:buChar char="Ø"/>
            </a:pPr>
            <a:r>
              <a:rPr lang="de-de" sz="2000">
                <a:solidFill>
                  <a:schemeClr val="tx1"/>
                </a:solidFill>
                <a:latin typeface="+mn-lt"/>
              </a:rPr>
              <a:t>keine Straftat im Sinne von Artikel 22 und 23 vorliegt</a:t>
            </a:r>
          </a:p>
          <a:p>
            <a:pPr lvl="1" algn="just">
              <a:buFont typeface="Wingdings" panose="05000000000000000000" pitchFamily="2" charset="2"/>
              <a:buChar char="Ø"/>
            </a:pPr>
            <a:r>
              <a:rPr lang="de-de" sz="2000">
                <a:solidFill>
                  <a:schemeClr val="tx1"/>
                </a:solidFill>
                <a:latin typeface="+mn-lt"/>
              </a:rPr>
              <a:t>die Bedingungen für die Ausübung ihrer Zuständigkeit nach Artikel 25 Absätze 2 und 3 der EUStA-Verordnung nicht erfüllt sind</a:t>
            </a:r>
          </a:p>
          <a:p>
            <a:pPr lvl="1" algn="just">
              <a:buFont typeface="Wingdings" panose="05000000000000000000" pitchFamily="2" charset="2"/>
              <a:buChar char="Ø"/>
            </a:pPr>
            <a:r>
              <a:rPr lang="de-de" sz="2000">
                <a:solidFill>
                  <a:schemeClr val="tx1"/>
                </a:solidFill>
                <a:latin typeface="+mn-lt"/>
              </a:rPr>
              <a:t>die EUStA die Einstellung eines Verfahrens erwägt, in dem die EUStA eine Annexzuständigkeit im Sinne von Artikel 22 Absatz 3 der EUStA-Verordnung ausgeübt hat, oder in dem der Schaden für die Union den einem anderen Opfer entstandenen Schaden nicht übersteigt</a:t>
            </a:r>
          </a:p>
          <a:p>
            <a:pPr marL="0" indent="0" algn="just">
              <a:buNone/>
            </a:pPr>
            <a:r>
              <a:rPr lang="de-de" sz="2400">
                <a:solidFill>
                  <a:schemeClr val="tx1"/>
                </a:solidFill>
                <a:latin typeface="+mn-lt"/>
              </a:rPr>
              <a:t>Das Kollegium kann Leitlinien erlassen, die es der Ständigen Kammer ermöglichen, ein Verfahren an die nationalen Behörden zu </a:t>
            </a:r>
            <a:r>
              <a:rPr lang="de-de" sz="2400" b="1">
                <a:solidFill>
                  <a:schemeClr val="tx1"/>
                </a:solidFill>
                <a:latin typeface="+mn-lt"/>
              </a:rPr>
              <a:t>übertragen</a:t>
            </a:r>
          </a:p>
          <a:p>
            <a:pPr lvl="1" algn="just">
              <a:buFont typeface="Wingdings" panose="05000000000000000000" pitchFamily="2" charset="2"/>
              <a:buChar char="Ø"/>
            </a:pPr>
            <a:r>
              <a:rPr lang="de-de" sz="2000">
                <a:solidFill>
                  <a:schemeClr val="tx1"/>
                </a:solidFill>
                <a:latin typeface="+mn-lt"/>
              </a:rPr>
              <a:t>wenn der Schaden für die Union weniger als 100 000 EUR beträgt und wenn die Schwere der Straftat oder die Komplexität des Verfahrens gemäß den Leitlinien des Kollegiums keine Ermittlung auf Unionsebene erfordert </a:t>
            </a:r>
          </a:p>
          <a:p>
            <a:pPr marL="0" indent="0" algn="just">
              <a:buNone/>
            </a:pPr>
            <a:r>
              <a:rPr lang="de-de" sz="2400">
                <a:solidFill>
                  <a:schemeClr val="tx1"/>
                </a:solidFill>
                <a:latin typeface="+mn-lt"/>
              </a:rPr>
              <a:t>Verfahrensweisen bei Straftaten, die nicht in die Zuständigkeit der EUStA fallen</a:t>
            </a:r>
          </a:p>
          <a:p>
            <a:pPr lvl="1" algn="just">
              <a:buFont typeface="Wingdings" panose="05000000000000000000" pitchFamily="2" charset="2"/>
              <a:buChar char="Ø"/>
            </a:pPr>
            <a:r>
              <a:rPr lang="de-de" sz="2000">
                <a:solidFill>
                  <a:schemeClr val="tx1"/>
                </a:solidFill>
                <a:latin typeface="+mn-lt"/>
              </a:rPr>
              <a:t>Artikel 34 Absatz 5 EUStA-Verordnung: wenn die zuständige nationale Behörde der Übernahme des Verfahrens nicht (innerhalb von 30 Tagen) zustimmt, bleibt die EUStA zuständig (außer wenn die EUStA nach Artikel 22 und 23 keine Zuständigkeit besitzt).</a:t>
            </a:r>
          </a:p>
          <a:p>
            <a:pPr lvl="1" algn="just">
              <a:buFont typeface="Wingdings" panose="05000000000000000000" pitchFamily="2" charset="2"/>
              <a:buChar char="Ø"/>
            </a:pPr>
            <a:r>
              <a:rPr lang="de-de" sz="2000">
                <a:solidFill>
                  <a:schemeClr val="tx1"/>
                </a:solidFill>
                <a:latin typeface="+mn-lt"/>
              </a:rPr>
              <a:t>Artikel 34 Absätze 7 und 8 EUStA-Verordnung: </a:t>
            </a:r>
            <a:r>
              <a:rPr lang="de-de" sz="2000" b="1">
                <a:solidFill>
                  <a:schemeClr val="tx1"/>
                </a:solidFill>
                <a:latin typeface="+mn-lt"/>
              </a:rPr>
              <a:t>Abgabe</a:t>
            </a:r>
            <a:r>
              <a:rPr lang="de-de" sz="2000">
                <a:solidFill>
                  <a:schemeClr val="tx1"/>
                </a:solidFill>
                <a:latin typeface="+mn-lt"/>
              </a:rPr>
              <a:t> der Verfahrensakte an nationale Behörde, keine weiteren Ermittlungs- oder Strafverfolgungsmaßnahmen, Beendigung des Verfahrens, </a:t>
            </a:r>
            <a:r>
              <a:rPr lang="de-de" sz="2000" b="1">
                <a:solidFill>
                  <a:schemeClr val="tx1"/>
                </a:solidFill>
                <a:latin typeface="+mn-lt"/>
              </a:rPr>
              <a:t>Unterrichtung</a:t>
            </a:r>
            <a:r>
              <a:rPr lang="de-de" sz="2000">
                <a:solidFill>
                  <a:schemeClr val="tx1"/>
                </a:solidFill>
                <a:latin typeface="+mn-lt"/>
              </a:rPr>
              <a:t> der nationalen Behörden, einschlägigen Organe usw. der Union (OLAF), Verdächtigen, Beschuldigten, Opfer der Straftat</a:t>
            </a:r>
          </a:p>
          <a:p>
            <a:pPr marL="0" lvl="1" indent="0" algn="just">
              <a:spcBef>
                <a:spcPts val="1200"/>
              </a:spcBef>
              <a:spcAft>
                <a:spcPts val="200"/>
              </a:spcAft>
              <a:buSzPct val="100000"/>
              <a:buNone/>
            </a:pPr>
            <a:r>
              <a:rPr lang="de-de" sz="2500">
                <a:solidFill>
                  <a:schemeClr val="tx1"/>
                </a:solidFill>
                <a:latin typeface="+mn-lt"/>
              </a:rPr>
              <a:t>Siehe auch Artikel 57 der Geschäftsordnung.</a:t>
            </a:r>
          </a:p>
          <a:p>
            <a:pPr marL="0" lvl="1" indent="0">
              <a:spcBef>
                <a:spcPts val="1200"/>
              </a:spcBef>
              <a:spcAft>
                <a:spcPts val="200"/>
              </a:spcAft>
              <a:buSzPct val="100000"/>
              <a:buNone/>
            </a:pPr>
            <a:endParaRPr lang="de-AT" sz="2500" dirty="0">
              <a:solidFill>
                <a:schemeClr val="tx1"/>
              </a:solidFill>
              <a:latin typeface="+mn-lt"/>
            </a:endParaRPr>
          </a:p>
          <a:p>
            <a:pPr lvl="1">
              <a:buFont typeface="Wingdings" panose="05000000000000000000" pitchFamily="2" charset="2"/>
              <a:buChar char="Ø"/>
            </a:pPr>
            <a:endParaRPr lang="de-DE" sz="2000" dirty="0"/>
          </a:p>
          <a:p>
            <a:pPr lvl="0">
              <a:buFont typeface="Wingdings" panose="05000000000000000000" pitchFamily="2" charset="2"/>
              <a:buChar char="Ø"/>
            </a:pPr>
            <a:endParaRPr lang="en-US" sz="1800" dirty="0">
              <a:solidFill>
                <a:prstClr val="black"/>
              </a:solidFill>
            </a:endParaRPr>
          </a:p>
          <a:p>
            <a:endParaRPr lang="de-DE" dirty="0"/>
          </a:p>
        </p:txBody>
      </p:sp>
      <p:sp>
        <p:nvSpPr>
          <p:cNvPr id="5" name="Dia számának helye 4">
            <a:extLst>
              <a:ext uri="{FF2B5EF4-FFF2-40B4-BE49-F238E27FC236}">
                <a16:creationId xmlns:a16="http://schemas.microsoft.com/office/drawing/2014/main" id="{D09139C0-7C15-4123-BD16-44EB78287995}"/>
              </a:ext>
            </a:extLst>
          </p:cNvPr>
          <p:cNvSpPr>
            <a:spLocks noGrp="1"/>
          </p:cNvSpPr>
          <p:nvPr>
            <p:ph type="sldNum" sz="quarter" idx="12"/>
          </p:nvPr>
        </p:nvSpPr>
        <p:spPr/>
        <p:txBody>
          <a:bodyPr/>
          <a:lstStyle/>
          <a:p>
            <a:fld id="{6113E31D-E2AB-40D1-8B51-AFA5AFEF393A}" type="slidenum">
              <a:rPr lang="en-US" smtClean="0"/>
              <a:t>14</a:t>
            </a:fld>
            <a:endParaRPr lang="en-US"/>
          </a:p>
        </p:txBody>
      </p:sp>
    </p:spTree>
    <p:extLst>
      <p:ext uri="{BB962C8B-B14F-4D97-AF65-F5344CB8AC3E}">
        <p14:creationId xmlns:p14="http://schemas.microsoft.com/office/powerpoint/2010/main" val="827012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20995"/>
            <a:ext cx="9967452" cy="918424"/>
          </a:xfrm>
        </p:spPr>
        <p:txBody>
          <a:bodyPr>
            <a:normAutofit/>
          </a:bodyPr>
          <a:lstStyle/>
          <a:p>
            <a:r>
              <a:rPr lang="de-de"/>
              <a:t>Artikel 35 – Abschluss der Ermittlungen</a:t>
            </a:r>
          </a:p>
        </p:txBody>
      </p:sp>
      <p:sp>
        <p:nvSpPr>
          <p:cNvPr id="3" name="Inhaltsplatzhalter 2"/>
          <p:cNvSpPr>
            <a:spLocks noGrp="1"/>
          </p:cNvSpPr>
          <p:nvPr>
            <p:ph idx="1"/>
          </p:nvPr>
        </p:nvSpPr>
        <p:spPr/>
        <p:txBody>
          <a:bodyPr>
            <a:normAutofit fontScale="55000" lnSpcReduction="20000"/>
          </a:bodyPr>
          <a:lstStyle/>
          <a:p>
            <a:pPr marL="0" indent="0" algn="just">
              <a:buNone/>
            </a:pPr>
            <a:r>
              <a:rPr lang="de-de" sz="2400">
                <a:solidFill>
                  <a:schemeClr val="tx1"/>
                </a:solidFill>
                <a:latin typeface="+mn-lt"/>
              </a:rPr>
              <a:t>Artikel 35 Absatz 1 EUStA-Verordnung: Wenn der betraute Delegierte Europäische Staatsanwalt die Ermittlungen als abgeschlossen erachtet,</a:t>
            </a:r>
          </a:p>
          <a:p>
            <a:pPr lvl="0" algn="just">
              <a:buFont typeface="Wingdings" panose="05000000000000000000" pitchFamily="2" charset="2"/>
              <a:buChar char="Ø"/>
            </a:pPr>
            <a:r>
              <a:rPr lang="de-de" sz="2400">
                <a:solidFill>
                  <a:schemeClr val="tx1"/>
                </a:solidFill>
                <a:latin typeface="+mn-lt"/>
              </a:rPr>
              <a:t>unterbreitet er </a:t>
            </a:r>
            <a:r>
              <a:rPr lang="de-de" sz="2400" b="1">
                <a:solidFill>
                  <a:schemeClr val="tx1"/>
                </a:solidFill>
                <a:latin typeface="+mn-lt"/>
              </a:rPr>
              <a:t>dem die Aufsicht führenden Europäischen Staatsanwalt einen Bericht</a:t>
            </a:r>
          </a:p>
          <a:p>
            <a:pPr lvl="0" algn="just">
              <a:buFont typeface="Wingdings" panose="05000000000000000000" pitchFamily="2" charset="2"/>
              <a:buChar char="Ø"/>
            </a:pPr>
            <a:r>
              <a:rPr lang="de-de" sz="2400">
                <a:solidFill>
                  <a:schemeClr val="tx1"/>
                </a:solidFill>
                <a:latin typeface="+mn-lt"/>
              </a:rPr>
              <a:t>mit einer </a:t>
            </a:r>
            <a:r>
              <a:rPr lang="de-de" sz="2400" b="1">
                <a:solidFill>
                  <a:schemeClr val="tx1"/>
                </a:solidFill>
                <a:latin typeface="+mn-lt"/>
              </a:rPr>
              <a:t>Zusammenfassung des Verfahrens und einem Beschlussentwurf</a:t>
            </a:r>
          </a:p>
          <a:p>
            <a:pPr lvl="0" algn="just">
              <a:buFont typeface="Wingdings" panose="05000000000000000000" pitchFamily="2" charset="2"/>
              <a:buChar char="Ø"/>
            </a:pPr>
            <a:r>
              <a:rPr lang="de-de" sz="2400">
                <a:solidFill>
                  <a:schemeClr val="tx1"/>
                </a:solidFill>
                <a:latin typeface="+mn-lt"/>
              </a:rPr>
              <a:t>Der </a:t>
            </a:r>
            <a:r>
              <a:rPr lang="de-de" sz="2400" b="1">
                <a:solidFill>
                  <a:schemeClr val="tx1"/>
                </a:solidFill>
                <a:latin typeface="+mn-lt"/>
              </a:rPr>
              <a:t>Europäische Staatsanwalt</a:t>
            </a:r>
            <a:r>
              <a:rPr lang="de-de" sz="2400">
                <a:solidFill>
                  <a:schemeClr val="tx1"/>
                </a:solidFill>
                <a:latin typeface="+mn-lt"/>
              </a:rPr>
              <a:t> leitet diese Dokumente an die Ständige Kammer weiter, </a:t>
            </a:r>
            <a:r>
              <a:rPr lang="de-de" sz="2400" b="1">
                <a:solidFill>
                  <a:schemeClr val="tx1"/>
                </a:solidFill>
                <a:latin typeface="+mn-lt"/>
              </a:rPr>
              <a:t>ggf. mit einer eigenen Bewertung</a:t>
            </a:r>
          </a:p>
          <a:p>
            <a:pPr lvl="0" algn="just">
              <a:buFont typeface="Wingdings" panose="05000000000000000000" pitchFamily="2" charset="2"/>
              <a:buChar char="Ø"/>
            </a:pPr>
            <a:r>
              <a:rPr lang="de-de" sz="2400">
                <a:solidFill>
                  <a:schemeClr val="tx1"/>
                </a:solidFill>
                <a:latin typeface="+mn-lt"/>
              </a:rPr>
              <a:t>Wenn die Ständige Kammer den Beschluss </a:t>
            </a:r>
            <a:r>
              <a:rPr lang="de-de" sz="2400" b="1">
                <a:solidFill>
                  <a:schemeClr val="tx1"/>
                </a:solidFill>
                <a:latin typeface="+mn-lt"/>
              </a:rPr>
              <a:t>wie vom Delegierten Europäischen Staatsanwalt vorgeschlagen fasst, verfolgt dieser die Angelegenheit entsprechend weiter</a:t>
            </a:r>
          </a:p>
          <a:p>
            <a:pPr marL="0" indent="0" algn="just">
              <a:buNone/>
            </a:pPr>
            <a:r>
              <a:rPr lang="de-de" sz="2400">
                <a:solidFill>
                  <a:schemeClr val="tx1"/>
                </a:solidFill>
                <a:latin typeface="+mn-lt"/>
              </a:rPr>
              <a:t>Keine Verpflichtung zur Überprüfung der Verfahrensakte durch die Ständige Kammer, aber Art. 10 Abs. 6: Die gesamte Verfahrensakte wird der zuständigen Ständigen Kammer auf Verlangen für die Vorbereitung der Entscheidungen zur Verfügung gestellt.</a:t>
            </a:r>
          </a:p>
          <a:p>
            <a:pPr marL="0" lvl="0" indent="0" algn="just">
              <a:buNone/>
            </a:pPr>
            <a:r>
              <a:rPr lang="de-de" sz="2400">
                <a:solidFill>
                  <a:schemeClr val="tx1"/>
                </a:solidFill>
                <a:latin typeface="+mn-lt"/>
              </a:rPr>
              <a:t>Artikel 35 Absatz 2: Wenn die Ständige Kammer </a:t>
            </a:r>
            <a:r>
              <a:rPr lang="de-de" sz="2400" b="1">
                <a:solidFill>
                  <a:schemeClr val="tx1"/>
                </a:solidFill>
                <a:latin typeface="+mn-lt"/>
              </a:rPr>
              <a:t>den vom Delegierten Europäischen Staatsanwalt vorgeschlagenen Beschluss nicht fasst</a:t>
            </a:r>
          </a:p>
          <a:p>
            <a:pPr lvl="0" algn="just">
              <a:buFont typeface="Wingdings" panose="05000000000000000000" pitchFamily="2" charset="2"/>
              <a:buChar char="Ø"/>
            </a:pPr>
            <a:r>
              <a:rPr lang="de-de" sz="2400" b="1">
                <a:solidFill>
                  <a:schemeClr val="tx1"/>
                </a:solidFill>
                <a:latin typeface="+mn-lt"/>
              </a:rPr>
              <a:t>nimmt die Kammer</a:t>
            </a:r>
            <a:r>
              <a:rPr lang="de-de" sz="2400">
                <a:solidFill>
                  <a:schemeClr val="tx1"/>
                </a:solidFill>
                <a:latin typeface="+mn-lt"/>
              </a:rPr>
              <a:t>, soweit erforderlich, </a:t>
            </a:r>
            <a:r>
              <a:rPr lang="de-de" sz="2400" b="1">
                <a:solidFill>
                  <a:schemeClr val="tx1"/>
                </a:solidFill>
                <a:latin typeface="+mn-lt"/>
              </a:rPr>
              <a:t>eine eigene Prüfung der Verfahrensakte vor</a:t>
            </a:r>
          </a:p>
          <a:p>
            <a:pPr lvl="0" algn="just">
              <a:buFont typeface="Wingdings" panose="05000000000000000000" pitchFamily="2" charset="2"/>
              <a:buChar char="Ø"/>
            </a:pPr>
            <a:r>
              <a:rPr lang="de-de" sz="2400">
                <a:solidFill>
                  <a:schemeClr val="tx1"/>
                </a:solidFill>
                <a:latin typeface="+mn-lt"/>
              </a:rPr>
              <a:t>und </a:t>
            </a:r>
            <a:r>
              <a:rPr lang="de-de" sz="2400" b="1">
                <a:solidFill>
                  <a:schemeClr val="tx1"/>
                </a:solidFill>
                <a:latin typeface="+mn-lt"/>
              </a:rPr>
              <a:t>fasst dann einen endgültigen Beschluss</a:t>
            </a:r>
            <a:r>
              <a:rPr lang="de-de" sz="2400">
                <a:solidFill>
                  <a:schemeClr val="tx1"/>
                </a:solidFill>
                <a:latin typeface="+mn-lt"/>
              </a:rPr>
              <a:t> (nach Möglichkeit ohne weitere Schritte des Delegierten Europäischen Staatsanwalts) </a:t>
            </a:r>
            <a:r>
              <a:rPr lang="de-de" sz="2400" b="1" u="sng">
                <a:solidFill>
                  <a:schemeClr val="tx1"/>
                </a:solidFill>
                <a:latin typeface="+mn-lt"/>
              </a:rPr>
              <a:t>oder</a:t>
            </a:r>
            <a:r>
              <a:rPr lang="de-de" sz="2400">
                <a:solidFill>
                  <a:schemeClr val="tx1"/>
                </a:solidFill>
                <a:latin typeface="+mn-lt"/>
              </a:rPr>
              <a:t> </a:t>
            </a:r>
          </a:p>
          <a:p>
            <a:pPr lvl="0" algn="just">
              <a:buFont typeface="Wingdings" panose="05000000000000000000" pitchFamily="2" charset="2"/>
              <a:buChar char="Ø"/>
            </a:pPr>
            <a:r>
              <a:rPr lang="de-de" sz="2400" b="1">
                <a:solidFill>
                  <a:schemeClr val="tx1"/>
                </a:solidFill>
                <a:latin typeface="+mn-lt"/>
              </a:rPr>
              <a:t>erteilt dem Delegierten Europäischen Staatsanwalt weitere Weisungen </a:t>
            </a:r>
            <a:r>
              <a:rPr lang="de-de" sz="2400">
                <a:solidFill>
                  <a:schemeClr val="tx1"/>
                </a:solidFill>
                <a:latin typeface="+mn-lt"/>
              </a:rPr>
              <a:t>– z. B. zusätzliche Ermittlungen mit dem Ziel, den Fall vor Gericht zu bringen, statt ihn einzustellen, oder Änderung der Bedingungen, die der Beschuldigte gemäß Artikel 40 Vereinfachtes Strafverfolgungsverfahren zu erfüllen hat.</a:t>
            </a:r>
          </a:p>
          <a:p>
            <a:pPr lvl="0">
              <a:buFont typeface="Wingdings" panose="05000000000000000000" pitchFamily="2" charset="2"/>
              <a:buChar char="Ø"/>
            </a:pPr>
            <a:endParaRPr lang="en-US" sz="1800" dirty="0">
              <a:solidFill>
                <a:prstClr val="black"/>
              </a:solidFill>
            </a:endParaRPr>
          </a:p>
          <a:p>
            <a:endParaRPr lang="de-DE" dirty="0"/>
          </a:p>
        </p:txBody>
      </p:sp>
      <p:sp>
        <p:nvSpPr>
          <p:cNvPr id="5" name="Dia számának helye 4">
            <a:extLst>
              <a:ext uri="{FF2B5EF4-FFF2-40B4-BE49-F238E27FC236}">
                <a16:creationId xmlns:a16="http://schemas.microsoft.com/office/drawing/2014/main" id="{62C9985B-A6F9-41D5-A78B-3D70CE8BADE0}"/>
              </a:ext>
            </a:extLst>
          </p:cNvPr>
          <p:cNvSpPr>
            <a:spLocks noGrp="1"/>
          </p:cNvSpPr>
          <p:nvPr>
            <p:ph type="sldNum" sz="quarter" idx="12"/>
          </p:nvPr>
        </p:nvSpPr>
        <p:spPr/>
        <p:txBody>
          <a:bodyPr/>
          <a:lstStyle/>
          <a:p>
            <a:fld id="{6113E31D-E2AB-40D1-8B51-AFA5AFEF393A}" type="slidenum">
              <a:rPr lang="en-US" smtClean="0"/>
              <a:t>15</a:t>
            </a:fld>
            <a:endParaRPr lang="en-US"/>
          </a:p>
        </p:txBody>
      </p:sp>
    </p:spTree>
    <p:extLst>
      <p:ext uri="{BB962C8B-B14F-4D97-AF65-F5344CB8AC3E}">
        <p14:creationId xmlns:p14="http://schemas.microsoft.com/office/powerpoint/2010/main" val="1908440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5" name="Gerade Verbindung 254"/>
          <p:cNvCxnSpPr/>
          <p:nvPr/>
        </p:nvCxnSpPr>
        <p:spPr>
          <a:xfrm flipV="1">
            <a:off x="4151785" y="4713915"/>
            <a:ext cx="6018020" cy="1598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2142140" y="4722595"/>
            <a:ext cx="2009645"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459596" y="3583957"/>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EuStA DE</a:t>
            </a:r>
          </a:p>
        </p:txBody>
      </p:sp>
      <p:sp>
        <p:nvSpPr>
          <p:cNvPr id="4" name="Rechteck 3"/>
          <p:cNvSpPr/>
          <p:nvPr/>
        </p:nvSpPr>
        <p:spPr>
          <a:xfrm>
            <a:off x="4725609" y="1853446"/>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EuStA AT</a:t>
            </a:r>
          </a:p>
        </p:txBody>
      </p:sp>
      <p:sp>
        <p:nvSpPr>
          <p:cNvPr id="8" name="Rechteck 7"/>
          <p:cNvSpPr/>
          <p:nvPr/>
        </p:nvSpPr>
        <p:spPr>
          <a:xfrm>
            <a:off x="6103268" y="1840956"/>
            <a:ext cx="936104" cy="64807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EuGStA </a:t>
            </a:r>
          </a:p>
        </p:txBody>
      </p:sp>
      <p:sp>
        <p:nvSpPr>
          <p:cNvPr id="9" name="Rechteck 8"/>
          <p:cNvSpPr/>
          <p:nvPr/>
        </p:nvSpPr>
        <p:spPr>
          <a:xfrm>
            <a:off x="7367344" y="1852460"/>
            <a:ext cx="936104" cy="634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EuStA EE</a:t>
            </a:r>
          </a:p>
        </p:txBody>
      </p:sp>
      <p:sp>
        <p:nvSpPr>
          <p:cNvPr id="10" name="Rechteck 9"/>
          <p:cNvSpPr/>
          <p:nvPr/>
        </p:nvSpPr>
        <p:spPr>
          <a:xfrm>
            <a:off x="2214148" y="5664832"/>
            <a:ext cx="2361617"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Ermittlungen </a:t>
            </a:r>
          </a:p>
          <a:p>
            <a:pPr algn="ctr"/>
            <a:r>
              <a:rPr lang="de-de"/>
              <a:t>abgeschlossen (Art. 35 Abs. 1)</a:t>
            </a:r>
          </a:p>
        </p:txBody>
      </p:sp>
      <p:cxnSp>
        <p:nvCxnSpPr>
          <p:cNvPr id="26" name="Gerade Verbindung 25"/>
          <p:cNvCxnSpPr/>
          <p:nvPr/>
        </p:nvCxnSpPr>
        <p:spPr>
          <a:xfrm>
            <a:off x="2167680" y="1702620"/>
            <a:ext cx="8053464"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flipV="1">
            <a:off x="2167680" y="2674099"/>
            <a:ext cx="2056112" cy="42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cxnSpLocks/>
          </p:cNvCxnSpPr>
          <p:nvPr/>
        </p:nvCxnSpPr>
        <p:spPr>
          <a:xfrm flipH="1">
            <a:off x="2142140" y="1702620"/>
            <a:ext cx="25540" cy="2984053"/>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10237216" y="1777039"/>
            <a:ext cx="4597" cy="29096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99" name="Gerade Verbindung mit Pfeil 98"/>
          <p:cNvCxnSpPr>
            <a:endCxn id="2" idx="2"/>
          </p:cNvCxnSpPr>
          <p:nvPr/>
        </p:nvCxnSpPr>
        <p:spPr>
          <a:xfrm flipV="1">
            <a:off x="2927648" y="4232030"/>
            <a:ext cx="0" cy="143280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a:off x="4223792" y="2674528"/>
            <a:ext cx="0" cy="1884683"/>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p:nvPr/>
        </p:nvCxnSpPr>
        <p:spPr>
          <a:xfrm flipV="1">
            <a:off x="2927648" y="2995834"/>
            <a:ext cx="2088232" cy="54930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5" name="Rechteck 54"/>
          <p:cNvSpPr/>
          <p:nvPr/>
        </p:nvSpPr>
        <p:spPr>
          <a:xfrm>
            <a:off x="2297141" y="1853447"/>
            <a:ext cx="1729961" cy="584775"/>
          </a:xfrm>
          <a:prstGeom prst="rect">
            <a:avLst/>
          </a:prstGeom>
        </p:spPr>
        <p:txBody>
          <a:bodyPr wrap="none">
            <a:spAutoFit/>
          </a:bodyPr>
          <a:lstStyle/>
          <a:p>
            <a:pPr algn="ctr"/>
            <a:r>
              <a:rPr lang="de-de" sz="3200" b="1">
                <a:solidFill>
                  <a:srgbClr val="C00000"/>
                </a:solidFill>
              </a:rPr>
              <a:t>Kammer</a:t>
            </a:r>
          </a:p>
        </p:txBody>
      </p:sp>
      <p:sp>
        <p:nvSpPr>
          <p:cNvPr id="54" name="Titel 1"/>
          <p:cNvSpPr txBox="1">
            <a:spLocks/>
          </p:cNvSpPr>
          <p:nvPr/>
        </p:nvSpPr>
        <p:spPr>
          <a:xfrm>
            <a:off x="1991544" y="26064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b="1"/>
              <a:t>Entscheidungsprozesse beim Abschluss der Ermittlungen</a:t>
            </a:r>
          </a:p>
        </p:txBody>
      </p:sp>
      <p:sp>
        <p:nvSpPr>
          <p:cNvPr id="56" name="Abgerundetes Rechteck 55"/>
          <p:cNvSpPr/>
          <p:nvPr/>
        </p:nvSpPr>
        <p:spPr>
          <a:xfrm>
            <a:off x="2226179" y="4839482"/>
            <a:ext cx="1886651" cy="659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a:t>Bericht (mit Zusammenfassung des Verfahrens und Beschlussentwurf)</a:t>
            </a:r>
          </a:p>
        </p:txBody>
      </p:sp>
      <p:sp>
        <p:nvSpPr>
          <p:cNvPr id="61" name="Abgerundetes Rechteck 60"/>
          <p:cNvSpPr/>
          <p:nvPr/>
        </p:nvSpPr>
        <p:spPr>
          <a:xfrm>
            <a:off x="2297935" y="2780929"/>
            <a:ext cx="1853850" cy="6798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a:t>Bericht Del.EuStA und – wenn für notwendig erachtet – eigene Bewertung des EuStA</a:t>
            </a:r>
          </a:p>
        </p:txBody>
      </p:sp>
      <p:sp>
        <p:nvSpPr>
          <p:cNvPr id="69" name="Abgerundetes Rechteck 68"/>
          <p:cNvSpPr/>
          <p:nvPr/>
        </p:nvSpPr>
        <p:spPr>
          <a:xfrm>
            <a:off x="5015881" y="2680070"/>
            <a:ext cx="3039306" cy="6593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a:t>Beschluss der Kammer (Art. 10 Abs. 3)</a:t>
            </a:r>
          </a:p>
        </p:txBody>
      </p:sp>
      <p:cxnSp>
        <p:nvCxnSpPr>
          <p:cNvPr id="77" name="Gerade Verbindung mit Pfeil 76"/>
          <p:cNvCxnSpPr/>
          <p:nvPr/>
        </p:nvCxnSpPr>
        <p:spPr>
          <a:xfrm flipH="1">
            <a:off x="5960863" y="3376305"/>
            <a:ext cx="819156" cy="5316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01" name="Ellipse 100"/>
          <p:cNvSpPr/>
          <p:nvPr/>
        </p:nvSpPr>
        <p:spPr>
          <a:xfrm>
            <a:off x="4359261" y="3699899"/>
            <a:ext cx="1668800" cy="72728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a:solidFill>
                  <a:schemeClr val="accent1">
                    <a:lumMod val="50000"/>
                  </a:schemeClr>
                </a:solidFill>
              </a:rPr>
              <a:t>Nicht wie vom Del.EuStA vorgeschlagen (Art. 35 Abs. 2)</a:t>
            </a:r>
          </a:p>
        </p:txBody>
      </p:sp>
      <p:sp>
        <p:nvSpPr>
          <p:cNvPr id="102" name="Ellipse 101"/>
          <p:cNvSpPr/>
          <p:nvPr/>
        </p:nvSpPr>
        <p:spPr>
          <a:xfrm>
            <a:off x="6543019" y="3798726"/>
            <a:ext cx="1512167" cy="72728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defRPr/>
            </a:pPr>
            <a:r>
              <a:rPr lang="de-de" sz="1100" dirty="0">
                <a:solidFill>
                  <a:schemeClr val="accent1">
                    <a:lumMod val="50000"/>
                  </a:schemeClr>
                </a:solidFill>
              </a:rPr>
              <a:t>Wie vom </a:t>
            </a:r>
            <a:r>
              <a:rPr lang="de-de" sz="1100" dirty="0" err="1">
                <a:solidFill>
                  <a:schemeClr val="accent1">
                    <a:lumMod val="50000"/>
                  </a:schemeClr>
                </a:solidFill>
              </a:rPr>
              <a:t>Del.EuStA</a:t>
            </a:r>
            <a:r>
              <a:rPr lang="de-de" sz="1100" dirty="0">
                <a:solidFill>
                  <a:schemeClr val="accent1">
                    <a:lumMod val="50000"/>
                  </a:schemeClr>
                </a:solidFill>
              </a:rPr>
              <a:t> </a:t>
            </a:r>
            <a:r>
              <a:rPr lang="de-de" sz="1100" dirty="0" err="1">
                <a:solidFill>
                  <a:schemeClr val="accent1">
                    <a:lumMod val="50000"/>
                  </a:schemeClr>
                </a:solidFill>
              </a:rPr>
              <a:t>vorgeschlage</a:t>
            </a:r>
            <a:r>
              <a:rPr lang="de-de" sz="1100" dirty="0">
                <a:solidFill>
                  <a:schemeClr val="accent1">
                    <a:lumMod val="50000"/>
                  </a:schemeClr>
                </a:solidFill>
              </a:rPr>
              <a:t> (Art. 35 Abs. 1)</a:t>
            </a:r>
          </a:p>
        </p:txBody>
      </p:sp>
      <p:sp>
        <p:nvSpPr>
          <p:cNvPr id="104" name="Rechteck 103"/>
          <p:cNvSpPr/>
          <p:nvPr/>
        </p:nvSpPr>
        <p:spPr>
          <a:xfrm>
            <a:off x="6780018" y="5101786"/>
            <a:ext cx="3441127" cy="1211119"/>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Del.EuStA</a:t>
            </a:r>
            <a:r>
              <a:rPr lang="de-de" dirty="0"/>
              <a:t> DE: verfolgt die Angelegenheit weiter,</a:t>
            </a:r>
          </a:p>
          <a:p>
            <a:pPr algn="ctr"/>
            <a:r>
              <a:rPr lang="de-de" sz="1400" dirty="0"/>
              <a:t>Unterrichtung der nationalen Behörden, einschlägigen Organe usw. der Union (OLAF), Verdächtigen, Beschuldigten, Opfer der Straftat</a:t>
            </a:r>
          </a:p>
        </p:txBody>
      </p:sp>
      <p:sp>
        <p:nvSpPr>
          <p:cNvPr id="106" name="Ellipse 105"/>
          <p:cNvSpPr/>
          <p:nvPr/>
        </p:nvSpPr>
        <p:spPr>
          <a:xfrm>
            <a:off x="8339488" y="3402560"/>
            <a:ext cx="1776770" cy="1080611"/>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100" dirty="0">
                <a:solidFill>
                  <a:schemeClr val="accent1">
                    <a:lumMod val="50000"/>
                  </a:schemeClr>
                </a:solidFill>
              </a:rPr>
              <a:t>Strafverfolgung vorgeschlagen, und kein Beschluss der Kammer innerhalb von </a:t>
            </a:r>
            <a:br>
              <a:rPr lang="de-de" sz="1100" dirty="0">
                <a:solidFill>
                  <a:schemeClr val="accent1">
                    <a:lumMod val="50000"/>
                  </a:schemeClr>
                </a:solidFill>
              </a:rPr>
            </a:br>
            <a:r>
              <a:rPr lang="de-de" sz="1100" dirty="0">
                <a:solidFill>
                  <a:schemeClr val="accent1">
                    <a:lumMod val="50000"/>
                  </a:schemeClr>
                </a:solidFill>
              </a:rPr>
              <a:t>21 Tagen</a:t>
            </a:r>
          </a:p>
        </p:txBody>
      </p:sp>
      <p:cxnSp>
        <p:nvCxnSpPr>
          <p:cNvPr id="107" name="Gerade Verbindung mit Pfeil 106"/>
          <p:cNvCxnSpPr>
            <a:endCxn id="102" idx="0"/>
          </p:cNvCxnSpPr>
          <p:nvPr/>
        </p:nvCxnSpPr>
        <p:spPr>
          <a:xfrm>
            <a:off x="6780018" y="3376306"/>
            <a:ext cx="519085" cy="42242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8" name="Gerade Verbindung mit Pfeil 107"/>
          <p:cNvCxnSpPr>
            <a:cxnSpLocks/>
            <a:endCxn id="106" idx="1"/>
          </p:cNvCxnSpPr>
          <p:nvPr/>
        </p:nvCxnSpPr>
        <p:spPr>
          <a:xfrm>
            <a:off x="6780018" y="3376305"/>
            <a:ext cx="1819672" cy="18450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9" name="Gerade Verbindung mit Pfeil 108"/>
          <p:cNvCxnSpPr>
            <a:cxnSpLocks/>
            <a:stCxn id="106" idx="4"/>
            <a:endCxn id="104" idx="0"/>
          </p:cNvCxnSpPr>
          <p:nvPr/>
        </p:nvCxnSpPr>
        <p:spPr>
          <a:xfrm flipH="1">
            <a:off x="8500582" y="4483171"/>
            <a:ext cx="727291" cy="618615"/>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4" name="Gerade Verbindung mit Pfeil 113"/>
          <p:cNvCxnSpPr/>
          <p:nvPr/>
        </p:nvCxnSpPr>
        <p:spPr>
          <a:xfrm>
            <a:off x="7536160" y="4563105"/>
            <a:ext cx="767288" cy="53868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7" name="Abgerundetes Rechteck 116"/>
          <p:cNvSpPr/>
          <p:nvPr/>
        </p:nvSpPr>
        <p:spPr>
          <a:xfrm>
            <a:off x="4564974" y="4825276"/>
            <a:ext cx="1370775" cy="659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t>Kammer überprüft die Verfahrensakte</a:t>
            </a:r>
            <a:br>
              <a:rPr lang="de-de" sz="1200" b="1" dirty="0"/>
            </a:br>
            <a:r>
              <a:rPr lang="de-de" sz="1200" b="1" dirty="0"/>
              <a:t>(Art. 35 Abs. 2)</a:t>
            </a:r>
          </a:p>
        </p:txBody>
      </p:sp>
      <p:cxnSp>
        <p:nvCxnSpPr>
          <p:cNvPr id="126" name="Gerade Verbindung mit Pfeil 125"/>
          <p:cNvCxnSpPr>
            <a:cxnSpLocks/>
          </p:cNvCxnSpPr>
          <p:nvPr/>
        </p:nvCxnSpPr>
        <p:spPr>
          <a:xfrm>
            <a:off x="5960863" y="5032823"/>
            <a:ext cx="132898" cy="59273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61" name="Rechteck 160"/>
          <p:cNvSpPr/>
          <p:nvPr/>
        </p:nvSpPr>
        <p:spPr>
          <a:xfrm>
            <a:off x="4917978" y="5664832"/>
            <a:ext cx="163161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Del.EuStA DE</a:t>
            </a:r>
          </a:p>
        </p:txBody>
      </p:sp>
      <p:cxnSp>
        <p:nvCxnSpPr>
          <p:cNvPr id="169" name="Gerade Verbindung 168"/>
          <p:cNvCxnSpPr/>
          <p:nvPr/>
        </p:nvCxnSpPr>
        <p:spPr>
          <a:xfrm>
            <a:off x="4577506" y="6014553"/>
            <a:ext cx="30824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2" name="Gerade Verbindung mit Pfeil 181"/>
          <p:cNvCxnSpPr>
            <a:cxnSpLocks/>
          </p:cNvCxnSpPr>
          <p:nvPr/>
        </p:nvCxnSpPr>
        <p:spPr>
          <a:xfrm flipV="1">
            <a:off x="5957693" y="3402560"/>
            <a:ext cx="830496" cy="163026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00" name="Gerade Verbindung 199"/>
          <p:cNvCxnSpPr>
            <a:stCxn id="117" idx="0"/>
            <a:endCxn id="101" idx="4"/>
          </p:cNvCxnSpPr>
          <p:nvPr/>
        </p:nvCxnSpPr>
        <p:spPr>
          <a:xfrm flipH="1" flipV="1">
            <a:off x="5193661" y="4427181"/>
            <a:ext cx="56701" cy="39809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hteck 5">
            <a:extLst>
              <a:ext uri="{FF2B5EF4-FFF2-40B4-BE49-F238E27FC236}">
                <a16:creationId xmlns:a16="http://schemas.microsoft.com/office/drawing/2014/main" id="{81B2E480-C3C4-47FA-913E-D0D9A8741F56}"/>
              </a:ext>
            </a:extLst>
          </p:cNvPr>
          <p:cNvSpPr/>
          <p:nvPr/>
        </p:nvSpPr>
        <p:spPr>
          <a:xfrm>
            <a:off x="10604809" y="2505876"/>
            <a:ext cx="1396545" cy="25269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u="sng" dirty="0"/>
              <a:t>Hinweis:</a:t>
            </a:r>
          </a:p>
          <a:p>
            <a:pPr algn="ctr"/>
            <a:r>
              <a:rPr lang="de-de" sz="1600" dirty="0"/>
              <a:t>DE, FR, IT, EE wurden als Beispiele ausgewählt – es könnten auch andere teilnehmende Mitgliedstaaten sein</a:t>
            </a:r>
          </a:p>
        </p:txBody>
      </p:sp>
      <p:sp>
        <p:nvSpPr>
          <p:cNvPr id="5" name="Dia számának helye 4">
            <a:extLst>
              <a:ext uri="{FF2B5EF4-FFF2-40B4-BE49-F238E27FC236}">
                <a16:creationId xmlns:a16="http://schemas.microsoft.com/office/drawing/2014/main" id="{BD069947-D290-4691-9699-771691223180}"/>
              </a:ext>
            </a:extLst>
          </p:cNvPr>
          <p:cNvSpPr>
            <a:spLocks noGrp="1"/>
          </p:cNvSpPr>
          <p:nvPr>
            <p:ph type="sldNum" sz="quarter" idx="12"/>
          </p:nvPr>
        </p:nvSpPr>
        <p:spPr/>
        <p:txBody>
          <a:bodyPr/>
          <a:lstStyle/>
          <a:p>
            <a:fld id="{BD6A5DC3-65FA-44A1-B227-31C7D26446A5}" type="slidenum">
              <a:rPr lang="de-DE" smtClean="0"/>
              <a:t>16</a:t>
            </a:fld>
            <a:endParaRPr lang="de-DE"/>
          </a:p>
        </p:txBody>
      </p:sp>
    </p:spTree>
    <p:extLst>
      <p:ext uri="{BB962C8B-B14F-4D97-AF65-F5344CB8AC3E}">
        <p14:creationId xmlns:p14="http://schemas.microsoft.com/office/powerpoint/2010/main" val="2515247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647" y="166658"/>
            <a:ext cx="10046827" cy="1450757"/>
          </a:xfrm>
        </p:spPr>
        <p:txBody>
          <a:bodyPr>
            <a:normAutofit/>
          </a:bodyPr>
          <a:lstStyle/>
          <a:p>
            <a:r>
              <a:rPr lang="de-de" sz="3800" dirty="0"/>
              <a:t>Nach nationalem Recht zu fassende Beschlüss</a:t>
            </a:r>
            <a:r>
              <a:rPr lang="de-de" dirty="0"/>
              <a:t>e</a:t>
            </a:r>
          </a:p>
        </p:txBody>
      </p:sp>
      <p:sp>
        <p:nvSpPr>
          <p:cNvPr id="3" name="Inhaltsplatzhalter 2"/>
          <p:cNvSpPr>
            <a:spLocks noGrp="1"/>
          </p:cNvSpPr>
          <p:nvPr>
            <p:ph idx="1"/>
          </p:nvPr>
        </p:nvSpPr>
        <p:spPr/>
        <p:txBody>
          <a:bodyPr>
            <a:normAutofit fontScale="92500" lnSpcReduction="20000"/>
          </a:bodyPr>
          <a:lstStyle/>
          <a:p>
            <a:pPr marL="0" indent="0" algn="just">
              <a:buNone/>
            </a:pPr>
            <a:r>
              <a:rPr lang="de-de" sz="1800" dirty="0">
                <a:solidFill>
                  <a:schemeClr val="tx1"/>
                </a:solidFill>
                <a:latin typeface="+mn-lt"/>
              </a:rPr>
              <a:t>Artikel 5 Absatz 3 EUStA-Verordnung: „Die Ermittlungen und Strafverfolgungsmaßnahmen im Namen der EUStA unterliegen </a:t>
            </a:r>
            <a:r>
              <a:rPr lang="de-de" sz="1800" b="1" dirty="0">
                <a:solidFill>
                  <a:schemeClr val="tx1"/>
                </a:solidFill>
                <a:latin typeface="+mn-lt"/>
              </a:rPr>
              <a:t>dieser Verordnung</a:t>
            </a:r>
            <a:r>
              <a:rPr lang="de-de" sz="1800" dirty="0">
                <a:solidFill>
                  <a:schemeClr val="tx1"/>
                </a:solidFill>
                <a:latin typeface="+mn-lt"/>
              </a:rPr>
              <a:t>. </a:t>
            </a:r>
            <a:r>
              <a:rPr lang="de-de" sz="1800" b="1" dirty="0">
                <a:solidFill>
                  <a:schemeClr val="tx1"/>
                </a:solidFill>
                <a:latin typeface="+mn-lt"/>
              </a:rPr>
              <a:t>Soweit eine Frage in dieser Verordnung nicht geregelt ist</a:t>
            </a:r>
            <a:r>
              <a:rPr lang="de-de" sz="1800" dirty="0">
                <a:solidFill>
                  <a:schemeClr val="tx1"/>
                </a:solidFill>
                <a:latin typeface="+mn-lt"/>
              </a:rPr>
              <a:t>, gilt </a:t>
            </a:r>
            <a:r>
              <a:rPr lang="de-de" sz="1800" b="1" dirty="0">
                <a:solidFill>
                  <a:schemeClr val="tx1"/>
                </a:solidFill>
                <a:latin typeface="+mn-lt"/>
              </a:rPr>
              <a:t>nationales Recht</a:t>
            </a:r>
            <a:r>
              <a:rPr lang="de-de" sz="1800" dirty="0">
                <a:solidFill>
                  <a:schemeClr val="tx1"/>
                </a:solidFill>
                <a:latin typeface="+mn-lt"/>
              </a:rPr>
              <a:t>. Soweit in dieser Verordnung nichts anderes bestimmt ist, ist das anwendbare nationale Recht </a:t>
            </a:r>
            <a:r>
              <a:rPr lang="de-de" sz="1800" b="1" dirty="0">
                <a:solidFill>
                  <a:schemeClr val="tx1"/>
                </a:solidFill>
                <a:latin typeface="+mn-lt"/>
              </a:rPr>
              <a:t>das Recht des Mitgliedstaats des</a:t>
            </a:r>
            <a:r>
              <a:rPr lang="de-de" sz="1800" dirty="0">
                <a:solidFill>
                  <a:schemeClr val="tx1"/>
                </a:solidFill>
                <a:latin typeface="+mn-lt"/>
              </a:rPr>
              <a:t> gemäß Artikel 13 Absatz 1 </a:t>
            </a:r>
            <a:r>
              <a:rPr lang="de-de" sz="1800" b="1" dirty="0">
                <a:solidFill>
                  <a:schemeClr val="tx1"/>
                </a:solidFill>
                <a:latin typeface="+mn-lt"/>
              </a:rPr>
              <a:t>mit dem Verfahren betrauten Delegierten Europäischen Staatsanwalts</a:t>
            </a:r>
            <a:r>
              <a:rPr lang="de-de" sz="1800" dirty="0">
                <a:solidFill>
                  <a:schemeClr val="tx1"/>
                </a:solidFill>
                <a:latin typeface="+mn-lt"/>
              </a:rPr>
              <a:t>. Ist eine Frage sowohl im nationalen Recht als auch in dieser Verordnung geregelt, so ist diese Verordnung maßgebend.“</a:t>
            </a:r>
          </a:p>
          <a:p>
            <a:pPr marL="0" indent="0" algn="just">
              <a:buNone/>
            </a:pPr>
            <a:endParaRPr lang="en-US" sz="1400" dirty="0">
              <a:solidFill>
                <a:schemeClr val="tx1"/>
              </a:solidFill>
              <a:latin typeface="+mn-lt"/>
            </a:endParaRPr>
          </a:p>
          <a:p>
            <a:pPr marL="0" indent="0" algn="just">
              <a:buNone/>
            </a:pPr>
            <a:r>
              <a:rPr lang="de-de" sz="1800" dirty="0">
                <a:solidFill>
                  <a:schemeClr val="tx1"/>
                </a:solidFill>
                <a:latin typeface="+mn-lt"/>
              </a:rPr>
              <a:t>Artikel 13 Absatz 1 EUStA-Verordnung: „Die </a:t>
            </a:r>
            <a:r>
              <a:rPr lang="de-de" sz="1800" b="1" dirty="0">
                <a:solidFill>
                  <a:schemeClr val="tx1"/>
                </a:solidFill>
                <a:latin typeface="+mn-lt"/>
              </a:rPr>
              <a:t>Delegierten Europäischen Staatsanwälte</a:t>
            </a:r>
            <a:r>
              <a:rPr lang="de-de" sz="1800" dirty="0">
                <a:solidFill>
                  <a:schemeClr val="tx1"/>
                </a:solidFill>
                <a:latin typeface="+mn-lt"/>
              </a:rPr>
              <a:t> handeln </a:t>
            </a:r>
            <a:r>
              <a:rPr lang="de-de" sz="1800" b="1" dirty="0">
                <a:solidFill>
                  <a:schemeClr val="tx1"/>
                </a:solidFill>
                <a:latin typeface="+mn-lt"/>
              </a:rPr>
              <a:t>im Namen der EUStA in ihrem jeweiligen Mitgliedstaat</a:t>
            </a:r>
            <a:r>
              <a:rPr lang="de-de" sz="1800" dirty="0">
                <a:solidFill>
                  <a:schemeClr val="tx1"/>
                </a:solidFill>
                <a:latin typeface="+mn-lt"/>
              </a:rPr>
              <a:t> und haben neben und vorbehaltlich der ihnen übertragenen besonderen Befugnisse und des ihnen zuerkannten besonderen Status und nach Maßgabe dieser Verordnung in Bezug auf Ermittlungen, </a:t>
            </a:r>
            <a:r>
              <a:rPr lang="de-de" sz="1800" b="1" dirty="0">
                <a:solidFill>
                  <a:schemeClr val="tx1"/>
                </a:solidFill>
                <a:latin typeface="+mn-lt"/>
              </a:rPr>
              <a:t>Strafverfolgungsmaßnahmen</a:t>
            </a:r>
            <a:r>
              <a:rPr lang="de-de" sz="1800" dirty="0">
                <a:solidFill>
                  <a:schemeClr val="tx1"/>
                </a:solidFill>
                <a:latin typeface="+mn-lt"/>
              </a:rPr>
              <a:t> und </a:t>
            </a:r>
            <a:r>
              <a:rPr lang="de-de" sz="1800" b="1" dirty="0">
                <a:solidFill>
                  <a:schemeClr val="tx1"/>
                </a:solidFill>
                <a:latin typeface="+mn-lt"/>
              </a:rPr>
              <a:t>Anklageerhebung</a:t>
            </a:r>
            <a:r>
              <a:rPr lang="de-de" sz="1800" dirty="0">
                <a:solidFill>
                  <a:schemeClr val="tx1"/>
                </a:solidFill>
                <a:latin typeface="+mn-lt"/>
              </a:rPr>
              <a:t> die </a:t>
            </a:r>
            <a:r>
              <a:rPr lang="de-de" sz="1800" b="1" dirty="0">
                <a:solidFill>
                  <a:schemeClr val="tx1"/>
                </a:solidFill>
                <a:latin typeface="+mn-lt"/>
              </a:rPr>
              <a:t>gleichen Befugnisse wie nationale Staatsanwälte</a:t>
            </a:r>
            <a:r>
              <a:rPr lang="de-de" sz="1800" dirty="0">
                <a:solidFill>
                  <a:schemeClr val="tx1"/>
                </a:solidFill>
                <a:latin typeface="+mn-lt"/>
              </a:rPr>
              <a:t>.</a:t>
            </a:r>
            <a:br>
              <a:rPr lang="de-de" sz="1800" dirty="0">
                <a:solidFill>
                  <a:schemeClr val="tx1"/>
                </a:solidFill>
                <a:latin typeface="+mn-lt"/>
              </a:rPr>
            </a:br>
            <a:r>
              <a:rPr lang="de-de" sz="1800" dirty="0">
                <a:solidFill>
                  <a:schemeClr val="tx1"/>
                </a:solidFill>
                <a:latin typeface="+mn-lt"/>
              </a:rPr>
              <a:t>Die Delegierten Europäischen Staatsanwälte sind für die </a:t>
            </a:r>
            <a:r>
              <a:rPr lang="de-de" sz="1800" b="1" dirty="0">
                <a:solidFill>
                  <a:schemeClr val="tx1"/>
                </a:solidFill>
                <a:latin typeface="+mn-lt"/>
              </a:rPr>
              <a:t>von ihnen eingeleiteten</a:t>
            </a:r>
            <a:r>
              <a:rPr lang="de-de" sz="1800" dirty="0">
                <a:solidFill>
                  <a:schemeClr val="tx1"/>
                </a:solidFill>
                <a:latin typeface="+mn-lt"/>
              </a:rPr>
              <a:t>, für </a:t>
            </a:r>
            <a:r>
              <a:rPr lang="de-de" sz="1800" b="1" dirty="0">
                <a:solidFill>
                  <a:schemeClr val="tx1"/>
                </a:solidFill>
                <a:latin typeface="+mn-lt"/>
              </a:rPr>
              <a:t>die ihnen zugewiesenen</a:t>
            </a:r>
            <a:r>
              <a:rPr lang="de-de" sz="1800" dirty="0">
                <a:solidFill>
                  <a:schemeClr val="tx1"/>
                </a:solidFill>
                <a:latin typeface="+mn-lt"/>
              </a:rPr>
              <a:t> oder für die durch Wahrnehmung ihres </a:t>
            </a:r>
            <a:r>
              <a:rPr lang="de-de" sz="1800" b="1" dirty="0">
                <a:solidFill>
                  <a:schemeClr val="tx1"/>
                </a:solidFill>
                <a:latin typeface="+mn-lt"/>
              </a:rPr>
              <a:t>Evokation</a:t>
            </a:r>
            <a:r>
              <a:rPr lang="de-de" sz="1800" dirty="0">
                <a:solidFill>
                  <a:schemeClr val="tx1"/>
                </a:solidFill>
                <a:latin typeface="+mn-lt"/>
              </a:rPr>
              <a:t>srechts von ihnen übernommenen Ermittlungen und </a:t>
            </a:r>
            <a:r>
              <a:rPr lang="de-de" sz="1800" b="1" dirty="0">
                <a:solidFill>
                  <a:schemeClr val="tx1"/>
                </a:solidFill>
                <a:latin typeface="+mn-lt"/>
              </a:rPr>
              <a:t>Strafverfolgungsmaßnahmen</a:t>
            </a:r>
            <a:r>
              <a:rPr lang="de-de" sz="1800" dirty="0">
                <a:solidFill>
                  <a:schemeClr val="tx1"/>
                </a:solidFill>
                <a:latin typeface="+mn-lt"/>
              </a:rPr>
              <a:t> zuständig.</a:t>
            </a:r>
          </a:p>
          <a:p>
            <a:pPr marL="0" indent="0" algn="just">
              <a:buNone/>
            </a:pPr>
            <a:br>
              <a:rPr lang="de-de" sz="1800" dirty="0">
                <a:solidFill>
                  <a:schemeClr val="tx1"/>
                </a:solidFill>
                <a:latin typeface="+mn-lt"/>
              </a:rPr>
            </a:br>
            <a:r>
              <a:rPr lang="de-de" sz="1800" dirty="0">
                <a:solidFill>
                  <a:schemeClr val="tx1"/>
                </a:solidFill>
                <a:latin typeface="+mn-lt"/>
              </a:rPr>
              <a:t>Die Delegierten Europäischen Staatsanwälte sind ferner für die </a:t>
            </a:r>
            <a:r>
              <a:rPr lang="de-de" sz="1800" b="1" dirty="0">
                <a:solidFill>
                  <a:schemeClr val="tx1"/>
                </a:solidFill>
                <a:latin typeface="+mn-lt"/>
              </a:rPr>
              <a:t>Anklageerhebung</a:t>
            </a:r>
            <a:r>
              <a:rPr lang="de-de" sz="1800" dirty="0">
                <a:solidFill>
                  <a:schemeClr val="tx1"/>
                </a:solidFill>
                <a:latin typeface="+mn-lt"/>
              </a:rPr>
              <a:t> zuständig und haben </a:t>
            </a:r>
            <a:r>
              <a:rPr lang="de-de" sz="1800" b="1" dirty="0">
                <a:solidFill>
                  <a:schemeClr val="tx1"/>
                </a:solidFill>
                <a:latin typeface="+mn-lt"/>
              </a:rPr>
              <a:t>insbesondere</a:t>
            </a:r>
            <a:r>
              <a:rPr lang="de-de" sz="1800" dirty="0">
                <a:solidFill>
                  <a:schemeClr val="tx1"/>
                </a:solidFill>
                <a:latin typeface="+mn-lt"/>
              </a:rPr>
              <a:t> die Befugnis, </a:t>
            </a:r>
            <a:r>
              <a:rPr lang="de-de" sz="1800" b="1" dirty="0">
                <a:solidFill>
                  <a:schemeClr val="tx1"/>
                </a:solidFill>
                <a:latin typeface="+mn-lt"/>
              </a:rPr>
              <a:t>vor Gericht zu plädieren</a:t>
            </a:r>
            <a:r>
              <a:rPr lang="de-de" sz="1800" dirty="0">
                <a:solidFill>
                  <a:schemeClr val="tx1"/>
                </a:solidFill>
                <a:latin typeface="+mn-lt"/>
              </a:rPr>
              <a:t>, an der </a:t>
            </a:r>
            <a:r>
              <a:rPr lang="de-de" sz="1800" b="1" dirty="0">
                <a:solidFill>
                  <a:schemeClr val="tx1"/>
                </a:solidFill>
                <a:latin typeface="+mn-lt"/>
              </a:rPr>
              <a:t>Beweisaufnahme</a:t>
            </a:r>
            <a:r>
              <a:rPr lang="de-de" sz="1800" dirty="0">
                <a:solidFill>
                  <a:schemeClr val="tx1"/>
                </a:solidFill>
                <a:latin typeface="+mn-lt"/>
              </a:rPr>
              <a:t> teilzunehmen und die </a:t>
            </a:r>
            <a:r>
              <a:rPr lang="de-de" sz="1800" b="1" dirty="0">
                <a:solidFill>
                  <a:schemeClr val="tx1"/>
                </a:solidFill>
                <a:latin typeface="+mn-lt"/>
              </a:rPr>
              <a:t>zur Verfügung stehenden Rechtsbehelfe gemäß dem nationalen Recht</a:t>
            </a:r>
            <a:r>
              <a:rPr lang="de-de" sz="1800" dirty="0">
                <a:solidFill>
                  <a:schemeClr val="tx1"/>
                </a:solidFill>
                <a:latin typeface="+mn-lt"/>
              </a:rPr>
              <a:t> einzulegen.“</a:t>
            </a:r>
          </a:p>
        </p:txBody>
      </p:sp>
      <p:sp>
        <p:nvSpPr>
          <p:cNvPr id="5" name="Dia számának helye 4">
            <a:extLst>
              <a:ext uri="{FF2B5EF4-FFF2-40B4-BE49-F238E27FC236}">
                <a16:creationId xmlns:a16="http://schemas.microsoft.com/office/drawing/2014/main" id="{373CE6F3-6355-4821-9224-0F45A220D4D0}"/>
              </a:ext>
            </a:extLst>
          </p:cNvPr>
          <p:cNvSpPr>
            <a:spLocks noGrp="1"/>
          </p:cNvSpPr>
          <p:nvPr>
            <p:ph type="sldNum" sz="quarter" idx="12"/>
          </p:nvPr>
        </p:nvSpPr>
        <p:spPr/>
        <p:txBody>
          <a:bodyPr/>
          <a:lstStyle/>
          <a:p>
            <a:fld id="{6113E31D-E2AB-40D1-8B51-AFA5AFEF393A}" type="slidenum">
              <a:rPr lang="en-US" smtClean="0"/>
              <a:t>17</a:t>
            </a:fld>
            <a:endParaRPr lang="en-US"/>
          </a:p>
        </p:txBody>
      </p:sp>
    </p:spTree>
    <p:extLst>
      <p:ext uri="{BB962C8B-B14F-4D97-AF65-F5344CB8AC3E}">
        <p14:creationId xmlns:p14="http://schemas.microsoft.com/office/powerpoint/2010/main" val="230966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44536"/>
            <a:ext cx="9967452" cy="790833"/>
          </a:xfrm>
        </p:spPr>
        <p:txBody>
          <a:bodyPr>
            <a:normAutofit fontScale="90000"/>
          </a:bodyPr>
          <a:lstStyle/>
          <a:p>
            <a:r>
              <a:rPr lang="de-de"/>
              <a:t>Gerichtsverfahren / Hauptverhandlungsphase</a:t>
            </a:r>
          </a:p>
        </p:txBody>
      </p:sp>
      <p:sp>
        <p:nvSpPr>
          <p:cNvPr id="3" name="Inhaltsplatzhalter 2"/>
          <p:cNvSpPr>
            <a:spLocks noGrp="1"/>
          </p:cNvSpPr>
          <p:nvPr>
            <p:ph idx="1"/>
          </p:nvPr>
        </p:nvSpPr>
        <p:spPr/>
        <p:txBody>
          <a:bodyPr>
            <a:normAutofit fontScale="85000" lnSpcReduction="20000"/>
          </a:bodyPr>
          <a:lstStyle/>
          <a:p>
            <a:pPr marL="0" indent="0" algn="just">
              <a:buNone/>
            </a:pPr>
            <a:r>
              <a:rPr lang="de-de" sz="1800" b="1">
                <a:solidFill>
                  <a:schemeClr val="tx1"/>
                </a:solidFill>
                <a:latin typeface="+mn-lt"/>
              </a:rPr>
              <a:t>Artikel 86 AEUV</a:t>
            </a:r>
            <a:r>
              <a:rPr lang="de-de" sz="1800">
                <a:solidFill>
                  <a:schemeClr val="tx1"/>
                </a:solidFill>
                <a:latin typeface="+mn-lt"/>
              </a:rPr>
              <a:t>: „(2) [Die </a:t>
            </a:r>
            <a:r>
              <a:rPr lang="de-de" sz="1800" b="1">
                <a:solidFill>
                  <a:schemeClr val="tx1"/>
                </a:solidFill>
                <a:latin typeface="+mn-lt"/>
              </a:rPr>
              <a:t>EUStA</a:t>
            </a:r>
            <a:r>
              <a:rPr lang="de-de" sz="1800">
                <a:solidFill>
                  <a:schemeClr val="tx1"/>
                </a:solidFill>
                <a:latin typeface="+mn-lt"/>
              </a:rPr>
              <a:t>] </a:t>
            </a:r>
            <a:r>
              <a:rPr lang="de-de" sz="1800" b="1">
                <a:solidFill>
                  <a:schemeClr val="tx1"/>
                </a:solidFill>
                <a:latin typeface="+mn-lt"/>
              </a:rPr>
              <a:t>nimmt … vor den zuständigen Gerichten der Mitgliedstaaten die Aufgaben der Staatsanwaltschaft wahr.</a:t>
            </a:r>
            <a:br>
              <a:rPr lang="de-de" sz="1800" b="1">
                <a:solidFill>
                  <a:schemeClr val="tx1"/>
                </a:solidFill>
                <a:latin typeface="+mn-lt"/>
              </a:rPr>
            </a:br>
            <a:r>
              <a:rPr lang="de-de" sz="1800">
                <a:solidFill>
                  <a:schemeClr val="tx1"/>
                </a:solidFill>
                <a:latin typeface="+mn-lt"/>
              </a:rPr>
              <a:t>(3) Die in Absatz 1 genannte Verordnung legt die Satzung der [EUStA], die Einzelheiten für die Erfüllung ihrer Aufgaben, die für ihre Tätigkeit geltenden Verfahrensvorschriften sowie die Regeln für die Zulässigkeit von Beweismitteln und für die gerichtliche Kontrolle der von der Europäischen Staatsanwaltschaft bei der Erfüllung ihrer Aufgaben vorgenommenen Prozesshandlungen fest.</a:t>
            </a:r>
            <a:r>
              <a:rPr lang="de-de" sz="1800" b="1">
                <a:solidFill>
                  <a:schemeClr val="tx1"/>
                </a:solidFill>
                <a:latin typeface="+mn-lt"/>
              </a:rPr>
              <a:t>“</a:t>
            </a:r>
          </a:p>
          <a:p>
            <a:pPr marL="0" indent="0" algn="just">
              <a:buNone/>
            </a:pPr>
            <a:r>
              <a:rPr lang="de-de" sz="1800">
                <a:solidFill>
                  <a:schemeClr val="tx1"/>
                </a:solidFill>
                <a:latin typeface="+mn-lt"/>
              </a:rPr>
              <a:t>Artikel 5 Absatz 3 EUStA-Verordnung: „…</a:t>
            </a:r>
            <a:r>
              <a:rPr lang="de-de" sz="1800" b="1">
                <a:solidFill>
                  <a:schemeClr val="tx1"/>
                </a:solidFill>
                <a:latin typeface="+mn-lt"/>
              </a:rPr>
              <a:t> Soweit eine Frage in dieser Verordnung nicht geregelt ist</a:t>
            </a:r>
            <a:r>
              <a:rPr lang="de-de" sz="1800">
                <a:solidFill>
                  <a:schemeClr val="tx1"/>
                </a:solidFill>
                <a:latin typeface="+mn-lt"/>
              </a:rPr>
              <a:t>, gilt </a:t>
            </a:r>
            <a:r>
              <a:rPr lang="de-de" sz="1800" b="1">
                <a:solidFill>
                  <a:schemeClr val="tx1"/>
                </a:solidFill>
                <a:latin typeface="+mn-lt"/>
              </a:rPr>
              <a:t>nationales Recht</a:t>
            </a:r>
            <a:r>
              <a:rPr lang="de-de" sz="1800">
                <a:solidFill>
                  <a:schemeClr val="tx1"/>
                </a:solidFill>
                <a:latin typeface="+mn-lt"/>
              </a:rPr>
              <a:t>. Soweit in dieser Verordnung nichts anderes bestimmt ist, ist das anwendbare nationale Recht </a:t>
            </a:r>
            <a:r>
              <a:rPr lang="de-de" sz="1800" b="1">
                <a:solidFill>
                  <a:schemeClr val="tx1"/>
                </a:solidFill>
                <a:latin typeface="+mn-lt"/>
              </a:rPr>
              <a:t>das Recht des Mitgliedstaats des</a:t>
            </a:r>
            <a:r>
              <a:rPr lang="de-de" sz="1800">
                <a:solidFill>
                  <a:schemeClr val="tx1"/>
                </a:solidFill>
                <a:latin typeface="+mn-lt"/>
              </a:rPr>
              <a:t> gemäß Artikel 13 Absatz 1 </a:t>
            </a:r>
            <a:r>
              <a:rPr lang="de-de" sz="1800" b="1">
                <a:solidFill>
                  <a:schemeClr val="tx1"/>
                </a:solidFill>
                <a:latin typeface="+mn-lt"/>
              </a:rPr>
              <a:t>mit dem Verfahren betrauten Delegierten Europäischen Staatsanwalts</a:t>
            </a:r>
            <a:r>
              <a:rPr lang="de-de" sz="1800">
                <a:solidFill>
                  <a:schemeClr val="tx1"/>
                </a:solidFill>
                <a:latin typeface="+mn-lt"/>
              </a:rPr>
              <a:t>. Ist eine Frage sowohl im nationalen Recht als auch in dieser Verordnung geregelt, so ist diese Verordnung maßgebend.“</a:t>
            </a:r>
          </a:p>
          <a:p>
            <a:pPr marL="0" indent="0" algn="just">
              <a:buNone/>
            </a:pPr>
            <a:r>
              <a:rPr lang="de-de" sz="1800">
                <a:solidFill>
                  <a:schemeClr val="tx1"/>
                </a:solidFill>
                <a:latin typeface="+mn-lt"/>
              </a:rPr>
              <a:t>Artikel 13 Absatz 1 EUStA-Verordnung: „… Die Delegierten Europäischen Staatsanwälte sind ferner für die </a:t>
            </a:r>
            <a:r>
              <a:rPr lang="de-de" sz="1800" b="1">
                <a:solidFill>
                  <a:schemeClr val="tx1"/>
                </a:solidFill>
                <a:latin typeface="+mn-lt"/>
              </a:rPr>
              <a:t>Anklageerhebung</a:t>
            </a:r>
            <a:r>
              <a:rPr lang="de-de" sz="1800">
                <a:solidFill>
                  <a:schemeClr val="tx1"/>
                </a:solidFill>
                <a:latin typeface="+mn-lt"/>
              </a:rPr>
              <a:t> zuständig und haben </a:t>
            </a:r>
            <a:r>
              <a:rPr lang="de-de" sz="1800" b="1">
                <a:solidFill>
                  <a:schemeClr val="tx1"/>
                </a:solidFill>
                <a:latin typeface="+mn-lt"/>
              </a:rPr>
              <a:t>insbesondere</a:t>
            </a:r>
            <a:r>
              <a:rPr lang="de-de" sz="1800">
                <a:solidFill>
                  <a:schemeClr val="tx1"/>
                </a:solidFill>
                <a:latin typeface="+mn-lt"/>
              </a:rPr>
              <a:t> die Befugnis, </a:t>
            </a:r>
            <a:r>
              <a:rPr lang="de-de" sz="1800" b="1">
                <a:solidFill>
                  <a:schemeClr val="tx1"/>
                </a:solidFill>
                <a:latin typeface="+mn-lt"/>
              </a:rPr>
              <a:t>vor Gericht zu plädieren</a:t>
            </a:r>
            <a:r>
              <a:rPr lang="de-de" sz="1800">
                <a:solidFill>
                  <a:schemeClr val="tx1"/>
                </a:solidFill>
                <a:latin typeface="+mn-lt"/>
              </a:rPr>
              <a:t>, an der </a:t>
            </a:r>
            <a:r>
              <a:rPr lang="de-de" sz="1800" b="1">
                <a:solidFill>
                  <a:schemeClr val="tx1"/>
                </a:solidFill>
                <a:latin typeface="+mn-lt"/>
              </a:rPr>
              <a:t>Beweisaufnahme</a:t>
            </a:r>
            <a:r>
              <a:rPr lang="de-de" sz="1800">
                <a:solidFill>
                  <a:schemeClr val="tx1"/>
                </a:solidFill>
                <a:latin typeface="+mn-lt"/>
              </a:rPr>
              <a:t> teilzunehmen und die </a:t>
            </a:r>
            <a:r>
              <a:rPr lang="de-de" sz="1800" b="1">
                <a:solidFill>
                  <a:schemeClr val="tx1"/>
                </a:solidFill>
                <a:latin typeface="+mn-lt"/>
              </a:rPr>
              <a:t>zur Verfügung stehenden Rechtsbehelfe gemäß dem nationalen Recht</a:t>
            </a:r>
            <a:r>
              <a:rPr lang="de-de" sz="1800">
                <a:solidFill>
                  <a:schemeClr val="tx1"/>
                </a:solidFill>
                <a:latin typeface="+mn-lt"/>
              </a:rPr>
              <a:t> einzulegen.“</a:t>
            </a:r>
          </a:p>
          <a:p>
            <a:pPr lvl="0" algn="just">
              <a:buFont typeface="Wingdings" panose="05000000000000000000" pitchFamily="2" charset="2"/>
              <a:buChar char="Ø"/>
            </a:pPr>
            <a:r>
              <a:rPr lang="de-de" sz="1700">
                <a:solidFill>
                  <a:schemeClr val="tx1"/>
                </a:solidFill>
                <a:latin typeface="+mn-lt"/>
              </a:rPr>
              <a:t>Nationalem Recht unterliegende Gerichtsverfahren / Hauptverhandlungsphase</a:t>
            </a:r>
          </a:p>
          <a:p>
            <a:pPr lvl="0" algn="just">
              <a:buFont typeface="Wingdings" panose="05000000000000000000" pitchFamily="2" charset="2"/>
              <a:buChar char="Ø"/>
            </a:pPr>
            <a:r>
              <a:rPr lang="de-de">
                <a:solidFill>
                  <a:schemeClr val="tx1"/>
                </a:solidFill>
                <a:latin typeface="+mn-lt"/>
              </a:rPr>
              <a:t>Siehe auch EUStA-Verordnung:</a:t>
            </a:r>
            <a:r>
              <a:rPr lang="de-de" sz="1600">
                <a:solidFill>
                  <a:schemeClr val="tx1"/>
                </a:solidFill>
                <a:latin typeface="+mn-lt"/>
              </a:rPr>
              <a:t> </a:t>
            </a:r>
            <a:r>
              <a:rPr lang="de-de" sz="1700">
                <a:solidFill>
                  <a:schemeClr val="tx1"/>
                </a:solidFill>
                <a:latin typeface="+mn-lt"/>
              </a:rPr>
              <a:t>Art. 36 Abs. 5 (Zuständigkeit des nationalen Gerichts), Art. 37 Abs. 2 (Beweiswürdigung), Art. 40 Abs. 1 (Verfahren gemäß den im nationalen Recht vorgesehenen Bedingungen), 
</a:t>
            </a:r>
            <a:br>
              <a:rPr lang="de-de" sz="1700">
                <a:solidFill>
                  <a:schemeClr val="tx1"/>
                </a:solidFill>
                <a:latin typeface="+mn-lt"/>
              </a:rPr>
            </a:br>
            <a:r>
              <a:rPr lang="de-de" sz="1700">
                <a:solidFill>
                  <a:schemeClr val="tx1"/>
                </a:solidFill>
                <a:latin typeface="+mn-lt"/>
              </a:rPr>
              <a:t>Art. 42 Abs. 1 (gerichtliche Kontrolle durch das nationale Gericht), Art. 45 Abs. 2 (Verfahrensakte)</a:t>
            </a:r>
          </a:p>
          <a:p>
            <a:endParaRPr lang="de-DE" dirty="0"/>
          </a:p>
        </p:txBody>
      </p:sp>
      <p:sp>
        <p:nvSpPr>
          <p:cNvPr id="5" name="Dia számának helye 4">
            <a:extLst>
              <a:ext uri="{FF2B5EF4-FFF2-40B4-BE49-F238E27FC236}">
                <a16:creationId xmlns:a16="http://schemas.microsoft.com/office/drawing/2014/main" id="{798F2C39-D592-45D3-B7C7-A2EB1CFC368D}"/>
              </a:ext>
            </a:extLst>
          </p:cNvPr>
          <p:cNvSpPr>
            <a:spLocks noGrp="1"/>
          </p:cNvSpPr>
          <p:nvPr>
            <p:ph type="sldNum" sz="quarter" idx="12"/>
          </p:nvPr>
        </p:nvSpPr>
        <p:spPr/>
        <p:txBody>
          <a:bodyPr/>
          <a:lstStyle/>
          <a:p>
            <a:fld id="{6113E31D-E2AB-40D1-8B51-AFA5AFEF393A}" type="slidenum">
              <a:rPr lang="en-US" smtClean="0"/>
              <a:t>18</a:t>
            </a:fld>
            <a:endParaRPr lang="en-US"/>
          </a:p>
        </p:txBody>
      </p:sp>
    </p:spTree>
    <p:extLst>
      <p:ext uri="{BB962C8B-B14F-4D97-AF65-F5344CB8AC3E}">
        <p14:creationId xmlns:p14="http://schemas.microsoft.com/office/powerpoint/2010/main" val="787716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solidFill>
                  <a:schemeClr val="tx1">
                    <a:lumMod val="50000"/>
                    <a:lumOff val="50000"/>
                  </a:schemeClr>
                </a:solidFill>
              </a:rPr>
              <a:t>Vielen Dank für</a:t>
            </a:r>
            <a:br>
              <a:rPr lang="de-de">
                <a:solidFill>
                  <a:schemeClr val="tx1">
                    <a:lumMod val="50000"/>
                    <a:lumOff val="50000"/>
                  </a:schemeClr>
                </a:solidFill>
              </a:rPr>
            </a:br>
            <a:r>
              <a:rPr lang="de-de">
                <a:solidFill>
                  <a:schemeClr val="tx1">
                    <a:lumMod val="50000"/>
                    <a:lumOff val="50000"/>
                  </a:schemeClr>
                </a:solidFill>
              </a:rPr>
              <a:t>Ihre Aufmerksamkeit</a:t>
            </a:r>
          </a:p>
        </p:txBody>
      </p:sp>
      <p:sp>
        <p:nvSpPr>
          <p:cNvPr id="3" name="Textplatzhalter 2"/>
          <p:cNvSpPr>
            <a:spLocks noGrp="1"/>
          </p:cNvSpPr>
          <p:nvPr>
            <p:ph type="body" idx="1"/>
          </p:nvPr>
        </p:nvSpPr>
        <p:spPr/>
        <p:txBody>
          <a:bodyPr>
            <a:normAutofit lnSpcReduction="10000"/>
          </a:bodyPr>
          <a:lstStyle/>
          <a:p>
            <a:endParaRPr lang="de-DE" dirty="0"/>
          </a:p>
          <a:p>
            <a:r>
              <a:rPr lang="de-de">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83781"/>
            <a:ext cx="9967452" cy="998168"/>
          </a:xfrm>
        </p:spPr>
        <p:txBody>
          <a:bodyPr>
            <a:noAutofit/>
          </a:bodyPr>
          <a:lstStyle/>
          <a:p>
            <a:r>
              <a:rPr lang="de-de" sz="3500" dirty="0"/>
              <a:t>Möglichkeiten für den Abschluss der Ermittlungen</a:t>
            </a:r>
          </a:p>
        </p:txBody>
      </p:sp>
      <p:sp>
        <p:nvSpPr>
          <p:cNvPr id="3" name="Inhaltsplatzhalter 2"/>
          <p:cNvSpPr>
            <a:spLocks noGrp="1"/>
          </p:cNvSpPr>
          <p:nvPr>
            <p:ph idx="1"/>
          </p:nvPr>
        </p:nvSpPr>
        <p:spPr/>
        <p:txBody>
          <a:bodyPr>
            <a:normAutofit fontScale="85000" lnSpcReduction="20000"/>
          </a:bodyPr>
          <a:lstStyle/>
          <a:p>
            <a:pPr marL="0" indent="0">
              <a:buNone/>
            </a:pPr>
            <a:r>
              <a:rPr lang="de-de" sz="1800" b="1" dirty="0">
                <a:solidFill>
                  <a:schemeClr val="tx1"/>
                </a:solidFill>
                <a:latin typeface="+mn-lt"/>
              </a:rPr>
              <a:t>Verordnung 2017/1939 (EUStA-Verordnung)</a:t>
            </a:r>
          </a:p>
          <a:p>
            <a:pPr marL="0" indent="0">
              <a:buNone/>
            </a:pPr>
            <a:r>
              <a:rPr lang="de-de" sz="1800" dirty="0">
                <a:solidFill>
                  <a:schemeClr val="tx1"/>
                </a:solidFill>
                <a:latin typeface="+mn-lt"/>
              </a:rPr>
              <a:t>Art. 10 Abs. 3 EUStA-Verordnung:</a:t>
            </a:r>
          </a:p>
          <a:p>
            <a:r>
              <a:rPr lang="de-de" sz="1800" dirty="0">
                <a:solidFill>
                  <a:schemeClr val="tx1"/>
                </a:solidFill>
                <a:latin typeface="+mn-lt"/>
              </a:rPr>
              <a:t>a) Anklageerhebung gemäß Artikel 36 Absätze 1, 3 und 4; </a:t>
            </a:r>
          </a:p>
          <a:p>
            <a:r>
              <a:rPr lang="de-de" sz="1800" dirty="0">
                <a:solidFill>
                  <a:schemeClr val="tx1"/>
                </a:solidFill>
                <a:latin typeface="+mn-lt"/>
              </a:rPr>
              <a:t>b) Einstellung eines Verfahrens gemäß Artikel 39 Absatz 1 Buchstaben a bis g;</a:t>
            </a:r>
          </a:p>
          <a:p>
            <a:r>
              <a:rPr lang="de-de" sz="1800" dirty="0">
                <a:solidFill>
                  <a:schemeClr val="tx1"/>
                </a:solidFill>
                <a:latin typeface="+mn-lt"/>
              </a:rPr>
              <a:t>c) Anwendung eines </a:t>
            </a:r>
            <a:r>
              <a:rPr lang="de-de" sz="1800" b="1" dirty="0">
                <a:solidFill>
                  <a:schemeClr val="tx1"/>
                </a:solidFill>
                <a:latin typeface="+mn-lt"/>
              </a:rPr>
              <a:t>vereinfachten Strafverfolgungsverfahrens</a:t>
            </a:r>
            <a:r>
              <a:rPr lang="de-de" sz="1800" dirty="0">
                <a:solidFill>
                  <a:schemeClr val="tx1"/>
                </a:solidFill>
                <a:latin typeface="+mn-lt"/>
              </a:rPr>
              <a:t> und (...) Weisung an den Delegierten Europäischen Staatsanwalt, </a:t>
            </a:r>
            <a:r>
              <a:rPr lang="de-de" sz="1800" b="1" dirty="0">
                <a:solidFill>
                  <a:schemeClr val="tx1"/>
                </a:solidFill>
                <a:latin typeface="+mn-lt"/>
              </a:rPr>
              <a:t>im Hinblick auf den endgültigen Abschluss des Verfahrens tätig zu werden</a:t>
            </a:r>
            <a:r>
              <a:rPr lang="de-de" sz="1800" dirty="0">
                <a:solidFill>
                  <a:schemeClr val="tx1"/>
                </a:solidFill>
                <a:latin typeface="+mn-lt"/>
              </a:rPr>
              <a:t>, gemäß Artikel 40;</a:t>
            </a:r>
          </a:p>
          <a:p>
            <a:r>
              <a:rPr lang="de-de" sz="1800" dirty="0">
                <a:solidFill>
                  <a:schemeClr val="tx1"/>
                </a:solidFill>
                <a:latin typeface="+mn-lt"/>
              </a:rPr>
              <a:t>d) Verweisung eines Verfahrens an die nationalen Behörden gemäß Artikel 34 Absätze 1, 2, 3 oder 6;</a:t>
            </a:r>
          </a:p>
          <a:p>
            <a:pPr marL="0" indent="0">
              <a:buNone/>
            </a:pPr>
            <a:r>
              <a:rPr lang="de-de" sz="1800" dirty="0">
                <a:solidFill>
                  <a:schemeClr val="tx1"/>
                </a:solidFill>
                <a:latin typeface="+mn-lt"/>
              </a:rPr>
              <a:t>Artikel 35 Absatz 1: „Wenn der </a:t>
            </a:r>
            <a:r>
              <a:rPr lang="de-de" sz="1800" b="1" dirty="0">
                <a:solidFill>
                  <a:schemeClr val="tx1"/>
                </a:solidFill>
                <a:latin typeface="+mn-lt"/>
              </a:rPr>
              <a:t>betraute Delegierte Europäische Staatsanwalt die Ermittlungen als abgeschlossen erachtet</a:t>
            </a:r>
            <a:r>
              <a:rPr lang="de-de" sz="1800" dirty="0">
                <a:solidFill>
                  <a:schemeClr val="tx1"/>
                </a:solidFill>
                <a:latin typeface="+mn-lt"/>
              </a:rPr>
              <a:t>, unterbreitet er dem die Aufsicht führenden Europäischen Staatsanwalt einen Bericht, der eine </a:t>
            </a:r>
            <a:r>
              <a:rPr lang="de-de" sz="1800" b="1" dirty="0">
                <a:solidFill>
                  <a:schemeClr val="tx1"/>
                </a:solidFill>
                <a:latin typeface="+mn-lt"/>
              </a:rPr>
              <a:t>Zusammenfassung des Verfahrens</a:t>
            </a:r>
            <a:r>
              <a:rPr lang="de-de" sz="1800" dirty="0">
                <a:solidFill>
                  <a:schemeClr val="tx1"/>
                </a:solidFill>
                <a:latin typeface="+mn-lt"/>
              </a:rPr>
              <a:t> und einen </a:t>
            </a:r>
            <a:r>
              <a:rPr lang="de-de" sz="1800" b="1" dirty="0">
                <a:solidFill>
                  <a:schemeClr val="tx1"/>
                </a:solidFill>
                <a:latin typeface="+mn-lt"/>
              </a:rPr>
              <a:t>Beschlussentwurf</a:t>
            </a:r>
            <a:r>
              <a:rPr lang="de-de" sz="1800" dirty="0">
                <a:solidFill>
                  <a:schemeClr val="tx1"/>
                </a:solidFill>
                <a:latin typeface="+mn-lt"/>
              </a:rPr>
              <a:t> zu der Frage enthält, ob </a:t>
            </a:r>
            <a:r>
              <a:rPr lang="de-de" sz="1800" b="1" dirty="0">
                <a:solidFill>
                  <a:schemeClr val="tx1"/>
                </a:solidFill>
                <a:latin typeface="+mn-lt"/>
              </a:rPr>
              <a:t>die Strafverfolgung vor einem nationalen Gericht erfolgen oder</a:t>
            </a:r>
            <a:r>
              <a:rPr lang="de-de" sz="1800" dirty="0">
                <a:solidFill>
                  <a:schemeClr val="tx1"/>
                </a:solidFill>
                <a:latin typeface="+mn-lt"/>
              </a:rPr>
              <a:t> eine </a:t>
            </a:r>
            <a:r>
              <a:rPr lang="de-de" sz="1800" b="1" dirty="0">
                <a:solidFill>
                  <a:schemeClr val="tx1"/>
                </a:solidFill>
                <a:latin typeface="+mn-lt"/>
              </a:rPr>
              <a:t>Verweisung</a:t>
            </a:r>
            <a:r>
              <a:rPr lang="de-de" sz="1800" dirty="0">
                <a:solidFill>
                  <a:schemeClr val="tx1"/>
                </a:solidFill>
                <a:latin typeface="+mn-lt"/>
              </a:rPr>
              <a:t> des Verfahrens, eine </a:t>
            </a:r>
            <a:r>
              <a:rPr lang="de-de" sz="1800" b="1" dirty="0">
                <a:solidFill>
                  <a:schemeClr val="tx1"/>
                </a:solidFill>
                <a:latin typeface="+mn-lt"/>
              </a:rPr>
              <a:t>Einstellung</a:t>
            </a:r>
            <a:r>
              <a:rPr lang="de-de" sz="1800" dirty="0">
                <a:solidFill>
                  <a:schemeClr val="tx1"/>
                </a:solidFill>
                <a:latin typeface="+mn-lt"/>
              </a:rPr>
              <a:t> oder ein </a:t>
            </a:r>
            <a:r>
              <a:rPr lang="de-de" sz="1800" b="1" dirty="0">
                <a:solidFill>
                  <a:schemeClr val="tx1"/>
                </a:solidFill>
                <a:latin typeface="+mn-lt"/>
              </a:rPr>
              <a:t>vereinfachtes Strafverfolgungsverfahren</a:t>
            </a:r>
            <a:r>
              <a:rPr lang="de-de" sz="1800" dirty="0">
                <a:solidFill>
                  <a:schemeClr val="tx1"/>
                </a:solidFill>
                <a:latin typeface="+mn-lt"/>
              </a:rPr>
              <a:t> gemäß Artikel 34, 39 oder 40 erwogen werden soll.  …“</a:t>
            </a:r>
          </a:p>
          <a:p>
            <a:pPr marL="0" indent="0">
              <a:buNone/>
            </a:pPr>
            <a:r>
              <a:rPr lang="de-de" sz="1800" dirty="0">
                <a:solidFill>
                  <a:schemeClr val="tx1"/>
                </a:solidFill>
                <a:latin typeface="+mn-lt"/>
              </a:rPr>
              <a:t>Siehe Artikel 2 der Geschäftsordnung (</a:t>
            </a:r>
            <a:r>
              <a:rPr lang="de-de" sz="1600" dirty="0">
                <a:solidFill>
                  <a:schemeClr val="tx1"/>
                </a:solidFill>
                <a:latin typeface="+mn-lt"/>
              </a:rPr>
              <a:t>Beschluss 003/2020 des Kollegiums</a:t>
            </a:r>
            <a:r>
              <a:rPr lang="de-de" sz="1800" dirty="0">
                <a:solidFill>
                  <a:schemeClr val="tx1"/>
                </a:solidFill>
                <a:latin typeface="+mn-lt"/>
              </a:rPr>
              <a:t>) und den Beschluss über die interne Sprachenregelung (Beschluss 002/2020 des Kollegiums): Die interne Arbeitssprache ist Englisch.</a:t>
            </a:r>
          </a:p>
          <a:p>
            <a:pPr marL="0" indent="0">
              <a:buNone/>
            </a:pPr>
            <a:r>
              <a:rPr lang="de-de" sz="1800" dirty="0"/>
              <a:t>Siehe auch Artikel 56 der Geschäftsordnung.</a:t>
            </a:r>
          </a:p>
          <a:p>
            <a:pPr marL="0" indent="0">
              <a:buNone/>
            </a:pPr>
            <a:endParaRPr lang="en-US" sz="1800" dirty="0">
              <a:solidFill>
                <a:schemeClr val="tx1"/>
              </a:solidFill>
              <a:latin typeface="+mn-lt"/>
            </a:endParaRPr>
          </a:p>
          <a:p>
            <a:pPr marL="0" indent="0">
              <a:buNone/>
            </a:pPr>
            <a:endParaRPr lang="en-US" sz="1800" dirty="0">
              <a:solidFill>
                <a:prstClr val="black"/>
              </a:solidFill>
            </a:endParaRPr>
          </a:p>
        </p:txBody>
      </p:sp>
      <p:sp>
        <p:nvSpPr>
          <p:cNvPr id="5" name="Dia számának helye 4">
            <a:extLst>
              <a:ext uri="{FF2B5EF4-FFF2-40B4-BE49-F238E27FC236}">
                <a16:creationId xmlns:a16="http://schemas.microsoft.com/office/drawing/2014/main" id="{7D383FC2-BB0B-4F2E-877F-8B2918B354D6}"/>
              </a:ext>
            </a:extLst>
          </p:cNvPr>
          <p:cNvSpPr>
            <a:spLocks noGrp="1"/>
          </p:cNvSpPr>
          <p:nvPr>
            <p:ph type="sldNum" sz="quarter" idx="12"/>
          </p:nvPr>
        </p:nvSpPr>
        <p:spPr/>
        <p:txBody>
          <a:bodyPr/>
          <a:lstStyle/>
          <a:p>
            <a:fld id="{6113E31D-E2AB-40D1-8B51-AFA5AFEF393A}" type="slidenum">
              <a:rPr lang="en-US" smtClean="0"/>
              <a:t>2</a:t>
            </a:fld>
            <a:endParaRPr lang="en-US"/>
          </a:p>
        </p:txBody>
      </p:sp>
    </p:spTree>
    <p:extLst>
      <p:ext uri="{BB962C8B-B14F-4D97-AF65-F5344CB8AC3E}">
        <p14:creationId xmlns:p14="http://schemas.microsoft.com/office/powerpoint/2010/main" val="191241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Gerade Verbindung 65"/>
          <p:cNvCxnSpPr/>
          <p:nvPr/>
        </p:nvCxnSpPr>
        <p:spPr>
          <a:xfrm>
            <a:off x="2167681" y="3666906"/>
            <a:ext cx="1765841"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692322" y="2805332"/>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EuStA DE</a:t>
            </a:r>
          </a:p>
        </p:txBody>
      </p:sp>
      <p:sp>
        <p:nvSpPr>
          <p:cNvPr id="4" name="Rechteck 3"/>
          <p:cNvSpPr/>
          <p:nvPr/>
        </p:nvSpPr>
        <p:spPr>
          <a:xfrm>
            <a:off x="4725609" y="1853446"/>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EuStA AT</a:t>
            </a:r>
          </a:p>
        </p:txBody>
      </p:sp>
      <p:sp>
        <p:nvSpPr>
          <p:cNvPr id="6" name="Rechteck 5"/>
          <p:cNvSpPr/>
          <p:nvPr/>
        </p:nvSpPr>
        <p:spPr>
          <a:xfrm>
            <a:off x="5443450" y="3018834"/>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EuStA FR</a:t>
            </a:r>
          </a:p>
        </p:txBody>
      </p:sp>
      <p:sp>
        <p:nvSpPr>
          <p:cNvPr id="7" name="Rechteck 6"/>
          <p:cNvSpPr/>
          <p:nvPr/>
        </p:nvSpPr>
        <p:spPr>
          <a:xfrm>
            <a:off x="6801629" y="3018834"/>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EuStA IT</a:t>
            </a:r>
          </a:p>
        </p:txBody>
      </p:sp>
      <p:sp>
        <p:nvSpPr>
          <p:cNvPr id="8" name="Rechteck 7"/>
          <p:cNvSpPr/>
          <p:nvPr/>
        </p:nvSpPr>
        <p:spPr>
          <a:xfrm>
            <a:off x="6103268" y="1840956"/>
            <a:ext cx="936104" cy="64807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EuGStA </a:t>
            </a:r>
          </a:p>
        </p:txBody>
      </p:sp>
      <p:sp>
        <p:nvSpPr>
          <p:cNvPr id="9" name="Rechteck 8"/>
          <p:cNvSpPr/>
          <p:nvPr/>
        </p:nvSpPr>
        <p:spPr>
          <a:xfrm>
            <a:off x="7367344" y="1852460"/>
            <a:ext cx="936104" cy="634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EuStA EE</a:t>
            </a:r>
          </a:p>
        </p:txBody>
      </p:sp>
      <p:sp>
        <p:nvSpPr>
          <p:cNvPr id="10" name="Rechteck 9"/>
          <p:cNvSpPr/>
          <p:nvPr/>
        </p:nvSpPr>
        <p:spPr>
          <a:xfrm>
            <a:off x="2694069" y="4294908"/>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Del.EuStA DE</a:t>
            </a:r>
          </a:p>
        </p:txBody>
      </p:sp>
      <p:sp>
        <p:nvSpPr>
          <p:cNvPr id="11" name="Rechteck 10"/>
          <p:cNvSpPr/>
          <p:nvPr/>
        </p:nvSpPr>
        <p:spPr>
          <a:xfrm>
            <a:off x="4750761" y="4333292"/>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Del.EuStA FR</a:t>
            </a:r>
          </a:p>
        </p:txBody>
      </p:sp>
      <p:sp>
        <p:nvSpPr>
          <p:cNvPr id="12" name="Rechteck 11"/>
          <p:cNvSpPr/>
          <p:nvPr/>
        </p:nvSpPr>
        <p:spPr>
          <a:xfrm>
            <a:off x="6683929" y="4316272"/>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Del.EuStA IT</a:t>
            </a:r>
          </a:p>
        </p:txBody>
      </p:sp>
      <p:cxnSp>
        <p:nvCxnSpPr>
          <p:cNvPr id="26" name="Gerade Verbindung 25"/>
          <p:cNvCxnSpPr/>
          <p:nvPr/>
        </p:nvCxnSpPr>
        <p:spPr>
          <a:xfrm>
            <a:off x="2167680" y="1702620"/>
            <a:ext cx="7344816"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a:cxnSpLocks/>
          </p:cNvCxnSpPr>
          <p:nvPr/>
        </p:nvCxnSpPr>
        <p:spPr>
          <a:xfrm flipV="1">
            <a:off x="2241333" y="2627692"/>
            <a:ext cx="7264694" cy="110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2167680" y="1702620"/>
            <a:ext cx="0" cy="1964286"/>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9507900" y="1702620"/>
            <a:ext cx="4597" cy="93610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grpSp>
        <p:nvGrpSpPr>
          <p:cNvPr id="36" name="Gruppieren 35"/>
          <p:cNvGrpSpPr/>
          <p:nvPr/>
        </p:nvGrpSpPr>
        <p:grpSpPr>
          <a:xfrm>
            <a:off x="2421354" y="4078884"/>
            <a:ext cx="1540271" cy="2125976"/>
            <a:chOff x="899592" y="2996952"/>
            <a:chExt cx="1540271" cy="2125976"/>
          </a:xfrm>
        </p:grpSpPr>
        <p:cxnSp>
          <p:nvCxnSpPr>
            <p:cNvPr id="38" name="Gerade Verbindung 37"/>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89" name="Gerade Verbindung 88"/>
          <p:cNvCxnSpPr/>
          <p:nvPr/>
        </p:nvCxnSpPr>
        <p:spPr>
          <a:xfrm>
            <a:off x="1981200" y="1414588"/>
            <a:ext cx="784887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0" name="Gerade Verbindung 89"/>
          <p:cNvCxnSpPr/>
          <p:nvPr/>
        </p:nvCxnSpPr>
        <p:spPr>
          <a:xfrm>
            <a:off x="1989305" y="1414588"/>
            <a:ext cx="0" cy="374441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a:xfrm>
            <a:off x="9811185" y="1421254"/>
            <a:ext cx="0" cy="374441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a:xfrm>
            <a:off x="1989305" y="5159004"/>
            <a:ext cx="784887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9" name="Gerade Verbindung mit Pfeil 98"/>
          <p:cNvCxnSpPr>
            <a:endCxn id="2" idx="2"/>
          </p:cNvCxnSpPr>
          <p:nvPr/>
        </p:nvCxnSpPr>
        <p:spPr>
          <a:xfrm flipV="1">
            <a:off x="3149760" y="3453404"/>
            <a:ext cx="10615" cy="84150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23" name="Gerade Verbindung 122"/>
          <p:cNvCxnSpPr>
            <a:stCxn id="10" idx="3"/>
          </p:cNvCxnSpPr>
          <p:nvPr/>
        </p:nvCxnSpPr>
        <p:spPr>
          <a:xfrm>
            <a:off x="3630173" y="4618944"/>
            <a:ext cx="1095436"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0" name="Gerade Verbindung 129"/>
          <p:cNvCxnSpPr>
            <a:endCxn id="12" idx="1"/>
          </p:cNvCxnSpPr>
          <p:nvPr/>
        </p:nvCxnSpPr>
        <p:spPr>
          <a:xfrm>
            <a:off x="5699565" y="4635964"/>
            <a:ext cx="984364" cy="434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3" name="Rechteck 52"/>
          <p:cNvSpPr/>
          <p:nvPr/>
        </p:nvSpPr>
        <p:spPr>
          <a:xfrm>
            <a:off x="2681707" y="5345689"/>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Gericht DE</a:t>
            </a:r>
          </a:p>
        </p:txBody>
      </p:sp>
      <p:sp>
        <p:nvSpPr>
          <p:cNvPr id="20" name="Rechteck 19"/>
          <p:cNvSpPr/>
          <p:nvPr/>
        </p:nvSpPr>
        <p:spPr>
          <a:xfrm>
            <a:off x="8272827" y="5165671"/>
            <a:ext cx="1536485" cy="1001446"/>
          </a:xfrm>
          <a:prstGeom prst="rect">
            <a:avLst/>
          </a:prstGeom>
          <a:solidFill>
            <a:schemeClr val="bg1"/>
          </a:solid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ln>
                  <a:solidFill>
                    <a:schemeClr val="bg1"/>
                  </a:solidFill>
                </a:ln>
                <a:solidFill>
                  <a:schemeClr val="tx1"/>
                </a:solidFill>
              </a:rPr>
              <a:t>Nationale Ebene</a:t>
            </a:r>
          </a:p>
        </p:txBody>
      </p:sp>
      <p:sp>
        <p:nvSpPr>
          <p:cNvPr id="22" name="Rechteck 21"/>
          <p:cNvSpPr/>
          <p:nvPr/>
        </p:nvSpPr>
        <p:spPr>
          <a:xfrm>
            <a:off x="8247708" y="4075552"/>
            <a:ext cx="1565351" cy="1076788"/>
          </a:xfrm>
          <a:prstGeom prst="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3000" b="1" dirty="0">
              <a:solidFill>
                <a:srgbClr val="7030A0"/>
              </a:solidFill>
            </a:endParaRPr>
          </a:p>
          <a:p>
            <a:pPr algn="ctr"/>
            <a:r>
              <a:rPr lang="de-de" sz="3000" b="1">
                <a:solidFill>
                  <a:srgbClr val="7030A0"/>
                </a:solidFill>
              </a:rPr>
              <a:t>EUStA</a:t>
            </a:r>
          </a:p>
          <a:p>
            <a:pPr algn="ctr"/>
            <a:endParaRPr lang="de-AT" sz="3000" b="1" dirty="0">
              <a:solidFill>
                <a:srgbClr val="7030A0"/>
              </a:solidFill>
            </a:endParaRPr>
          </a:p>
        </p:txBody>
      </p:sp>
      <p:cxnSp>
        <p:nvCxnSpPr>
          <p:cNvPr id="65" name="Gerade Verbindung 64"/>
          <p:cNvCxnSpPr/>
          <p:nvPr/>
        </p:nvCxnSpPr>
        <p:spPr>
          <a:xfrm>
            <a:off x="4003988" y="2730802"/>
            <a:ext cx="4597" cy="93610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V="1">
            <a:off x="5913741" y="2638297"/>
            <a:ext cx="1456" cy="33407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a:stCxn id="2" idx="3"/>
          </p:cNvCxnSpPr>
          <p:nvPr/>
        </p:nvCxnSpPr>
        <p:spPr>
          <a:xfrm flipV="1">
            <a:off x="3628427" y="2730802"/>
            <a:ext cx="1579731" cy="3985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5" name="Rechteck 54"/>
          <p:cNvSpPr/>
          <p:nvPr/>
        </p:nvSpPr>
        <p:spPr>
          <a:xfrm>
            <a:off x="2297141" y="1853447"/>
            <a:ext cx="1729961" cy="584775"/>
          </a:xfrm>
          <a:prstGeom prst="rect">
            <a:avLst/>
          </a:prstGeom>
        </p:spPr>
        <p:txBody>
          <a:bodyPr wrap="none">
            <a:spAutoFit/>
          </a:bodyPr>
          <a:lstStyle/>
          <a:p>
            <a:pPr algn="ctr"/>
            <a:r>
              <a:rPr lang="de-de" sz="3200" b="1">
                <a:solidFill>
                  <a:srgbClr val="C00000"/>
                </a:solidFill>
              </a:rPr>
              <a:t>Kammer</a:t>
            </a:r>
          </a:p>
        </p:txBody>
      </p:sp>
      <p:sp>
        <p:nvSpPr>
          <p:cNvPr id="72" name="Rechteck 71"/>
          <p:cNvSpPr/>
          <p:nvPr/>
        </p:nvSpPr>
        <p:spPr>
          <a:xfrm>
            <a:off x="6694820" y="5338803"/>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Gericht IT</a:t>
            </a:r>
          </a:p>
        </p:txBody>
      </p:sp>
      <p:sp>
        <p:nvSpPr>
          <p:cNvPr id="74" name="Rechteck 73"/>
          <p:cNvSpPr/>
          <p:nvPr/>
        </p:nvSpPr>
        <p:spPr>
          <a:xfrm>
            <a:off x="4740105" y="5338803"/>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Gericht FR</a:t>
            </a:r>
          </a:p>
        </p:txBody>
      </p:sp>
      <p:grpSp>
        <p:nvGrpSpPr>
          <p:cNvPr id="75" name="Gruppieren 74"/>
          <p:cNvGrpSpPr/>
          <p:nvPr/>
        </p:nvGrpSpPr>
        <p:grpSpPr>
          <a:xfrm>
            <a:off x="6395898" y="4105911"/>
            <a:ext cx="1540271" cy="2125976"/>
            <a:chOff x="899592" y="2996952"/>
            <a:chExt cx="1540271" cy="2125976"/>
          </a:xfrm>
        </p:grpSpPr>
        <p:cxnSp>
          <p:nvCxnSpPr>
            <p:cNvPr id="76" name="Gerade Verbindung 75"/>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Gerade Verbindung 77"/>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9" name="Gerade Verbindung 78"/>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1" name="Gruppieren 80"/>
          <p:cNvGrpSpPr/>
          <p:nvPr/>
        </p:nvGrpSpPr>
        <p:grpSpPr>
          <a:xfrm>
            <a:off x="4400791" y="4091716"/>
            <a:ext cx="1540271" cy="2125976"/>
            <a:chOff x="899592" y="2996952"/>
            <a:chExt cx="1540271" cy="2125976"/>
          </a:xfrm>
        </p:grpSpPr>
        <p:cxnSp>
          <p:nvCxnSpPr>
            <p:cNvPr id="83" name="Gerade Verbindung 82"/>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4" name="Gerade Verbindung 83"/>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5" name="Gerade Verbindung 84"/>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6" name="Gerade Verbindung 85"/>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1" name="Gerade Verbindung mit Pfeil 90"/>
          <p:cNvCxnSpPr/>
          <p:nvPr/>
        </p:nvCxnSpPr>
        <p:spPr>
          <a:xfrm flipV="1">
            <a:off x="5218814" y="3717032"/>
            <a:ext cx="621275" cy="61626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2" name="Gerade Verbindung mit Pfeil 91"/>
          <p:cNvCxnSpPr>
            <a:endCxn id="7" idx="2"/>
          </p:cNvCxnSpPr>
          <p:nvPr/>
        </p:nvCxnSpPr>
        <p:spPr>
          <a:xfrm flipV="1">
            <a:off x="7175431" y="3666906"/>
            <a:ext cx="94250" cy="62800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95" name="Titel 1"/>
          <p:cNvSpPr txBox="1">
            <a:spLocks/>
          </p:cNvSpPr>
          <p:nvPr/>
        </p:nvSpPr>
        <p:spPr>
          <a:xfrm>
            <a:off x="1981200" y="274638"/>
            <a:ext cx="8229600" cy="1143000"/>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b="1"/>
              <a:t>Informationsprozesse bei der Entscheidung darüber, </a:t>
            </a:r>
          </a:p>
          <a:p>
            <a:r>
              <a:rPr lang="de-de" b="1"/>
              <a:t>wie die Ermittlungen abzuschließen sind</a:t>
            </a:r>
          </a:p>
        </p:txBody>
      </p:sp>
      <p:cxnSp>
        <p:nvCxnSpPr>
          <p:cNvPr id="105" name="Gerade Verbindung mit Pfeil 104"/>
          <p:cNvCxnSpPr/>
          <p:nvPr/>
        </p:nvCxnSpPr>
        <p:spPr>
          <a:xfrm flipV="1">
            <a:off x="7269681" y="2686078"/>
            <a:ext cx="1456" cy="33407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505CB409-4059-40E7-ADD3-AB02CCDDBC60}"/>
              </a:ext>
            </a:extLst>
          </p:cNvPr>
          <p:cNvSpPr/>
          <p:nvPr/>
        </p:nvSpPr>
        <p:spPr>
          <a:xfrm>
            <a:off x="10167917" y="2638723"/>
            <a:ext cx="1484172" cy="25269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u="sng" dirty="0"/>
              <a:t>Hinweis:</a:t>
            </a:r>
          </a:p>
          <a:p>
            <a:pPr algn="ctr"/>
            <a:r>
              <a:rPr lang="de-de" sz="1600" dirty="0"/>
              <a:t>DE, FR, IT, EE wurden als Beispiele ausgewählt – es könnten auch andere teilnehmende Mitgliedstaaten sein</a:t>
            </a:r>
          </a:p>
        </p:txBody>
      </p:sp>
      <p:sp>
        <p:nvSpPr>
          <p:cNvPr id="5" name="Dia számának helye 4">
            <a:extLst>
              <a:ext uri="{FF2B5EF4-FFF2-40B4-BE49-F238E27FC236}">
                <a16:creationId xmlns:a16="http://schemas.microsoft.com/office/drawing/2014/main" id="{3FD2272F-C7D5-4AC8-BE45-D3E5DB680082}"/>
              </a:ext>
            </a:extLst>
          </p:cNvPr>
          <p:cNvSpPr>
            <a:spLocks noGrp="1"/>
          </p:cNvSpPr>
          <p:nvPr>
            <p:ph type="sldNum" sz="quarter" idx="12"/>
          </p:nvPr>
        </p:nvSpPr>
        <p:spPr/>
        <p:txBody>
          <a:bodyPr/>
          <a:lstStyle/>
          <a:p>
            <a:fld id="{BD6A5DC3-65FA-44A1-B227-31C7D26446A5}" type="slidenum">
              <a:rPr lang="de-DE" smtClean="0"/>
              <a:t>3</a:t>
            </a:fld>
            <a:endParaRPr lang="de-DE"/>
          </a:p>
        </p:txBody>
      </p:sp>
    </p:spTree>
    <p:extLst>
      <p:ext uri="{BB962C8B-B14F-4D97-AF65-F5344CB8AC3E}">
        <p14:creationId xmlns:p14="http://schemas.microsoft.com/office/powerpoint/2010/main" val="213720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de-de"/>
              <a:t>Artikel 36 – Strafverfolgung vor nationalen Gerichten </a:t>
            </a:r>
          </a:p>
        </p:txBody>
      </p:sp>
      <p:sp>
        <p:nvSpPr>
          <p:cNvPr id="3" name="Inhaltsplatzhalter 2"/>
          <p:cNvSpPr>
            <a:spLocks noGrp="1"/>
          </p:cNvSpPr>
          <p:nvPr>
            <p:ph idx="1"/>
          </p:nvPr>
        </p:nvSpPr>
        <p:spPr/>
        <p:txBody>
          <a:bodyPr>
            <a:noAutofit/>
          </a:bodyPr>
          <a:lstStyle/>
          <a:p>
            <a:pPr marL="0" indent="0" algn="just">
              <a:buNone/>
            </a:pPr>
            <a:r>
              <a:rPr lang="de-de" sz="1600">
                <a:solidFill>
                  <a:schemeClr val="tx1"/>
                </a:solidFill>
                <a:latin typeface="+mn-lt"/>
              </a:rPr>
              <a:t>Artikel 36 Absatz 1 EUStA-Verordnung: „Unterbreitet der </a:t>
            </a:r>
            <a:r>
              <a:rPr lang="de-de" sz="1600" b="1">
                <a:solidFill>
                  <a:schemeClr val="tx1"/>
                </a:solidFill>
                <a:latin typeface="+mn-lt"/>
              </a:rPr>
              <a:t>Delegierte Europäische Staatsanwalt</a:t>
            </a:r>
            <a:r>
              <a:rPr lang="de-de" sz="1600">
                <a:solidFill>
                  <a:schemeClr val="tx1"/>
                </a:solidFill>
                <a:latin typeface="+mn-lt"/>
              </a:rPr>
              <a:t> einen </a:t>
            </a:r>
            <a:r>
              <a:rPr lang="de-de" sz="1600" b="1">
                <a:solidFill>
                  <a:schemeClr val="tx1"/>
                </a:solidFill>
                <a:latin typeface="+mn-lt"/>
              </a:rPr>
              <a:t>Beschlussentwurf, in dem vorgeschlagen wird, Anklage zu erheben</a:t>
            </a:r>
            <a:r>
              <a:rPr lang="de-de" sz="1600">
                <a:solidFill>
                  <a:schemeClr val="tx1"/>
                </a:solidFill>
                <a:latin typeface="+mn-lt"/>
              </a:rPr>
              <a:t>, so beschließt die Ständige Kammer nach den Verfahren des Artikels 35 innerhalb von 21 Tagen über diesen Entwurf. Die Ständige Kammer kann nicht beschließen, das Verfahren einzustellen, wenn in einem Beschlussentwurf vorgeschlagen wird, Anklage zu erheben.“</a:t>
            </a:r>
          </a:p>
          <a:p>
            <a:pPr marL="0" indent="0" algn="just">
              <a:buNone/>
            </a:pPr>
            <a:r>
              <a:rPr lang="de-de" sz="1600">
                <a:solidFill>
                  <a:schemeClr val="tx1"/>
                </a:solidFill>
                <a:latin typeface="+mn-lt"/>
              </a:rPr>
              <a:t>Artikel 13 Absatz 1 EUStA-Verordnung: „Die </a:t>
            </a:r>
            <a:r>
              <a:rPr lang="de-de" sz="1600" b="1">
                <a:solidFill>
                  <a:schemeClr val="tx1"/>
                </a:solidFill>
                <a:latin typeface="+mn-lt"/>
              </a:rPr>
              <a:t>Delegierten Europäischen Staatsanwälte</a:t>
            </a:r>
            <a:r>
              <a:rPr lang="de-de" sz="1600">
                <a:solidFill>
                  <a:schemeClr val="tx1"/>
                </a:solidFill>
                <a:latin typeface="+mn-lt"/>
              </a:rPr>
              <a:t> handeln </a:t>
            </a:r>
            <a:r>
              <a:rPr lang="de-de" sz="1600" b="1">
                <a:solidFill>
                  <a:schemeClr val="tx1"/>
                </a:solidFill>
                <a:latin typeface="+mn-lt"/>
              </a:rPr>
              <a:t>im Namen der EUStA in ihrem jeweiligen Mitgliedstaat</a:t>
            </a:r>
            <a:r>
              <a:rPr lang="de-de" sz="1600">
                <a:solidFill>
                  <a:schemeClr val="tx1"/>
                </a:solidFill>
                <a:latin typeface="+mn-lt"/>
              </a:rPr>
              <a:t> und haben neben und vorbehaltlich der ihnen übertragenen besonderen Befugnisse und des ihnen zuerkannten besonderen Status und nach Maßgabe dieser Verordnung in Bezug auf Ermittlungen, </a:t>
            </a:r>
            <a:r>
              <a:rPr lang="de-de" sz="1600" b="1">
                <a:solidFill>
                  <a:schemeClr val="tx1"/>
                </a:solidFill>
                <a:latin typeface="+mn-lt"/>
              </a:rPr>
              <a:t>Strafverfolgungsmaßnahmen</a:t>
            </a:r>
            <a:r>
              <a:rPr lang="de-de" sz="1600">
                <a:solidFill>
                  <a:schemeClr val="tx1"/>
                </a:solidFill>
                <a:latin typeface="+mn-lt"/>
              </a:rPr>
              <a:t> und </a:t>
            </a:r>
            <a:r>
              <a:rPr lang="de-de" sz="1600" b="1">
                <a:solidFill>
                  <a:schemeClr val="tx1"/>
                </a:solidFill>
                <a:latin typeface="+mn-lt"/>
              </a:rPr>
              <a:t>Anklageerhebung</a:t>
            </a:r>
            <a:r>
              <a:rPr lang="de-de" sz="1600">
                <a:solidFill>
                  <a:schemeClr val="tx1"/>
                </a:solidFill>
                <a:latin typeface="+mn-lt"/>
              </a:rPr>
              <a:t> die </a:t>
            </a:r>
            <a:r>
              <a:rPr lang="de-de" sz="1600" b="1">
                <a:solidFill>
                  <a:schemeClr val="tx1"/>
                </a:solidFill>
                <a:latin typeface="+mn-lt"/>
              </a:rPr>
              <a:t>gleichen Befugnisse wie nationale Staatsanwälte</a:t>
            </a:r>
            <a:r>
              <a:rPr lang="de-de" sz="1600">
                <a:solidFill>
                  <a:schemeClr val="tx1"/>
                </a:solidFill>
                <a:latin typeface="+mn-lt"/>
              </a:rPr>
              <a:t>. …“</a:t>
            </a:r>
          </a:p>
          <a:p>
            <a:pPr marL="0" indent="0" algn="just">
              <a:buNone/>
            </a:pPr>
            <a:r>
              <a:rPr lang="de-de" sz="1600" b="1">
                <a:solidFill>
                  <a:schemeClr val="tx1"/>
                </a:solidFill>
                <a:latin typeface="+mn-lt"/>
              </a:rPr>
              <a:t>Wahl des Gerichtsstands für die Strafverfolgung: grundsätzlich</a:t>
            </a:r>
            <a:r>
              <a:rPr lang="de-de" sz="1600">
                <a:solidFill>
                  <a:schemeClr val="tx1"/>
                </a:solidFill>
                <a:latin typeface="+mn-lt"/>
              </a:rPr>
              <a:t> (Art. 36 Abs. 3) der </a:t>
            </a:r>
            <a:r>
              <a:rPr lang="de-de" sz="1600" b="1">
                <a:solidFill>
                  <a:schemeClr val="tx1"/>
                </a:solidFill>
                <a:latin typeface="+mn-lt"/>
              </a:rPr>
              <a:t>Mitgliedstaat des betrauten Delegierten Europäischen Staatsanwalts</a:t>
            </a:r>
            <a:r>
              <a:rPr lang="de-de" sz="1600">
                <a:solidFill>
                  <a:schemeClr val="tx1"/>
                </a:solidFill>
                <a:latin typeface="+mn-lt"/>
              </a:rPr>
              <a:t>, </a:t>
            </a:r>
            <a:r>
              <a:rPr lang="de-de" sz="1600" b="1">
                <a:solidFill>
                  <a:schemeClr val="tx1"/>
                </a:solidFill>
                <a:latin typeface="+mn-lt"/>
              </a:rPr>
              <a:t>abweichend</a:t>
            </a:r>
            <a:r>
              <a:rPr lang="de-de" sz="1600">
                <a:solidFill>
                  <a:schemeClr val="tx1"/>
                </a:solidFill>
                <a:latin typeface="+mn-lt"/>
              </a:rPr>
              <a:t> (Art. 36 Abs. 3): ein </a:t>
            </a:r>
            <a:r>
              <a:rPr lang="de-de" sz="1600" b="1">
                <a:solidFill>
                  <a:schemeClr val="tx1"/>
                </a:solidFill>
                <a:latin typeface="+mn-lt"/>
              </a:rPr>
              <a:t>anderer MS</a:t>
            </a:r>
            <a:r>
              <a:rPr lang="de-de" sz="1600">
                <a:solidFill>
                  <a:schemeClr val="tx1"/>
                </a:solidFill>
                <a:latin typeface="+mn-lt"/>
              </a:rPr>
              <a:t>, wenn hinreichende Gründe dafür vorliegen, unter Berücksichtigung der </a:t>
            </a:r>
            <a:r>
              <a:rPr lang="de-de" sz="1600" b="1">
                <a:solidFill>
                  <a:schemeClr val="tx1"/>
                </a:solidFill>
                <a:latin typeface="+mn-lt"/>
              </a:rPr>
              <a:t>in Art. 36 Abs. 4 und 5 genannten Kriterien</a:t>
            </a:r>
          </a:p>
          <a:p>
            <a:pPr marL="0" indent="0" algn="just">
              <a:buNone/>
            </a:pPr>
            <a:r>
              <a:rPr lang="de-de" sz="1600">
                <a:solidFill>
                  <a:schemeClr val="tx1"/>
                </a:solidFill>
                <a:latin typeface="+mn-lt"/>
              </a:rPr>
              <a:t>Mögliche Verbindung von Verfahren zur Strafverfolgung in einem einzigen MS (Art. 36 Abs. 4, Erwägungsgründe 67, 68)</a:t>
            </a:r>
          </a:p>
          <a:p>
            <a:pPr marL="0" indent="0" algn="just">
              <a:buNone/>
            </a:pPr>
            <a:r>
              <a:rPr lang="de-de" sz="1600" b="1">
                <a:solidFill>
                  <a:schemeClr val="tx1"/>
                </a:solidFill>
                <a:latin typeface="+mn-lt"/>
              </a:rPr>
              <a:t>Gerichtliche Kontrolle</a:t>
            </a:r>
            <a:r>
              <a:rPr lang="de-de" sz="1600">
                <a:solidFill>
                  <a:schemeClr val="tx1"/>
                </a:solidFill>
                <a:latin typeface="+mn-lt"/>
              </a:rPr>
              <a:t> (Erwägungsgrund 87 Absatz 2): „…</a:t>
            </a:r>
            <a:r>
              <a:rPr lang="de-de" sz="1600" b="1">
                <a:solidFill>
                  <a:schemeClr val="tx1"/>
                </a:solidFill>
                <a:latin typeface="+mn-lt"/>
              </a:rPr>
              <a:t>durch die einzelstaatlichen Gerichte spätestens im Hauptverfahren</a:t>
            </a:r>
            <a:r>
              <a:rPr lang="de-de" sz="1600">
                <a:solidFill>
                  <a:schemeClr val="tx1"/>
                </a:solidFill>
                <a:latin typeface="+mn-lt"/>
              </a:rPr>
              <a:t>“.</a:t>
            </a:r>
          </a:p>
          <a:p>
            <a:pPr marL="0" indent="0" algn="just">
              <a:buNone/>
            </a:pPr>
            <a:r>
              <a:rPr lang="de-de" sz="1600"/>
              <a:t>Zu den Kammern, siehe auch Artikel 15 bis 24 der Geschäftsordnung.</a:t>
            </a:r>
          </a:p>
        </p:txBody>
      </p:sp>
      <p:sp>
        <p:nvSpPr>
          <p:cNvPr id="5" name="Dia számának helye 4">
            <a:extLst>
              <a:ext uri="{FF2B5EF4-FFF2-40B4-BE49-F238E27FC236}">
                <a16:creationId xmlns:a16="http://schemas.microsoft.com/office/drawing/2014/main" id="{1AC00C7B-455C-4FBB-A425-58DF91C2F08D}"/>
              </a:ext>
            </a:extLst>
          </p:cNvPr>
          <p:cNvSpPr>
            <a:spLocks noGrp="1"/>
          </p:cNvSpPr>
          <p:nvPr>
            <p:ph type="sldNum" sz="quarter" idx="12"/>
          </p:nvPr>
        </p:nvSpPr>
        <p:spPr/>
        <p:txBody>
          <a:bodyPr/>
          <a:lstStyle/>
          <a:p>
            <a:fld id="{6113E31D-E2AB-40D1-8B51-AFA5AFEF393A}" type="slidenum">
              <a:rPr lang="en-US" smtClean="0"/>
              <a:t>4</a:t>
            </a:fld>
            <a:endParaRPr lang="en-US"/>
          </a:p>
        </p:txBody>
      </p:sp>
    </p:spTree>
    <p:extLst>
      <p:ext uri="{BB962C8B-B14F-4D97-AF65-F5344CB8AC3E}">
        <p14:creationId xmlns:p14="http://schemas.microsoft.com/office/powerpoint/2010/main" val="273053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de-de"/>
              <a:t>Artikel 36 – Strafverfolgung vor nationalen Gerichten </a:t>
            </a:r>
          </a:p>
        </p:txBody>
      </p:sp>
      <p:sp>
        <p:nvSpPr>
          <p:cNvPr id="3" name="Inhaltsplatzhalter 2"/>
          <p:cNvSpPr>
            <a:spLocks noGrp="1"/>
          </p:cNvSpPr>
          <p:nvPr>
            <p:ph idx="1"/>
          </p:nvPr>
        </p:nvSpPr>
        <p:spPr>
          <a:xfrm>
            <a:off x="687848" y="1905000"/>
            <a:ext cx="9967452" cy="4267200"/>
          </a:xfrm>
        </p:spPr>
        <p:txBody>
          <a:bodyPr>
            <a:noAutofit/>
          </a:bodyPr>
          <a:lstStyle/>
          <a:p>
            <a:pPr marL="0" indent="0" algn="just">
              <a:buNone/>
            </a:pPr>
            <a:r>
              <a:rPr lang="de-de" sz="1600">
                <a:latin typeface="+mn-lt"/>
              </a:rPr>
              <a:t>Artikel </a:t>
            </a:r>
            <a:r>
              <a:rPr lang="de-de" sz="1600">
                <a:solidFill>
                  <a:prstClr val="black"/>
                </a:solidFill>
                <a:latin typeface="+mn-lt"/>
              </a:rPr>
              <a:t>36 Absatz 1</a:t>
            </a:r>
            <a:r>
              <a:rPr lang="de-de" sz="1600">
                <a:latin typeface="+mn-lt"/>
              </a:rPr>
              <a:t> EUStA-Verordnung</a:t>
            </a:r>
            <a:r>
              <a:rPr lang="de-de" sz="1600">
                <a:solidFill>
                  <a:prstClr val="black"/>
                </a:solidFill>
                <a:latin typeface="+mn-lt"/>
              </a:rPr>
              <a:t>: „Unterbreitet der </a:t>
            </a:r>
            <a:r>
              <a:rPr lang="de-de" sz="1600" b="1">
                <a:solidFill>
                  <a:prstClr val="black"/>
                </a:solidFill>
                <a:latin typeface="+mn-lt"/>
              </a:rPr>
              <a:t>Delegierte Europäische Staatsanwalt</a:t>
            </a:r>
            <a:r>
              <a:rPr lang="de-de" sz="1600">
                <a:solidFill>
                  <a:prstClr val="black"/>
                </a:solidFill>
                <a:latin typeface="+mn-lt"/>
              </a:rPr>
              <a:t> einen </a:t>
            </a:r>
            <a:r>
              <a:rPr lang="de-de" sz="1600" b="1">
                <a:solidFill>
                  <a:prstClr val="black"/>
                </a:solidFill>
                <a:latin typeface="+mn-lt"/>
              </a:rPr>
              <a:t>Beschlussentwurf, in dem vorgeschlagen wird, Anklage zu erheben</a:t>
            </a:r>
            <a:r>
              <a:rPr lang="de-de" sz="1600">
                <a:solidFill>
                  <a:prstClr val="black"/>
                </a:solidFill>
                <a:latin typeface="+mn-lt"/>
              </a:rPr>
              <a:t>, so beschließt die Ständige Kammer nach den Verfahren des Artikels 35 innerhalb von 21 Tagen über diesen Entwurf. </a:t>
            </a:r>
            <a:r>
              <a:rPr lang="de-de" sz="1600">
                <a:latin typeface="+mn-lt"/>
              </a:rPr>
              <a:t>Die Ständige Kammer kann nicht beschließen, das Verfahren einzustellen, wenn in einem Beschlussentwurf vorgeschlagen wird, Anklage zu erheben.“</a:t>
            </a:r>
          </a:p>
          <a:p>
            <a:pPr marL="0" indent="0" algn="just">
              <a:buNone/>
            </a:pPr>
            <a:r>
              <a:rPr lang="de-de" sz="1600">
                <a:latin typeface="+mn-lt"/>
              </a:rPr>
              <a:t>Artikel </a:t>
            </a:r>
            <a:r>
              <a:rPr lang="de-de" sz="1600">
                <a:solidFill>
                  <a:prstClr val="black"/>
                </a:solidFill>
                <a:latin typeface="+mn-lt"/>
              </a:rPr>
              <a:t>36 Absatz 4</a:t>
            </a:r>
            <a:r>
              <a:rPr lang="de-de" sz="1600">
                <a:latin typeface="+mn-lt"/>
              </a:rPr>
              <a:t> EUStA-Verordnung</a:t>
            </a:r>
            <a:r>
              <a:rPr lang="de-de" sz="1600">
                <a:solidFill>
                  <a:prstClr val="black"/>
                </a:solidFill>
                <a:latin typeface="+mn-lt"/>
              </a:rPr>
              <a:t>: „Bevor sie über die Anklageerhebung entscheidet, kann die zuständige </a:t>
            </a:r>
            <a:r>
              <a:rPr lang="de-de" sz="1600" b="1">
                <a:solidFill>
                  <a:prstClr val="black"/>
                </a:solidFill>
                <a:latin typeface="+mn-lt"/>
              </a:rPr>
              <a:t>Ständige Kammer</a:t>
            </a:r>
            <a:r>
              <a:rPr lang="de-de" sz="1600">
                <a:solidFill>
                  <a:prstClr val="black"/>
                </a:solidFill>
                <a:latin typeface="+mn-lt"/>
              </a:rPr>
              <a:t> auf Vorschlag des betrauten Delegierten Europäischen Staatsanwalts </a:t>
            </a:r>
            <a:r>
              <a:rPr lang="de-de" sz="1600" b="1">
                <a:solidFill>
                  <a:prstClr val="black"/>
                </a:solidFill>
                <a:latin typeface="+mn-lt"/>
              </a:rPr>
              <a:t>beschließen, mehrere Verfahren miteinander zu verbinden</a:t>
            </a:r>
            <a:r>
              <a:rPr lang="de-de" sz="1600">
                <a:solidFill>
                  <a:prstClr val="black"/>
                </a:solidFill>
                <a:latin typeface="+mn-lt"/>
              </a:rPr>
              <a:t>, wenn Ermittlungen von verschiedenen Delegierten Europäischen Staatsanwälten gegen dieselbe(n) Person(en) geführt wurden, damit die Strafverfolgung in diesen Fällen vor den Gerichten eines einzigen Mitgliedstaats, der nach seinem Recht für jedes dieser Verfahren Gerichtsbarkeit hat, erfolgen kann.“</a:t>
            </a:r>
          </a:p>
          <a:p>
            <a:pPr marL="0" indent="0" algn="just">
              <a:buNone/>
            </a:pPr>
            <a:r>
              <a:rPr lang="de-de" sz="1600" b="1">
                <a:solidFill>
                  <a:prstClr val="black"/>
                </a:solidFill>
                <a:latin typeface="+mn-lt"/>
              </a:rPr>
              <a:t>Mögliche Verbindung von Verfahren</a:t>
            </a:r>
            <a:r>
              <a:rPr lang="de-de" sz="1600">
                <a:solidFill>
                  <a:prstClr val="black"/>
                </a:solidFill>
                <a:latin typeface="+mn-lt"/>
              </a:rPr>
              <a:t> zur Strafverfolgung in einem einzigen MS (Art. 36 Abs. 4, Erwägungsgründe 67, 68)</a:t>
            </a:r>
          </a:p>
          <a:p>
            <a:pPr marL="0" indent="0" algn="just">
              <a:buNone/>
            </a:pPr>
            <a:r>
              <a:rPr lang="de-de" sz="1600"/>
              <a:t>Siehe auch Artikel 49 bis 51 der Geschäftsordnung über die Neuzuweisung/Verbindung/Trennung von Verfahren</a:t>
            </a:r>
          </a:p>
          <a:p>
            <a:pPr marL="0" indent="0">
              <a:buNone/>
            </a:pPr>
            <a:endParaRPr lang="en-US" sz="1600" dirty="0">
              <a:solidFill>
                <a:prstClr val="black"/>
              </a:solidFill>
              <a:latin typeface="+mn-lt"/>
            </a:endParaRPr>
          </a:p>
          <a:p>
            <a:pPr marL="0" indent="0">
              <a:buNone/>
            </a:pPr>
            <a:endParaRPr lang="de-DE" sz="1600" dirty="0"/>
          </a:p>
        </p:txBody>
      </p:sp>
      <p:sp>
        <p:nvSpPr>
          <p:cNvPr id="5" name="Dia számának helye 4">
            <a:extLst>
              <a:ext uri="{FF2B5EF4-FFF2-40B4-BE49-F238E27FC236}">
                <a16:creationId xmlns:a16="http://schemas.microsoft.com/office/drawing/2014/main" id="{2F5224F1-B3F6-45F0-8888-E7919297D191}"/>
              </a:ext>
            </a:extLst>
          </p:cNvPr>
          <p:cNvSpPr>
            <a:spLocks noGrp="1"/>
          </p:cNvSpPr>
          <p:nvPr>
            <p:ph type="sldNum" sz="quarter" idx="12"/>
          </p:nvPr>
        </p:nvSpPr>
        <p:spPr/>
        <p:txBody>
          <a:bodyPr/>
          <a:lstStyle/>
          <a:p>
            <a:fld id="{6113E31D-E2AB-40D1-8B51-AFA5AFEF393A}" type="slidenum">
              <a:rPr lang="en-US" smtClean="0"/>
              <a:t>5</a:t>
            </a:fld>
            <a:endParaRPr lang="en-US"/>
          </a:p>
        </p:txBody>
      </p:sp>
    </p:spTree>
    <p:extLst>
      <p:ext uri="{BB962C8B-B14F-4D97-AF65-F5344CB8AC3E}">
        <p14:creationId xmlns:p14="http://schemas.microsoft.com/office/powerpoint/2010/main" val="267425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de-de"/>
              <a:t>Artikel 36 – Strafverfolgung vor nationalen Gerichten </a:t>
            </a:r>
          </a:p>
        </p:txBody>
      </p:sp>
      <p:sp>
        <p:nvSpPr>
          <p:cNvPr id="3" name="Inhaltsplatzhalter 2"/>
          <p:cNvSpPr>
            <a:spLocks noGrp="1"/>
          </p:cNvSpPr>
          <p:nvPr>
            <p:ph idx="1"/>
          </p:nvPr>
        </p:nvSpPr>
        <p:spPr/>
        <p:txBody>
          <a:bodyPr>
            <a:noAutofit/>
          </a:bodyPr>
          <a:lstStyle/>
          <a:p>
            <a:pPr marL="0" indent="0" algn="just">
              <a:buNone/>
            </a:pPr>
            <a:r>
              <a:rPr lang="de-de" sz="1800">
                <a:latin typeface="+mn-lt"/>
              </a:rPr>
              <a:t>Artikel </a:t>
            </a:r>
            <a:r>
              <a:rPr lang="de-de" sz="1800">
                <a:solidFill>
                  <a:prstClr val="black"/>
                </a:solidFill>
                <a:latin typeface="+mn-lt"/>
              </a:rPr>
              <a:t>36 Absatz 1</a:t>
            </a:r>
            <a:r>
              <a:rPr lang="de-de" sz="1800">
                <a:latin typeface="+mn-lt"/>
              </a:rPr>
              <a:t> EUStA-Verordnung</a:t>
            </a:r>
            <a:r>
              <a:rPr lang="de-de" sz="1800">
                <a:solidFill>
                  <a:prstClr val="black"/>
                </a:solidFill>
                <a:latin typeface="+mn-lt"/>
              </a:rPr>
              <a:t>:</a:t>
            </a:r>
          </a:p>
          <a:p>
            <a:pPr marL="0" indent="0" algn="just">
              <a:buNone/>
            </a:pPr>
            <a:r>
              <a:rPr lang="de-de" sz="1800">
                <a:solidFill>
                  <a:prstClr val="black"/>
                </a:solidFill>
                <a:latin typeface="+mn-lt"/>
              </a:rPr>
              <a:t>„Unterbreitet der </a:t>
            </a:r>
            <a:r>
              <a:rPr lang="de-de" sz="1800" b="1">
                <a:solidFill>
                  <a:prstClr val="black"/>
                </a:solidFill>
                <a:latin typeface="+mn-lt"/>
              </a:rPr>
              <a:t>Delegierte Europäische Staatsanwalt</a:t>
            </a:r>
            <a:r>
              <a:rPr lang="de-de" sz="1800">
                <a:solidFill>
                  <a:prstClr val="black"/>
                </a:solidFill>
                <a:latin typeface="+mn-lt"/>
              </a:rPr>
              <a:t> einen </a:t>
            </a:r>
            <a:r>
              <a:rPr lang="de-de" sz="1800" b="1">
                <a:solidFill>
                  <a:prstClr val="black"/>
                </a:solidFill>
                <a:latin typeface="+mn-lt"/>
              </a:rPr>
              <a:t>Beschlussentwurf, in dem vorgeschlagen wird, Anklage zu erheben</a:t>
            </a:r>
            <a:r>
              <a:rPr lang="de-de" sz="1800">
                <a:solidFill>
                  <a:prstClr val="black"/>
                </a:solidFill>
                <a:latin typeface="+mn-lt"/>
              </a:rPr>
              <a:t>, so beschließt die Ständige Kammer nach den Verfahren des Artikels 35 innerhalb von 21 Tagen über diesen Entwurf. </a:t>
            </a:r>
            <a:r>
              <a:rPr lang="de-de" sz="1800">
                <a:latin typeface="+mn-lt"/>
              </a:rPr>
              <a:t>Die Ständige Kammer kann nicht beschließen, das Verfahren einzustellen, wenn in einem Beschlussentwurf vorgeschlagen wird, Anklage zu erheben.“</a:t>
            </a:r>
          </a:p>
          <a:p>
            <a:pPr algn="just"/>
            <a:r>
              <a:rPr lang="de-de" sz="1800">
                <a:solidFill>
                  <a:prstClr val="black"/>
                </a:solidFill>
                <a:latin typeface="+mn-lt"/>
              </a:rPr>
              <a:t>Welche Arten von Strafverfolgungsentscheidungen, die nach dem nationalen Recht des betrauten Delegierten Europäischen Staatsanwalts möglich sind, würden unter einen „Beschluss, in dem vorgeschlagen wird, Anklage zu erheben“ fallen?</a:t>
            </a:r>
          </a:p>
          <a:p>
            <a:pPr lvl="1" algn="just">
              <a:buFont typeface="Wingdings" panose="05000000000000000000" pitchFamily="2" charset="2"/>
              <a:buChar char="Ø"/>
            </a:pPr>
            <a:r>
              <a:rPr lang="de-de" sz="1700">
                <a:solidFill>
                  <a:prstClr val="black"/>
                </a:solidFill>
                <a:latin typeface="+mn-lt"/>
              </a:rPr>
              <a:t>Nur Anklageerhebungen?</a:t>
            </a:r>
          </a:p>
          <a:p>
            <a:pPr lvl="1" algn="just">
              <a:buFont typeface="Wingdings" panose="05000000000000000000" pitchFamily="2" charset="2"/>
              <a:buChar char="Ø"/>
            </a:pPr>
            <a:r>
              <a:rPr lang="de-de" sz="1700">
                <a:solidFill>
                  <a:prstClr val="black"/>
                </a:solidFill>
                <a:latin typeface="+mn-lt"/>
              </a:rPr>
              <a:t>Oder andere gleichwertige Alternativen nach nationalem Recht? Und welche wären das? </a:t>
            </a:r>
          </a:p>
          <a:p>
            <a:pPr lvl="1" algn="just">
              <a:buFont typeface="Wingdings" panose="05000000000000000000" pitchFamily="2" charset="2"/>
              <a:buChar char="Ø"/>
            </a:pPr>
            <a:r>
              <a:rPr lang="de-de" sz="1700">
                <a:solidFill>
                  <a:prstClr val="black"/>
                </a:solidFill>
                <a:latin typeface="+mn-lt"/>
              </a:rPr>
              <a:t>Worin besteht der Unterschied zu Artikel 40 (vereinfachte Strafverfolgungsverfahren)?</a:t>
            </a:r>
          </a:p>
          <a:p>
            <a:pPr algn="just"/>
            <a:r>
              <a:rPr lang="de-de" sz="1800">
                <a:solidFill>
                  <a:prstClr val="black"/>
                </a:solidFill>
                <a:latin typeface="+mn-lt"/>
              </a:rPr>
              <a:t>Welchen </a:t>
            </a:r>
            <a:r>
              <a:rPr lang="de-de" sz="1800" b="1">
                <a:solidFill>
                  <a:prstClr val="black"/>
                </a:solidFill>
                <a:latin typeface="+mn-lt"/>
              </a:rPr>
              <a:t>Schwelle</a:t>
            </a:r>
            <a:r>
              <a:rPr lang="de-de" sz="1800">
                <a:solidFill>
                  <a:prstClr val="black"/>
                </a:solidFill>
                <a:latin typeface="+mn-lt"/>
              </a:rPr>
              <a:t> muss der Staatsanwalt nach nationalem Recht beachten, bevor er vor einem Gericht Anklage erheben kann? </a:t>
            </a:r>
          </a:p>
          <a:p>
            <a:pPr marL="0" indent="0">
              <a:buNone/>
            </a:pPr>
            <a:endParaRPr lang="de-DE" sz="1800" b="1" dirty="0">
              <a:solidFill>
                <a:prstClr val="black"/>
              </a:solidFill>
            </a:endParaRPr>
          </a:p>
        </p:txBody>
      </p:sp>
      <p:sp>
        <p:nvSpPr>
          <p:cNvPr id="5" name="Dia számának helye 4">
            <a:extLst>
              <a:ext uri="{FF2B5EF4-FFF2-40B4-BE49-F238E27FC236}">
                <a16:creationId xmlns:a16="http://schemas.microsoft.com/office/drawing/2014/main" id="{5B0F6097-0CBE-44ED-983D-1C57FCF26FFA}"/>
              </a:ext>
            </a:extLst>
          </p:cNvPr>
          <p:cNvSpPr>
            <a:spLocks noGrp="1"/>
          </p:cNvSpPr>
          <p:nvPr>
            <p:ph type="sldNum" sz="quarter" idx="12"/>
          </p:nvPr>
        </p:nvSpPr>
        <p:spPr/>
        <p:txBody>
          <a:bodyPr/>
          <a:lstStyle/>
          <a:p>
            <a:fld id="{6113E31D-E2AB-40D1-8B51-AFA5AFEF393A}" type="slidenum">
              <a:rPr lang="en-US" smtClean="0"/>
              <a:t>6</a:t>
            </a:fld>
            <a:endParaRPr lang="en-US"/>
          </a:p>
        </p:txBody>
      </p:sp>
    </p:spTree>
    <p:extLst>
      <p:ext uri="{BB962C8B-B14F-4D97-AF65-F5344CB8AC3E}">
        <p14:creationId xmlns:p14="http://schemas.microsoft.com/office/powerpoint/2010/main" val="2799675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de-de"/>
              <a:t>Artikel 36 – Strafverfolgung vor nationalen Gerichten </a:t>
            </a:r>
          </a:p>
        </p:txBody>
      </p:sp>
      <p:sp>
        <p:nvSpPr>
          <p:cNvPr id="3" name="Inhaltsplatzhalter 2"/>
          <p:cNvSpPr>
            <a:spLocks noGrp="1"/>
          </p:cNvSpPr>
          <p:nvPr>
            <p:ph idx="1"/>
          </p:nvPr>
        </p:nvSpPr>
        <p:spPr/>
        <p:txBody>
          <a:bodyPr>
            <a:noAutofit/>
          </a:bodyPr>
          <a:lstStyle/>
          <a:p>
            <a:pPr marL="0" indent="0" algn="just">
              <a:buNone/>
            </a:pPr>
            <a:r>
              <a:rPr lang="de-de" sz="1600">
                <a:solidFill>
                  <a:prstClr val="black"/>
                </a:solidFill>
                <a:latin typeface="+mn-lt"/>
              </a:rPr>
              <a:t>Artikel 36 Absatz 6 EUStA-Verordnung: </a:t>
            </a:r>
            <a:r>
              <a:rPr lang="de-de" sz="1600">
                <a:latin typeface="+mn-lt"/>
              </a:rPr>
              <a:t>„Soweit dies für die </a:t>
            </a:r>
            <a:r>
              <a:rPr lang="de-de" sz="1600" b="1">
                <a:latin typeface="+mn-lt"/>
              </a:rPr>
              <a:t>Zwecke der Wiedereinziehung, verwaltungsrechtlicher Folgemaßnahmen oder Überwachung</a:t>
            </a:r>
            <a:r>
              <a:rPr lang="de-de" sz="1600">
                <a:latin typeface="+mn-lt"/>
              </a:rPr>
              <a:t> erforderlich ist, </a:t>
            </a:r>
            <a:r>
              <a:rPr lang="de-de" sz="1600" b="1">
                <a:latin typeface="+mn-lt"/>
              </a:rPr>
              <a:t>setzt</a:t>
            </a:r>
            <a:r>
              <a:rPr lang="de-de" sz="1600">
                <a:latin typeface="+mn-lt"/>
              </a:rPr>
              <a:t> die zentrale Dienststelle die zuständigen </a:t>
            </a:r>
            <a:r>
              <a:rPr lang="de-de" sz="1600" b="1">
                <a:latin typeface="+mn-lt"/>
              </a:rPr>
              <a:t>nationalen Behörden</a:t>
            </a:r>
            <a:r>
              <a:rPr lang="de-de" sz="1600">
                <a:latin typeface="+mn-lt"/>
              </a:rPr>
              <a:t>, die </a:t>
            </a:r>
            <a:r>
              <a:rPr lang="de-de" sz="1600" b="1">
                <a:latin typeface="+mn-lt"/>
              </a:rPr>
              <a:t>betroffenen Personen</a:t>
            </a:r>
            <a:r>
              <a:rPr lang="de-de" sz="1600">
                <a:latin typeface="+mn-lt"/>
              </a:rPr>
              <a:t> und die</a:t>
            </a:r>
            <a:r>
              <a:rPr lang="de-de" sz="1600" b="1">
                <a:latin typeface="+mn-lt"/>
              </a:rPr>
              <a:t> einschlägigen Organe, Einrichtungen und sonstigen Stellen der Union</a:t>
            </a:r>
            <a:r>
              <a:rPr lang="de-de" sz="1600">
                <a:latin typeface="+mn-lt"/>
              </a:rPr>
              <a:t> von der Erhebung der Anklage </a:t>
            </a:r>
            <a:r>
              <a:rPr lang="de-de" sz="1600" b="1">
                <a:latin typeface="+mn-lt"/>
              </a:rPr>
              <a:t>in Kenntnis</a:t>
            </a:r>
            <a:r>
              <a:rPr lang="de-de" sz="1600">
                <a:latin typeface="+mn-lt"/>
              </a:rPr>
              <a:t>.“</a:t>
            </a:r>
          </a:p>
          <a:p>
            <a:pPr marL="0" indent="0" algn="just">
              <a:buNone/>
            </a:pPr>
            <a:r>
              <a:rPr lang="de-de" sz="1800" b="1">
                <a:solidFill>
                  <a:prstClr val="black"/>
                </a:solidFill>
                <a:latin typeface="+mn-lt"/>
              </a:rPr>
              <a:t>Informationspflichten</a:t>
            </a:r>
          </a:p>
          <a:p>
            <a:pPr lvl="1" algn="just">
              <a:buFont typeface="Wingdings" panose="05000000000000000000" pitchFamily="2" charset="2"/>
              <a:buChar char="Ø"/>
            </a:pPr>
            <a:r>
              <a:rPr lang="de-de">
                <a:solidFill>
                  <a:prstClr val="black"/>
                </a:solidFill>
                <a:latin typeface="+mn-lt"/>
              </a:rPr>
              <a:t>Für besondere Zwecke: </a:t>
            </a:r>
            <a:r>
              <a:rPr lang="de-de" b="1">
                <a:solidFill>
                  <a:prstClr val="black"/>
                </a:solidFill>
                <a:latin typeface="+mn-lt"/>
              </a:rPr>
              <a:t>Wiedereinziehung, verwaltungsrechtliche Folgemaßnahmen oder Überwachung</a:t>
            </a:r>
          </a:p>
          <a:p>
            <a:pPr marL="0" indent="0" algn="just">
              <a:buNone/>
            </a:pPr>
            <a:r>
              <a:rPr lang="de-de" sz="1800" b="1">
                <a:solidFill>
                  <a:prstClr val="black"/>
                </a:solidFill>
                <a:latin typeface="+mn-lt"/>
              </a:rPr>
              <a:t>Gegenüber wem?</a:t>
            </a:r>
          </a:p>
          <a:p>
            <a:pPr lvl="1" algn="just">
              <a:buFont typeface="Wingdings" panose="05000000000000000000" pitchFamily="2" charset="2"/>
              <a:buChar char="Ø"/>
            </a:pPr>
            <a:r>
              <a:rPr lang="de-de">
                <a:solidFill>
                  <a:prstClr val="black"/>
                </a:solidFill>
                <a:latin typeface="+mn-lt"/>
              </a:rPr>
              <a:t>zuständige </a:t>
            </a:r>
            <a:r>
              <a:rPr lang="de-de" b="1">
                <a:solidFill>
                  <a:prstClr val="black"/>
                </a:solidFill>
                <a:latin typeface="+mn-lt"/>
              </a:rPr>
              <a:t>nationale Behörden</a:t>
            </a:r>
            <a:r>
              <a:rPr lang="de-de">
                <a:solidFill>
                  <a:prstClr val="black"/>
                </a:solidFill>
                <a:latin typeface="+mn-lt"/>
              </a:rPr>
              <a:t>: Verwaltungsbehörden?, andere Behörden?</a:t>
            </a:r>
          </a:p>
          <a:p>
            <a:pPr lvl="1" algn="just">
              <a:buFont typeface="Wingdings" panose="05000000000000000000" pitchFamily="2" charset="2"/>
              <a:buChar char="Ø"/>
            </a:pPr>
            <a:r>
              <a:rPr lang="de-de" b="1">
                <a:solidFill>
                  <a:prstClr val="black"/>
                </a:solidFill>
                <a:latin typeface="+mn-lt"/>
              </a:rPr>
              <a:t>betroffene Personen</a:t>
            </a:r>
            <a:r>
              <a:rPr lang="de-de">
                <a:solidFill>
                  <a:prstClr val="black"/>
                </a:solidFill>
                <a:latin typeface="+mn-lt"/>
              </a:rPr>
              <a:t>: Beteiligte von Strafverfahren?, andere Personen? </a:t>
            </a:r>
          </a:p>
          <a:p>
            <a:pPr lvl="1" algn="just">
              <a:buFont typeface="Wingdings" panose="05000000000000000000" pitchFamily="2" charset="2"/>
              <a:buChar char="Ø"/>
            </a:pPr>
            <a:r>
              <a:rPr lang="de-de" b="1">
                <a:solidFill>
                  <a:prstClr val="black"/>
                </a:solidFill>
                <a:latin typeface="+mn-lt"/>
              </a:rPr>
              <a:t>einschlägige Organe, Einrichtungen und sonstige Stellen der Union</a:t>
            </a:r>
            <a:r>
              <a:rPr lang="de-de">
                <a:solidFill>
                  <a:prstClr val="black"/>
                </a:solidFill>
                <a:latin typeface="+mn-lt"/>
              </a:rPr>
              <a:t>: Kommission, OLAF?, andere?</a:t>
            </a:r>
          </a:p>
          <a:p>
            <a:pPr marL="0" indent="0" algn="just">
              <a:buNone/>
            </a:pPr>
            <a:r>
              <a:rPr lang="de-de" sz="1800" b="1">
                <a:solidFill>
                  <a:prstClr val="black"/>
                </a:solidFill>
                <a:latin typeface="+mn-lt"/>
              </a:rPr>
              <a:t>Kommunikationskanäle?</a:t>
            </a:r>
            <a:r>
              <a:rPr lang="de-de" sz="1800">
                <a:solidFill>
                  <a:prstClr val="black"/>
                </a:solidFill>
                <a:latin typeface="+mn-lt"/>
              </a:rPr>
              <a:t> (Warum „die zentrale Dienststelle“?, nicht der mit dem Verfahren betraute Delegierte Europäische Staatsanwalt?</a:t>
            </a:r>
          </a:p>
          <a:p>
            <a:pPr marL="0" indent="0">
              <a:buNone/>
            </a:pPr>
            <a:endParaRPr lang="en-US" sz="1800" dirty="0">
              <a:solidFill>
                <a:prstClr val="black"/>
              </a:solidFill>
            </a:endParaRPr>
          </a:p>
          <a:p>
            <a:pPr marL="0" indent="0">
              <a:buNone/>
            </a:pPr>
            <a:endParaRPr lang="de-DE" sz="1800" b="1" dirty="0">
              <a:solidFill>
                <a:prstClr val="black"/>
              </a:solidFill>
            </a:endParaRPr>
          </a:p>
          <a:p>
            <a:pPr marL="0" indent="0">
              <a:buNone/>
            </a:pPr>
            <a:endParaRPr lang="de-DE" sz="1800" b="1" dirty="0">
              <a:solidFill>
                <a:prstClr val="black"/>
              </a:solidFill>
            </a:endParaRPr>
          </a:p>
        </p:txBody>
      </p:sp>
      <p:sp>
        <p:nvSpPr>
          <p:cNvPr id="5" name="Dia számának helye 4">
            <a:extLst>
              <a:ext uri="{FF2B5EF4-FFF2-40B4-BE49-F238E27FC236}">
                <a16:creationId xmlns:a16="http://schemas.microsoft.com/office/drawing/2014/main" id="{67E469C1-3430-4C4A-BBAE-D64CF0E9F192}"/>
              </a:ext>
            </a:extLst>
          </p:cNvPr>
          <p:cNvSpPr>
            <a:spLocks noGrp="1"/>
          </p:cNvSpPr>
          <p:nvPr>
            <p:ph type="sldNum" sz="quarter" idx="12"/>
          </p:nvPr>
        </p:nvSpPr>
        <p:spPr/>
        <p:txBody>
          <a:bodyPr/>
          <a:lstStyle/>
          <a:p>
            <a:fld id="{6113E31D-E2AB-40D1-8B51-AFA5AFEF393A}" type="slidenum">
              <a:rPr lang="en-US" smtClean="0"/>
              <a:t>7</a:t>
            </a:fld>
            <a:endParaRPr lang="en-US"/>
          </a:p>
        </p:txBody>
      </p:sp>
    </p:spTree>
    <p:extLst>
      <p:ext uri="{BB962C8B-B14F-4D97-AF65-F5344CB8AC3E}">
        <p14:creationId xmlns:p14="http://schemas.microsoft.com/office/powerpoint/2010/main" val="129548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331160"/>
            <a:ext cx="9967452" cy="975243"/>
          </a:xfrm>
        </p:spPr>
        <p:txBody>
          <a:bodyPr>
            <a:normAutofit/>
          </a:bodyPr>
          <a:lstStyle/>
          <a:p>
            <a:r>
              <a:rPr lang="de-de" dirty="0"/>
              <a:t>Artikel 39 – Einstellung des Verfahrens</a:t>
            </a:r>
          </a:p>
        </p:txBody>
      </p:sp>
      <p:sp>
        <p:nvSpPr>
          <p:cNvPr id="3" name="Inhaltsplatzhalter 2"/>
          <p:cNvSpPr>
            <a:spLocks noGrp="1"/>
          </p:cNvSpPr>
          <p:nvPr>
            <p:ph idx="1"/>
          </p:nvPr>
        </p:nvSpPr>
        <p:spPr>
          <a:xfrm>
            <a:off x="699421" y="1830456"/>
            <a:ext cx="9967452" cy="4267200"/>
          </a:xfrm>
        </p:spPr>
        <p:txBody>
          <a:bodyPr>
            <a:noAutofit/>
          </a:bodyPr>
          <a:lstStyle/>
          <a:p>
            <a:pPr marL="0" indent="0" algn="just">
              <a:buNone/>
            </a:pPr>
            <a:r>
              <a:rPr lang="de-de" sz="1600" dirty="0">
                <a:solidFill>
                  <a:prstClr val="black"/>
                </a:solidFill>
                <a:latin typeface="+mn-lt"/>
              </a:rPr>
              <a:t>Artikel 39 Absatz 1 EUStA-Verordnung: </a:t>
            </a:r>
            <a:r>
              <a:rPr lang="de-de" sz="1600" dirty="0">
                <a:latin typeface="+mn-lt"/>
              </a:rPr>
              <a:t>„Die Ständige Kammer beschließt auf der Grundlage eines Berichts, der von dem mit dem Verfahren betrauten Delegierten Europäischen Staatsanwalt gemäß Artikel 35 Absatz 1 vorgelegt wird, dass </a:t>
            </a:r>
            <a:r>
              <a:rPr lang="de-de" sz="1600" b="1" dirty="0">
                <a:latin typeface="+mn-lt"/>
              </a:rPr>
              <a:t>das Verfahren</a:t>
            </a:r>
            <a:r>
              <a:rPr lang="de-de" sz="1600" dirty="0">
                <a:latin typeface="+mn-lt"/>
              </a:rPr>
              <a:t> gegen eine Person </a:t>
            </a:r>
            <a:r>
              <a:rPr lang="de-de" sz="1600" b="1" dirty="0">
                <a:latin typeface="+mn-lt"/>
              </a:rPr>
              <a:t>eingestellt wird</a:t>
            </a:r>
            <a:r>
              <a:rPr lang="de-de" sz="1600" dirty="0">
                <a:latin typeface="+mn-lt"/>
              </a:rPr>
              <a:t>, wenn </a:t>
            </a:r>
            <a:r>
              <a:rPr lang="de-de" sz="1600" b="1" dirty="0">
                <a:latin typeface="+mn-lt"/>
              </a:rPr>
              <a:t>die Strafverfolgung</a:t>
            </a:r>
            <a:r>
              <a:rPr lang="de-de" sz="1600" dirty="0">
                <a:latin typeface="+mn-lt"/>
              </a:rPr>
              <a:t> aufgrund des </a:t>
            </a:r>
            <a:r>
              <a:rPr lang="de-de" sz="1600" b="1" dirty="0">
                <a:latin typeface="+mn-lt"/>
              </a:rPr>
              <a:t>Rechts des Mitgliedstaats des betrauten Delegierten Europäischen Staatsanwalts</a:t>
            </a:r>
            <a:r>
              <a:rPr lang="de-de" sz="1600" dirty="0">
                <a:latin typeface="+mn-lt"/>
              </a:rPr>
              <a:t> </a:t>
            </a:r>
            <a:r>
              <a:rPr lang="de-de" sz="1600" b="1" dirty="0">
                <a:latin typeface="+mn-lt"/>
              </a:rPr>
              <a:t>aus einem der folgenden Gründe nicht mehr möglich ist</a:t>
            </a:r>
            <a:r>
              <a:rPr lang="de-de" sz="1600" dirty="0">
                <a:latin typeface="+mn-lt"/>
              </a:rPr>
              <a:t>:</a:t>
            </a:r>
          </a:p>
          <a:p>
            <a:pPr marL="0" indent="0" algn="just">
              <a:buNone/>
            </a:pPr>
            <a:r>
              <a:rPr lang="de-de" sz="1500" dirty="0">
                <a:latin typeface="+mn-lt"/>
              </a:rPr>
              <a:t>a) </a:t>
            </a:r>
            <a:r>
              <a:rPr lang="de-de" sz="1500" b="1" dirty="0">
                <a:latin typeface="+mn-lt"/>
              </a:rPr>
              <a:t>Tod</a:t>
            </a:r>
            <a:r>
              <a:rPr lang="de-de" sz="1500" dirty="0">
                <a:latin typeface="+mn-lt"/>
              </a:rPr>
              <a:t> des Verdächtigen oder Beschuldigten oder </a:t>
            </a:r>
            <a:r>
              <a:rPr lang="de-de" sz="1500" b="1" dirty="0">
                <a:latin typeface="+mn-lt"/>
              </a:rPr>
              <a:t>Auflösung</a:t>
            </a:r>
            <a:r>
              <a:rPr lang="de-de" sz="1500" dirty="0">
                <a:latin typeface="+mn-lt"/>
              </a:rPr>
              <a:t> einer verdächtigen oder beschuldigten juristischen Person; </a:t>
            </a:r>
          </a:p>
          <a:p>
            <a:pPr marL="0" indent="0" algn="just">
              <a:buNone/>
            </a:pPr>
            <a:r>
              <a:rPr lang="de-de" sz="1500" dirty="0">
                <a:latin typeface="+mn-lt"/>
              </a:rPr>
              <a:t>b) </a:t>
            </a:r>
            <a:r>
              <a:rPr lang="de-de" sz="1500" b="1" dirty="0">
                <a:latin typeface="+mn-lt"/>
              </a:rPr>
              <a:t>Schuldunfähigkeit</a:t>
            </a:r>
            <a:r>
              <a:rPr lang="de-de" sz="1500" dirty="0">
                <a:latin typeface="+mn-lt"/>
              </a:rPr>
              <a:t> des Verdächtigen oder Beschuldigten; </a:t>
            </a:r>
          </a:p>
          <a:p>
            <a:pPr marL="0" indent="0" algn="just">
              <a:buNone/>
            </a:pPr>
            <a:r>
              <a:rPr lang="de-de" sz="1500" dirty="0">
                <a:latin typeface="+mn-lt"/>
              </a:rPr>
              <a:t>c) dem Verdächtigen oder Beschuldigten gewährte </a:t>
            </a:r>
            <a:r>
              <a:rPr lang="de-de" sz="1500" b="1" dirty="0">
                <a:latin typeface="+mn-lt"/>
              </a:rPr>
              <a:t>Amnestie</a:t>
            </a:r>
            <a:r>
              <a:rPr lang="de-de" sz="1500" dirty="0">
                <a:latin typeface="+mn-lt"/>
              </a:rPr>
              <a:t>; </a:t>
            </a:r>
          </a:p>
          <a:p>
            <a:pPr marL="0" indent="0" algn="just">
              <a:buNone/>
            </a:pPr>
            <a:r>
              <a:rPr lang="de-de" sz="1500" dirty="0">
                <a:latin typeface="+mn-lt"/>
              </a:rPr>
              <a:t>d) dem Verdächtigen oder Beschuldigten gewährte </a:t>
            </a:r>
            <a:r>
              <a:rPr lang="de-de" sz="1500" b="1" dirty="0">
                <a:latin typeface="+mn-lt"/>
              </a:rPr>
              <a:t>Immunität</a:t>
            </a:r>
            <a:r>
              <a:rPr lang="de-de" sz="1500" dirty="0">
                <a:latin typeface="+mn-lt"/>
              </a:rPr>
              <a:t>, sofern sie nicht aufgehoben ist; </a:t>
            </a:r>
          </a:p>
          <a:p>
            <a:pPr marL="0" indent="0" algn="just">
              <a:buNone/>
            </a:pPr>
            <a:r>
              <a:rPr lang="de-de" sz="1500" dirty="0">
                <a:latin typeface="+mn-lt"/>
              </a:rPr>
              <a:t>e) Ablauf der nationalen </a:t>
            </a:r>
            <a:r>
              <a:rPr lang="de-de" sz="1500" b="1" dirty="0">
                <a:latin typeface="+mn-lt"/>
              </a:rPr>
              <a:t>gesetzlichen Verjährungsfrist</a:t>
            </a:r>
            <a:r>
              <a:rPr lang="de-de" sz="1500" dirty="0">
                <a:latin typeface="+mn-lt"/>
              </a:rPr>
              <a:t> für die Strafverfolgung; </a:t>
            </a:r>
          </a:p>
          <a:p>
            <a:pPr marL="0" indent="0" algn="just">
              <a:buNone/>
            </a:pPr>
            <a:r>
              <a:rPr lang="de-de" sz="1500" dirty="0">
                <a:latin typeface="+mn-lt"/>
              </a:rPr>
              <a:t>f) ein Verfahren gegen den Verdächtigen oder Beschuldigten wegen derselben Tat wurde </a:t>
            </a:r>
            <a:r>
              <a:rPr lang="de-de" sz="1500" b="1" dirty="0">
                <a:latin typeface="+mn-lt"/>
              </a:rPr>
              <a:t>bereits rechtskräftig abgeschlossen</a:t>
            </a:r>
            <a:r>
              <a:rPr lang="de-de" sz="1500" dirty="0">
                <a:latin typeface="+mn-lt"/>
              </a:rPr>
              <a:t>; </a:t>
            </a:r>
          </a:p>
          <a:p>
            <a:pPr marL="0" indent="0" algn="just">
              <a:buNone/>
            </a:pPr>
            <a:r>
              <a:rPr lang="de-de" sz="1500" dirty="0">
                <a:latin typeface="+mn-lt"/>
              </a:rPr>
              <a:t>g) es fehlen sachdienliche Beweise.</a:t>
            </a:r>
          </a:p>
          <a:p>
            <a:pPr marL="0" indent="0" algn="just">
              <a:buNone/>
            </a:pPr>
            <a:r>
              <a:rPr lang="de-de" sz="1600" dirty="0">
                <a:latin typeface="+mn-lt"/>
              </a:rPr>
              <a:t>Erwägungsgrund 81: „… Die Gründe für die Einstellung eines Verfahrens sind in dieser Verordnung erschöpfend festgelegt.“</a:t>
            </a:r>
          </a:p>
          <a:p>
            <a:pPr marL="0" indent="0">
              <a:buNone/>
            </a:pPr>
            <a:endParaRPr lang="en-US" sz="1700" dirty="0">
              <a:solidFill>
                <a:prstClr val="black"/>
              </a:solidFill>
            </a:endParaRPr>
          </a:p>
        </p:txBody>
      </p:sp>
      <p:sp>
        <p:nvSpPr>
          <p:cNvPr id="5" name="Dia számának helye 4">
            <a:extLst>
              <a:ext uri="{FF2B5EF4-FFF2-40B4-BE49-F238E27FC236}">
                <a16:creationId xmlns:a16="http://schemas.microsoft.com/office/drawing/2014/main" id="{1745D700-35D2-495E-BFAB-F606621A911E}"/>
              </a:ext>
            </a:extLst>
          </p:cNvPr>
          <p:cNvSpPr>
            <a:spLocks noGrp="1"/>
          </p:cNvSpPr>
          <p:nvPr>
            <p:ph type="sldNum" sz="quarter" idx="12"/>
          </p:nvPr>
        </p:nvSpPr>
        <p:spPr/>
        <p:txBody>
          <a:bodyPr/>
          <a:lstStyle/>
          <a:p>
            <a:fld id="{6113E31D-E2AB-40D1-8B51-AFA5AFEF393A}" type="slidenum">
              <a:rPr lang="en-US" smtClean="0"/>
              <a:t>8</a:t>
            </a:fld>
            <a:endParaRPr lang="en-US"/>
          </a:p>
        </p:txBody>
      </p:sp>
    </p:spTree>
    <p:extLst>
      <p:ext uri="{BB962C8B-B14F-4D97-AF65-F5344CB8AC3E}">
        <p14:creationId xmlns:p14="http://schemas.microsoft.com/office/powerpoint/2010/main" val="618335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85800"/>
            <a:ext cx="9967452" cy="801466"/>
          </a:xfrm>
        </p:spPr>
        <p:txBody>
          <a:bodyPr>
            <a:normAutofit/>
          </a:bodyPr>
          <a:lstStyle/>
          <a:p>
            <a:r>
              <a:rPr lang="de-de"/>
              <a:t>Artikel 39 – Einstellung des Verfahrens</a:t>
            </a:r>
          </a:p>
        </p:txBody>
      </p:sp>
      <p:sp>
        <p:nvSpPr>
          <p:cNvPr id="3" name="Inhaltsplatzhalter 2"/>
          <p:cNvSpPr>
            <a:spLocks noGrp="1"/>
          </p:cNvSpPr>
          <p:nvPr>
            <p:ph idx="1"/>
          </p:nvPr>
        </p:nvSpPr>
        <p:spPr/>
        <p:txBody>
          <a:bodyPr>
            <a:noAutofit/>
          </a:bodyPr>
          <a:lstStyle/>
          <a:p>
            <a:pPr marL="0" indent="0">
              <a:buNone/>
            </a:pPr>
            <a:r>
              <a:rPr lang="de-de" sz="1700">
                <a:solidFill>
                  <a:schemeClr val="tx1"/>
                </a:solidFill>
                <a:latin typeface="+mn-lt"/>
              </a:rPr>
              <a:t>Artikel 39 Absatz 1 EUStA-Verordnung: „… beschließt …, dass </a:t>
            </a:r>
            <a:r>
              <a:rPr lang="de-de" sz="1700" b="1">
                <a:solidFill>
                  <a:schemeClr val="tx1"/>
                </a:solidFill>
                <a:latin typeface="+mn-lt"/>
              </a:rPr>
              <a:t>das Verfahren</a:t>
            </a:r>
            <a:r>
              <a:rPr lang="de-de" sz="1700">
                <a:solidFill>
                  <a:schemeClr val="tx1"/>
                </a:solidFill>
                <a:latin typeface="+mn-lt"/>
              </a:rPr>
              <a:t> gegen eine Person </a:t>
            </a:r>
            <a:r>
              <a:rPr lang="de-de" sz="1700" b="1">
                <a:solidFill>
                  <a:schemeClr val="tx1"/>
                </a:solidFill>
                <a:latin typeface="+mn-lt"/>
              </a:rPr>
              <a:t>eingestellt wird</a:t>
            </a:r>
            <a:r>
              <a:rPr lang="de-de" sz="1700">
                <a:solidFill>
                  <a:schemeClr val="tx1"/>
                </a:solidFill>
                <a:latin typeface="+mn-lt"/>
              </a:rPr>
              <a:t>, wenn die Strafverfolgung aufgrund des </a:t>
            </a:r>
            <a:r>
              <a:rPr lang="de-de" sz="1700" b="1">
                <a:solidFill>
                  <a:schemeClr val="tx1"/>
                </a:solidFill>
                <a:latin typeface="+mn-lt"/>
              </a:rPr>
              <a:t>Rechts des Mitgliedstaats des betrauten Delegierten Europäischen Staatsanwalts</a:t>
            </a:r>
            <a:r>
              <a:rPr lang="de-de" sz="1700">
                <a:solidFill>
                  <a:schemeClr val="tx1"/>
                </a:solidFill>
                <a:latin typeface="+mn-lt"/>
              </a:rPr>
              <a:t> </a:t>
            </a:r>
            <a:r>
              <a:rPr lang="de-de" sz="1700" b="1">
                <a:solidFill>
                  <a:schemeClr val="tx1"/>
                </a:solidFill>
                <a:latin typeface="+mn-lt"/>
              </a:rPr>
              <a:t>aus einem der folgenden Gründe</a:t>
            </a:r>
            <a:r>
              <a:rPr lang="de-de" sz="1700">
                <a:solidFill>
                  <a:schemeClr val="tx1"/>
                </a:solidFill>
                <a:latin typeface="+mn-lt"/>
              </a:rPr>
              <a:t> nicht mehr möglich ist:</a:t>
            </a:r>
          </a:p>
          <a:p>
            <a:pPr marL="0" indent="0">
              <a:buNone/>
            </a:pPr>
            <a:r>
              <a:rPr lang="de-de" sz="1500">
                <a:solidFill>
                  <a:schemeClr val="tx1"/>
                </a:solidFill>
                <a:latin typeface="+mn-lt"/>
              </a:rPr>
              <a:t>a) ... g) …</a:t>
            </a:r>
            <a:r>
              <a:rPr lang="de-de">
                <a:solidFill>
                  <a:schemeClr val="tx1"/>
                </a:solidFill>
                <a:latin typeface="+mn-lt"/>
              </a:rPr>
              <a:t>“</a:t>
            </a:r>
          </a:p>
          <a:p>
            <a:pPr marL="0" indent="0">
              <a:buNone/>
            </a:pPr>
            <a:endParaRPr lang="en-US" sz="1700" dirty="0">
              <a:solidFill>
                <a:schemeClr val="tx1"/>
              </a:solidFill>
              <a:latin typeface="+mn-lt"/>
            </a:endParaRPr>
          </a:p>
          <a:p>
            <a:pPr marL="0" indent="0">
              <a:buNone/>
            </a:pPr>
            <a:r>
              <a:rPr lang="de-de" sz="1700">
                <a:solidFill>
                  <a:schemeClr val="tx1"/>
                </a:solidFill>
                <a:latin typeface="+mn-lt"/>
              </a:rPr>
              <a:t>Erwägungsgrund 81: „… Die Gründe für die Einstellung eines Verfahrens sind in dieser Verordnung erschöpfend festgelegt.“</a:t>
            </a:r>
          </a:p>
          <a:p>
            <a:pPr marL="0" indent="0">
              <a:buNone/>
            </a:pPr>
            <a:endParaRPr lang="en-US" sz="1700" dirty="0">
              <a:solidFill>
                <a:schemeClr val="tx1"/>
              </a:solidFill>
              <a:latin typeface="+mn-lt"/>
            </a:endParaRPr>
          </a:p>
          <a:p>
            <a:pPr lvl="1">
              <a:buFont typeface="Wingdings" panose="05000000000000000000" pitchFamily="2" charset="2"/>
              <a:buChar char="Ø"/>
            </a:pPr>
            <a:r>
              <a:rPr lang="de-de" sz="1700" b="1">
                <a:solidFill>
                  <a:schemeClr val="tx1"/>
                </a:solidFill>
                <a:latin typeface="+mn-lt"/>
              </a:rPr>
              <a:t>aufgrund des Rechts des Mitgliedstaats:</a:t>
            </a:r>
            <a:r>
              <a:rPr lang="de-de" sz="1700">
                <a:solidFill>
                  <a:schemeClr val="tx1"/>
                </a:solidFill>
                <a:latin typeface="+mn-lt"/>
              </a:rPr>
              <a:t> </a:t>
            </a:r>
            <a:br>
              <a:rPr lang="de-de" sz="1700">
                <a:solidFill>
                  <a:schemeClr val="tx1"/>
                </a:solidFill>
                <a:latin typeface="+mn-lt"/>
              </a:rPr>
            </a:br>
            <a:endParaRPr lang="de-de" sz="1700">
              <a:solidFill>
                <a:schemeClr val="tx1"/>
              </a:solidFill>
              <a:latin typeface="+mn-lt"/>
            </a:endParaRPr>
          </a:p>
          <a:p>
            <a:pPr lvl="1">
              <a:buFont typeface="Wingdings" panose="05000000000000000000" pitchFamily="2" charset="2"/>
              <a:buChar char="Ø"/>
            </a:pPr>
            <a:r>
              <a:rPr lang="de-de" sz="1700">
                <a:solidFill>
                  <a:schemeClr val="tx1"/>
                </a:solidFill>
                <a:latin typeface="+mn-lt"/>
              </a:rPr>
              <a:t>geltende </a:t>
            </a:r>
            <a:r>
              <a:rPr lang="de-de" sz="1700" b="1">
                <a:solidFill>
                  <a:schemeClr val="tx1"/>
                </a:solidFill>
                <a:latin typeface="+mn-lt"/>
              </a:rPr>
              <a:t>strafprozessuale Durchführungsbestimmungen des Mitgliedstaats des betrauten Delegierten Europäischen Staatsanwalts / Ihres Mitgliedstaats?</a:t>
            </a:r>
          </a:p>
          <a:p>
            <a:pPr lvl="1">
              <a:buFont typeface="Wingdings" panose="05000000000000000000" pitchFamily="2" charset="2"/>
              <a:buChar char="Ø"/>
            </a:pPr>
            <a:endParaRPr lang="en-US" b="1" dirty="0">
              <a:solidFill>
                <a:prstClr val="black"/>
              </a:solidFill>
            </a:endParaRPr>
          </a:p>
        </p:txBody>
      </p:sp>
      <p:sp>
        <p:nvSpPr>
          <p:cNvPr id="5" name="Dia számának helye 4">
            <a:extLst>
              <a:ext uri="{FF2B5EF4-FFF2-40B4-BE49-F238E27FC236}">
                <a16:creationId xmlns:a16="http://schemas.microsoft.com/office/drawing/2014/main" id="{B1DBB795-BD22-435B-9751-5DE3EECD8C71}"/>
              </a:ext>
            </a:extLst>
          </p:cNvPr>
          <p:cNvSpPr>
            <a:spLocks noGrp="1"/>
          </p:cNvSpPr>
          <p:nvPr>
            <p:ph type="sldNum" sz="quarter" idx="12"/>
          </p:nvPr>
        </p:nvSpPr>
        <p:spPr/>
        <p:txBody>
          <a:bodyPr/>
          <a:lstStyle/>
          <a:p>
            <a:fld id="{6113E31D-E2AB-40D1-8B51-AFA5AFEF393A}" type="slidenum">
              <a:rPr lang="en-US" smtClean="0"/>
              <a:t>9</a:t>
            </a:fld>
            <a:endParaRPr lang="en-US"/>
          </a:p>
        </p:txBody>
      </p:sp>
    </p:spTree>
    <p:extLst>
      <p:ext uri="{BB962C8B-B14F-4D97-AF65-F5344CB8AC3E}">
        <p14:creationId xmlns:p14="http://schemas.microsoft.com/office/powerpoint/2010/main" val="626163318"/>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0</TotalTime>
  <Words>3590</Words>
  <Application>Microsoft Office PowerPoint</Application>
  <PresentationFormat>Breitbild</PresentationFormat>
  <Paragraphs>228</Paragraphs>
  <Slides>19</Slides>
  <Notes>16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Calibri Light</vt:lpstr>
      <vt:lpstr>Trebuchet MS</vt:lpstr>
      <vt:lpstr>Wingdings</vt:lpstr>
      <vt:lpstr>Rückblick</vt:lpstr>
      <vt:lpstr>  </vt:lpstr>
      <vt:lpstr>Möglichkeiten für den Abschluss der Ermittlungen</vt:lpstr>
      <vt:lpstr>PowerPoint-Präsentation</vt:lpstr>
      <vt:lpstr>Artikel 36 – Strafverfolgung vor nationalen Gerichten </vt:lpstr>
      <vt:lpstr>Artikel 36 – Strafverfolgung vor nationalen Gerichten </vt:lpstr>
      <vt:lpstr>Artikel 36 – Strafverfolgung vor nationalen Gerichten </vt:lpstr>
      <vt:lpstr>Artikel 36 – Strafverfolgung vor nationalen Gerichten </vt:lpstr>
      <vt:lpstr>Artikel 39 – Einstellung des Verfahrens</vt:lpstr>
      <vt:lpstr>Artikel 39 – Einstellung des Verfahrens</vt:lpstr>
      <vt:lpstr>Artikel 39 – Einstellung des Verfahrens</vt:lpstr>
      <vt:lpstr>Artikel 40 – Vereinfachte Strafverfolgungsverfahren</vt:lpstr>
      <vt:lpstr>Artikel 40 – Vereinfachte Strafverfolgungsverfahren</vt:lpstr>
      <vt:lpstr>Artikel 40 – Vereinfachte Strafverfolgungsverfahren</vt:lpstr>
      <vt:lpstr>Artikel 34 – Verweisung und Übertragung von Verfahren an bzw. auf die nationalen Behörden</vt:lpstr>
      <vt:lpstr>Artikel 35 – Abschluss der Ermittlungen</vt:lpstr>
      <vt:lpstr>PowerPoint-Präsentation</vt:lpstr>
      <vt:lpstr>Nach nationalem Recht zu fassende Beschlüsse</vt:lpstr>
      <vt:lpstr>Gerichtsverfahren / Hauptverhandlungsphase</vt:lpstr>
      <vt:lpstr>Vielen Dank für Ihre Aufmerksamkeit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vertaler</cp:lastModifiedBy>
  <cp:revision>56</cp:revision>
  <cp:lastPrinted>2016-10-12T07:25:39Z</cp:lastPrinted>
  <dcterms:created xsi:type="dcterms:W3CDTF">2020-09-29T09:53:56Z</dcterms:created>
  <dcterms:modified xsi:type="dcterms:W3CDTF">2021-12-10T07:49:53Z</dcterms:modified>
</cp:coreProperties>
</file>