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01" r:id="rId2"/>
    <p:sldId id="307" r:id="rId3"/>
    <p:sldId id="259" r:id="rId4"/>
    <p:sldId id="309" r:id="rId5"/>
    <p:sldId id="295" r:id="rId6"/>
    <p:sldId id="296" r:id="rId7"/>
    <p:sldId id="282" r:id="rId8"/>
    <p:sldId id="281" r:id="rId9"/>
    <p:sldId id="283" r:id="rId10"/>
    <p:sldId id="285" r:id="rId11"/>
    <p:sldId id="286" r:id="rId12"/>
    <p:sldId id="287" r:id="rId13"/>
    <p:sldId id="288" r:id="rId14"/>
    <p:sldId id="297" r:id="rId15"/>
    <p:sldId id="277" r:id="rId16"/>
    <p:sldId id="289" r:id="rId17"/>
    <p:sldId id="298" r:id="rId18"/>
    <p:sldId id="279" r:id="rId19"/>
    <p:sldId id="299" r:id="rId20"/>
    <p:sldId id="290" r:id="rId21"/>
    <p:sldId id="300" r:id="rId22"/>
    <p:sldId id="303" r:id="rId23"/>
    <p:sldId id="291" r:id="rId24"/>
    <p:sldId id="292" r:id="rId25"/>
    <p:sldId id="293" r:id="rId26"/>
    <p:sldId id="305" r:id="rId27"/>
    <p:sldId id="304" r:id="rId2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96349" autoAdjust="0"/>
  </p:normalViewPr>
  <p:slideViewPr>
    <p:cSldViewPr snapToGrid="0">
      <p:cViewPr varScale="1">
        <p:scale>
          <a:sx n="82" d="100"/>
          <a:sy n="82" d="100"/>
        </p:scale>
        <p:origin x="730" y="58"/>
      </p:cViewPr>
      <p:guideLst/>
    </p:cSldViewPr>
  </p:slideViewPr>
  <p:outlineViewPr>
    <p:cViewPr>
      <p:scale>
        <a:sx n="33" d="100"/>
        <a:sy n="33" d="100"/>
      </p:scale>
      <p:origin x="0" y="-1977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22C837-A501-498F-93EB-A51E45ECA1D7}" type="datetimeFigureOut">
              <a:rPr lang="hu-HU" smtClean="0"/>
              <a:t>2021. 05. 27.</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E48908-CD68-47A8-8F18-06B9D9E25396}" type="slidenum">
              <a:rPr lang="hu-HU" smtClean="0"/>
              <a:t>‹#›</a:t>
            </a:fld>
            <a:endParaRPr lang="hu-HU"/>
          </a:p>
        </p:txBody>
      </p:sp>
    </p:spTree>
    <p:extLst>
      <p:ext uri="{BB962C8B-B14F-4D97-AF65-F5344CB8AC3E}">
        <p14:creationId xmlns:p14="http://schemas.microsoft.com/office/powerpoint/2010/main" val="602565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18E90E-92B8-4D46-9DE4-E1FE2D2E05F3}"/>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D0C7CBEE-2CC0-4F8D-8EA0-7071311B4C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C48E00ED-8CBC-404A-9DE0-6700669B3B1A}"/>
              </a:ext>
            </a:extLst>
          </p:cNvPr>
          <p:cNvSpPr>
            <a:spLocks noGrp="1"/>
          </p:cNvSpPr>
          <p:nvPr>
            <p:ph type="dt" sz="half" idx="10"/>
          </p:nvPr>
        </p:nvSpPr>
        <p:spPr/>
        <p:txBody>
          <a:bodyPr/>
          <a:lstStyle/>
          <a:p>
            <a:fld id="{C205948C-E5CA-4B15-A97F-9D07DAB521B6}" type="datetime1">
              <a:rPr lang="de-AT" smtClean="0"/>
              <a:t>27.05.2021</a:t>
            </a:fld>
            <a:endParaRPr lang="de-AT"/>
          </a:p>
        </p:txBody>
      </p:sp>
      <p:sp>
        <p:nvSpPr>
          <p:cNvPr id="5" name="Fußzeilenplatzhalter 4">
            <a:extLst>
              <a:ext uri="{FF2B5EF4-FFF2-40B4-BE49-F238E27FC236}">
                <a16:creationId xmlns:a16="http://schemas.microsoft.com/office/drawing/2014/main" id="{0FC98885-7196-44E0-B653-BD04D39EC5CF}"/>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04F2F940-B828-4661-AE84-4AEADE754782}"/>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2316037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AAEAB1-81A6-41B7-8F89-40F5C6887F96}"/>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026CA767-235A-4B9B-BE71-3FCCFBD4385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B77B192D-98CF-4938-9DF2-074EA5CAF89B}"/>
              </a:ext>
            </a:extLst>
          </p:cNvPr>
          <p:cNvSpPr>
            <a:spLocks noGrp="1"/>
          </p:cNvSpPr>
          <p:nvPr>
            <p:ph type="dt" sz="half" idx="10"/>
          </p:nvPr>
        </p:nvSpPr>
        <p:spPr/>
        <p:txBody>
          <a:bodyPr/>
          <a:lstStyle/>
          <a:p>
            <a:fld id="{D88A42D7-1695-4C17-B3B9-D2C2E12409E3}" type="datetime1">
              <a:rPr lang="de-AT" smtClean="0"/>
              <a:t>27.05.2021</a:t>
            </a:fld>
            <a:endParaRPr lang="de-AT"/>
          </a:p>
        </p:txBody>
      </p:sp>
      <p:sp>
        <p:nvSpPr>
          <p:cNvPr id="5" name="Fußzeilenplatzhalter 4">
            <a:extLst>
              <a:ext uri="{FF2B5EF4-FFF2-40B4-BE49-F238E27FC236}">
                <a16:creationId xmlns:a16="http://schemas.microsoft.com/office/drawing/2014/main" id="{FD993FEC-E697-41D0-89AB-5D28E68DE3A4}"/>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FEA0FDA8-1951-45E7-BEC6-C4E7FA17F250}"/>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3842039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907A976-7D2D-4DB3-B3F2-621250A6B47D}"/>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1F040570-5261-4321-8897-C13DE97FA53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E444C00C-71DE-4D88-890C-118403E2D9D8}"/>
              </a:ext>
            </a:extLst>
          </p:cNvPr>
          <p:cNvSpPr>
            <a:spLocks noGrp="1"/>
          </p:cNvSpPr>
          <p:nvPr>
            <p:ph type="dt" sz="half" idx="10"/>
          </p:nvPr>
        </p:nvSpPr>
        <p:spPr/>
        <p:txBody>
          <a:bodyPr/>
          <a:lstStyle/>
          <a:p>
            <a:fld id="{A3270BBA-0C11-4396-867D-2436428F2B08}" type="datetime1">
              <a:rPr lang="de-AT" smtClean="0"/>
              <a:t>27.05.2021</a:t>
            </a:fld>
            <a:endParaRPr lang="de-AT"/>
          </a:p>
        </p:txBody>
      </p:sp>
      <p:sp>
        <p:nvSpPr>
          <p:cNvPr id="5" name="Fußzeilenplatzhalter 4">
            <a:extLst>
              <a:ext uri="{FF2B5EF4-FFF2-40B4-BE49-F238E27FC236}">
                <a16:creationId xmlns:a16="http://schemas.microsoft.com/office/drawing/2014/main" id="{631F25A7-9889-4D0E-A81A-E10B8C8B3B90}"/>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47BCCAEA-133A-4934-B331-DEA2D534715C}"/>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63296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BDBEDC-DD04-43FC-BCB6-901A6F374F3B}"/>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3DD42BC3-F5D1-478D-85B0-10B1FD3575B9}"/>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2B2FBAB0-D7A1-4A92-BF0E-4C3571E1E8DC}"/>
              </a:ext>
            </a:extLst>
          </p:cNvPr>
          <p:cNvSpPr>
            <a:spLocks noGrp="1"/>
          </p:cNvSpPr>
          <p:nvPr>
            <p:ph type="dt" sz="half" idx="10"/>
          </p:nvPr>
        </p:nvSpPr>
        <p:spPr/>
        <p:txBody>
          <a:bodyPr/>
          <a:lstStyle/>
          <a:p>
            <a:fld id="{D63E041A-D9D6-4B3A-AA7D-63647416A016}" type="datetime1">
              <a:rPr lang="de-AT" smtClean="0"/>
              <a:t>27.05.2021</a:t>
            </a:fld>
            <a:endParaRPr lang="de-AT"/>
          </a:p>
        </p:txBody>
      </p:sp>
      <p:sp>
        <p:nvSpPr>
          <p:cNvPr id="5" name="Fußzeilenplatzhalter 4">
            <a:extLst>
              <a:ext uri="{FF2B5EF4-FFF2-40B4-BE49-F238E27FC236}">
                <a16:creationId xmlns:a16="http://schemas.microsoft.com/office/drawing/2014/main" id="{A084E8EF-A681-4451-A459-95D407B1FE74}"/>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9C9D544E-621F-4940-BA9E-D128D16C806F}"/>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3864589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1C70AC-DDDA-4AB2-BD0B-404008D2B28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5041F024-CC3A-4552-8830-156A8B98ED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EAE485B2-D8DE-4163-ABB7-BB03A87B0D18}"/>
              </a:ext>
            </a:extLst>
          </p:cNvPr>
          <p:cNvSpPr>
            <a:spLocks noGrp="1"/>
          </p:cNvSpPr>
          <p:nvPr>
            <p:ph type="dt" sz="half" idx="10"/>
          </p:nvPr>
        </p:nvSpPr>
        <p:spPr/>
        <p:txBody>
          <a:bodyPr/>
          <a:lstStyle/>
          <a:p>
            <a:fld id="{DC0D3CF5-42C1-4D65-8A29-779154152B03}" type="datetime1">
              <a:rPr lang="de-AT" smtClean="0"/>
              <a:t>27.05.2021</a:t>
            </a:fld>
            <a:endParaRPr lang="de-AT"/>
          </a:p>
        </p:txBody>
      </p:sp>
      <p:sp>
        <p:nvSpPr>
          <p:cNvPr id="5" name="Fußzeilenplatzhalter 4">
            <a:extLst>
              <a:ext uri="{FF2B5EF4-FFF2-40B4-BE49-F238E27FC236}">
                <a16:creationId xmlns:a16="http://schemas.microsoft.com/office/drawing/2014/main" id="{4D333E1E-680A-4915-BD61-506DCF9E6D61}"/>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F9CB46E0-8680-4718-8C84-E045D981AA77}"/>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3935812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57D4DF-B679-4306-944C-9F31BC9C6576}"/>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7D072965-774C-411A-8E46-30573D9BFF2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B7D47E93-2D02-4395-A513-A2347608C983}"/>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EC58BF5E-A0A8-4591-9421-A7A72141EDF4}"/>
              </a:ext>
            </a:extLst>
          </p:cNvPr>
          <p:cNvSpPr>
            <a:spLocks noGrp="1"/>
          </p:cNvSpPr>
          <p:nvPr>
            <p:ph type="dt" sz="half" idx="10"/>
          </p:nvPr>
        </p:nvSpPr>
        <p:spPr/>
        <p:txBody>
          <a:bodyPr/>
          <a:lstStyle/>
          <a:p>
            <a:fld id="{68707B71-0D3C-40C0-BED7-2D4F91AFB396}" type="datetime1">
              <a:rPr lang="de-AT" smtClean="0"/>
              <a:t>27.05.2021</a:t>
            </a:fld>
            <a:endParaRPr lang="de-AT"/>
          </a:p>
        </p:txBody>
      </p:sp>
      <p:sp>
        <p:nvSpPr>
          <p:cNvPr id="6" name="Fußzeilenplatzhalter 5">
            <a:extLst>
              <a:ext uri="{FF2B5EF4-FFF2-40B4-BE49-F238E27FC236}">
                <a16:creationId xmlns:a16="http://schemas.microsoft.com/office/drawing/2014/main" id="{81267585-6B66-4D96-9CA1-07FF06869AF1}"/>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063E4431-3B22-4ADB-B1AC-F1737C0A14BB}"/>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3194972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9329B5-BE54-4911-A3ED-7ADBA7AA7129}"/>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E418DBDE-C142-422B-B907-9FB6DD931C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F77DF853-AD5D-45EA-B2B9-C1BDCCF832FA}"/>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E821FAC8-2B4B-4920-90B8-D137F94D5D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84AD07DD-ECFB-4EC7-A0E7-D7909388EA9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8EAF0497-8680-4518-A77B-1F79C7D358A6}"/>
              </a:ext>
            </a:extLst>
          </p:cNvPr>
          <p:cNvSpPr>
            <a:spLocks noGrp="1"/>
          </p:cNvSpPr>
          <p:nvPr>
            <p:ph type="dt" sz="half" idx="10"/>
          </p:nvPr>
        </p:nvSpPr>
        <p:spPr/>
        <p:txBody>
          <a:bodyPr/>
          <a:lstStyle/>
          <a:p>
            <a:fld id="{577A1DB7-4EF7-4A68-B492-4CCF28CFCC29}" type="datetime1">
              <a:rPr lang="de-AT" smtClean="0"/>
              <a:t>27.05.2021</a:t>
            </a:fld>
            <a:endParaRPr lang="de-AT"/>
          </a:p>
        </p:txBody>
      </p:sp>
      <p:sp>
        <p:nvSpPr>
          <p:cNvPr id="8" name="Fußzeilenplatzhalter 7">
            <a:extLst>
              <a:ext uri="{FF2B5EF4-FFF2-40B4-BE49-F238E27FC236}">
                <a16:creationId xmlns:a16="http://schemas.microsoft.com/office/drawing/2014/main" id="{F349C846-BC29-4A93-AF2F-EAFD46593D2B}"/>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52920069-CA4D-4EF4-B21B-4F234905E1DD}"/>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377094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800892-7CDE-42DD-99D4-8BEA9DB7855B}"/>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5E72E1C9-B61E-4B6A-ADEF-332293295089}"/>
              </a:ext>
            </a:extLst>
          </p:cNvPr>
          <p:cNvSpPr>
            <a:spLocks noGrp="1"/>
          </p:cNvSpPr>
          <p:nvPr>
            <p:ph type="dt" sz="half" idx="10"/>
          </p:nvPr>
        </p:nvSpPr>
        <p:spPr/>
        <p:txBody>
          <a:bodyPr/>
          <a:lstStyle/>
          <a:p>
            <a:fld id="{09AF8F85-3C1B-4277-87AC-A7381F67AB2C}" type="datetime1">
              <a:rPr lang="de-AT" smtClean="0"/>
              <a:t>27.05.2021</a:t>
            </a:fld>
            <a:endParaRPr lang="de-AT"/>
          </a:p>
        </p:txBody>
      </p:sp>
      <p:sp>
        <p:nvSpPr>
          <p:cNvPr id="4" name="Fußzeilenplatzhalter 3">
            <a:extLst>
              <a:ext uri="{FF2B5EF4-FFF2-40B4-BE49-F238E27FC236}">
                <a16:creationId xmlns:a16="http://schemas.microsoft.com/office/drawing/2014/main" id="{45F8190D-6522-4C4F-8122-014D51A695F3}"/>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FCD20D22-AEA9-4DD0-87B0-3CE259977B67}"/>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3611497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FD731D5-5E41-41C0-AFE3-BB0CCCF7C3F8}"/>
              </a:ext>
            </a:extLst>
          </p:cNvPr>
          <p:cNvSpPr>
            <a:spLocks noGrp="1"/>
          </p:cNvSpPr>
          <p:nvPr>
            <p:ph type="dt" sz="half" idx="10"/>
          </p:nvPr>
        </p:nvSpPr>
        <p:spPr/>
        <p:txBody>
          <a:bodyPr/>
          <a:lstStyle/>
          <a:p>
            <a:fld id="{FEBA0199-0418-4DBA-8CC0-B08AD61027AA}" type="datetime1">
              <a:rPr lang="de-AT" smtClean="0"/>
              <a:t>27.05.2021</a:t>
            </a:fld>
            <a:endParaRPr lang="de-AT"/>
          </a:p>
        </p:txBody>
      </p:sp>
      <p:sp>
        <p:nvSpPr>
          <p:cNvPr id="3" name="Fußzeilenplatzhalter 2">
            <a:extLst>
              <a:ext uri="{FF2B5EF4-FFF2-40B4-BE49-F238E27FC236}">
                <a16:creationId xmlns:a16="http://schemas.microsoft.com/office/drawing/2014/main" id="{C470F9EC-3486-4F98-958F-F27D181C7B61}"/>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F0900742-13E9-4DC4-85E2-2832C4B0184C}"/>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1069638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8B513F-AA34-4E0C-9D5B-F204951060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95F33116-8DFE-48F7-A7ED-27D88D734A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9C10851E-868F-4133-9354-92A2AFB89D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DBFF2F9-FC20-4FA4-A469-292C478DC230}"/>
              </a:ext>
            </a:extLst>
          </p:cNvPr>
          <p:cNvSpPr>
            <a:spLocks noGrp="1"/>
          </p:cNvSpPr>
          <p:nvPr>
            <p:ph type="dt" sz="half" idx="10"/>
          </p:nvPr>
        </p:nvSpPr>
        <p:spPr/>
        <p:txBody>
          <a:bodyPr/>
          <a:lstStyle/>
          <a:p>
            <a:fld id="{E2B074B0-30B8-4929-B806-9065BFF9A20F}" type="datetime1">
              <a:rPr lang="de-AT" smtClean="0"/>
              <a:t>27.05.2021</a:t>
            </a:fld>
            <a:endParaRPr lang="de-AT"/>
          </a:p>
        </p:txBody>
      </p:sp>
      <p:sp>
        <p:nvSpPr>
          <p:cNvPr id="6" name="Fußzeilenplatzhalter 5">
            <a:extLst>
              <a:ext uri="{FF2B5EF4-FFF2-40B4-BE49-F238E27FC236}">
                <a16:creationId xmlns:a16="http://schemas.microsoft.com/office/drawing/2014/main" id="{97733BF5-B9A0-4036-831B-CEA98FC44336}"/>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CE90C343-E2BE-4D22-A06C-B125AE41022C}"/>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3059690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F5F0D7-57CA-406C-9F68-0DB9F87EC83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FDB93C3F-B5D9-477E-9570-7B9E1EC54A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C524E447-C722-44E3-9333-E6D525F581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F5733AC4-0821-4C09-80DB-74E11309DFCF}"/>
              </a:ext>
            </a:extLst>
          </p:cNvPr>
          <p:cNvSpPr>
            <a:spLocks noGrp="1"/>
          </p:cNvSpPr>
          <p:nvPr>
            <p:ph type="dt" sz="half" idx="10"/>
          </p:nvPr>
        </p:nvSpPr>
        <p:spPr/>
        <p:txBody>
          <a:bodyPr/>
          <a:lstStyle/>
          <a:p>
            <a:fld id="{1FAB917F-8BDF-4D09-B9D6-32C99C6A7DAA}" type="datetime1">
              <a:rPr lang="de-AT" smtClean="0"/>
              <a:t>27.05.2021</a:t>
            </a:fld>
            <a:endParaRPr lang="de-AT"/>
          </a:p>
        </p:txBody>
      </p:sp>
      <p:sp>
        <p:nvSpPr>
          <p:cNvPr id="6" name="Fußzeilenplatzhalter 5">
            <a:extLst>
              <a:ext uri="{FF2B5EF4-FFF2-40B4-BE49-F238E27FC236}">
                <a16:creationId xmlns:a16="http://schemas.microsoft.com/office/drawing/2014/main" id="{C1071EE2-730D-40BA-B19F-9F57C3D868B8}"/>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CEEA260A-3D1D-49A8-A316-72F5CD7B9BC7}"/>
              </a:ext>
            </a:extLst>
          </p:cNvPr>
          <p:cNvSpPr>
            <a:spLocks noGrp="1"/>
          </p:cNvSpPr>
          <p:nvPr>
            <p:ph type="sldNum" sz="quarter" idx="12"/>
          </p:nvPr>
        </p:nvSpPr>
        <p:spPr/>
        <p:txBody>
          <a:bodyPr/>
          <a:lstStyle/>
          <a:p>
            <a:fld id="{826CE9DA-0CC2-4A9E-A617-0548961698AD}" type="slidenum">
              <a:rPr lang="de-AT" smtClean="0"/>
              <a:t>‹#›</a:t>
            </a:fld>
            <a:endParaRPr lang="de-AT"/>
          </a:p>
        </p:txBody>
      </p:sp>
    </p:spTree>
    <p:extLst>
      <p:ext uri="{BB962C8B-B14F-4D97-AF65-F5344CB8AC3E}">
        <p14:creationId xmlns:p14="http://schemas.microsoft.com/office/powerpoint/2010/main" val="748371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1D826BD-91BC-47CB-9260-E1CD89A657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EDFBC2FD-23E3-4BAB-A971-F3C02F3F61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4A1C46B4-0CBA-4149-B189-32D0303262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3FE6CE-EC2E-4297-842B-0E8887A70A32}" type="datetime1">
              <a:rPr lang="de-AT" smtClean="0"/>
              <a:t>27.05.2021</a:t>
            </a:fld>
            <a:endParaRPr lang="de-AT"/>
          </a:p>
        </p:txBody>
      </p:sp>
      <p:sp>
        <p:nvSpPr>
          <p:cNvPr id="5" name="Fußzeilenplatzhalter 4">
            <a:extLst>
              <a:ext uri="{FF2B5EF4-FFF2-40B4-BE49-F238E27FC236}">
                <a16:creationId xmlns:a16="http://schemas.microsoft.com/office/drawing/2014/main" id="{B17A6AD9-4CE4-43FB-9932-39D045ED01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4DE08EB5-ED18-4557-A3F4-46F522EBA7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6CE9DA-0CC2-4A9E-A617-0548961698AD}" type="slidenum">
              <a:rPr lang="de-AT" smtClean="0"/>
              <a:t>‹#›</a:t>
            </a:fld>
            <a:endParaRPr lang="de-AT"/>
          </a:p>
        </p:txBody>
      </p:sp>
    </p:spTree>
    <p:extLst>
      <p:ext uri="{BB962C8B-B14F-4D97-AF65-F5344CB8AC3E}">
        <p14:creationId xmlns:p14="http://schemas.microsoft.com/office/powerpoint/2010/main" val="3123469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ur-lex.europa.eu/legal-content/EN/TXT/PDF/?uri=CELEX:32017R1939&amp;from=EN" TargetMode="External"/><Relationship Id="rId2" Type="http://schemas.openxmlformats.org/officeDocument/2006/relationships/image" Target="../media/image2.png"/><Relationship Id="rId1" Type="http://schemas.openxmlformats.org/officeDocument/2006/relationships/slideLayout" Target="../slideLayouts/slideLayout3.xml"/><Relationship Id="rId4" Type="http://schemas.openxmlformats.org/officeDocument/2006/relationships/hyperlink" Target="https://eur-lex.europa.eu/legal-content/EN/TXT/PDF/?uri=CELEX:32017L1371&amp;from=FR"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75F526-3F3A-40A2-9908-819897A9A8F7}"/>
              </a:ext>
            </a:extLst>
          </p:cNvPr>
          <p:cNvSpPr>
            <a:spLocks noGrp="1"/>
          </p:cNvSpPr>
          <p:nvPr>
            <p:ph type="title"/>
          </p:nvPr>
        </p:nvSpPr>
        <p:spPr>
          <a:xfrm>
            <a:off x="506605" y="2575762"/>
            <a:ext cx="10515600" cy="1403384"/>
          </a:xfrm>
        </p:spPr>
        <p:txBody>
          <a:bodyPr>
            <a:normAutofit fontScale="90000"/>
          </a:bodyPr>
          <a:lstStyle/>
          <a:p>
            <a:r>
              <a:rPr lang="de-DE" sz="6700" b="1" dirty="0" err="1">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Competences</a:t>
            </a:r>
            <a:r>
              <a:rPr lang="de-DE" sz="67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 </a:t>
            </a:r>
            <a:r>
              <a:rPr lang="de-DE" sz="6700" b="1" dirty="0" err="1">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of</a:t>
            </a:r>
            <a:r>
              <a:rPr lang="de-DE" sz="67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 </a:t>
            </a:r>
            <a:r>
              <a:rPr lang="de-DE" sz="6700" b="1" dirty="0" err="1">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the</a:t>
            </a:r>
            <a:r>
              <a:rPr lang="de-DE" sz="67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 EPPO</a:t>
            </a:r>
            <a:br>
              <a:rPr lang="de-DE" b="1" dirty="0"/>
            </a:br>
            <a:br>
              <a:rPr lang="de-DE" b="1" dirty="0"/>
            </a:br>
            <a:endParaRPr lang="de-AT" b="1" dirty="0"/>
          </a:p>
        </p:txBody>
      </p:sp>
      <p:sp>
        <p:nvSpPr>
          <p:cNvPr id="3" name="Dia számának helye 2">
            <a:extLst>
              <a:ext uri="{FF2B5EF4-FFF2-40B4-BE49-F238E27FC236}">
                <a16:creationId xmlns:a16="http://schemas.microsoft.com/office/drawing/2014/main" id="{5A0C9393-C377-422F-BA62-362E6EF2CF2C}"/>
              </a:ext>
            </a:extLst>
          </p:cNvPr>
          <p:cNvSpPr>
            <a:spLocks noGrp="1"/>
          </p:cNvSpPr>
          <p:nvPr>
            <p:ph type="sldNum" sz="quarter" idx="12"/>
          </p:nvPr>
        </p:nvSpPr>
        <p:spPr/>
        <p:txBody>
          <a:bodyPr/>
          <a:lstStyle/>
          <a:p>
            <a:fld id="{826CE9DA-0CC2-4A9E-A617-0548961698AD}" type="slidenum">
              <a:rPr lang="de-AT" smtClean="0"/>
              <a:t>1</a:t>
            </a:fld>
            <a:endParaRPr lang="de-AT" dirty="0"/>
          </a:p>
        </p:txBody>
      </p:sp>
    </p:spTree>
    <p:extLst>
      <p:ext uri="{BB962C8B-B14F-4D97-AF65-F5344CB8AC3E}">
        <p14:creationId xmlns:p14="http://schemas.microsoft.com/office/powerpoint/2010/main" val="532011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730525" y="324666"/>
            <a:ext cx="10515600" cy="1325563"/>
          </a:xfrm>
        </p:spPr>
        <p:txBody>
          <a:bodyPr/>
          <a:lstStyle/>
          <a:p>
            <a:r>
              <a:rPr lang="en-GB" b="1" noProof="0" dirty="0"/>
              <a:t>Material Competence </a:t>
            </a:r>
            <a:r>
              <a:rPr lang="en-GB" b="1" dirty="0"/>
              <a:t>V</a:t>
            </a:r>
            <a:r>
              <a:rPr lang="en-GB" b="1" noProof="0" dirty="0"/>
              <a:t> – Criminal Organisation</a:t>
            </a:r>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730525" y="1827620"/>
            <a:ext cx="9880534" cy="4351338"/>
          </a:xfrm>
        </p:spPr>
        <p:txBody>
          <a:bodyPr>
            <a:normAutofit fontScale="92500" lnSpcReduction="20000"/>
          </a:bodyPr>
          <a:lstStyle/>
          <a:p>
            <a:pPr marL="0" indent="0" algn="just">
              <a:buNone/>
              <a:defRPr/>
            </a:pPr>
            <a:r>
              <a:rPr lang="en-GB" b="1" noProof="0" dirty="0"/>
              <a:t>Participation in a criminal organisation </a:t>
            </a:r>
          </a:p>
          <a:p>
            <a:pPr algn="just">
              <a:buFont typeface="Wingdings" panose="05000000000000000000" pitchFamily="2" charset="2"/>
              <a:buChar char="Ø"/>
              <a:defRPr/>
            </a:pPr>
            <a:r>
              <a:rPr lang="en-GB" noProof="0" dirty="0"/>
              <a:t>as defined in Framework Decision 2008/841/JHA, as implemented in national law, </a:t>
            </a:r>
          </a:p>
          <a:p>
            <a:pPr lvl="1" algn="just">
              <a:buFont typeface="Wingdings" panose="05000000000000000000" pitchFamily="2" charset="2"/>
              <a:buChar char="ü"/>
              <a:defRPr/>
            </a:pPr>
            <a:r>
              <a:rPr lang="en-US" b="1" dirty="0"/>
              <a:t>criminal </a:t>
            </a:r>
            <a:r>
              <a:rPr lang="en-US" b="1" dirty="0" err="1"/>
              <a:t>organisation</a:t>
            </a:r>
            <a:r>
              <a:rPr lang="en-US" dirty="0"/>
              <a:t> means a structured association, established over a period of time, of more than two persons acting in concert with a view to committing offences which are punishable by deprivation of liberty or a detention order of a maximum of at least four years or a more serious penalty, to obtain, directly or indirectly, a financial or other material benefit;</a:t>
            </a:r>
          </a:p>
          <a:p>
            <a:pPr lvl="1" algn="just">
              <a:buFont typeface="Wingdings" panose="05000000000000000000" pitchFamily="2" charset="2"/>
              <a:buChar char="ü"/>
              <a:defRPr/>
            </a:pPr>
            <a:r>
              <a:rPr lang="en-US" b="1" dirty="0"/>
              <a:t>structured association</a:t>
            </a:r>
            <a:r>
              <a:rPr lang="en-US" dirty="0"/>
              <a:t> means an association that is not randomly formed for the immediate commission of an offence, nor does it need to have formally defined roles for its members, continuity of its membership, or a developed structure.</a:t>
            </a:r>
            <a:endParaRPr lang="en-GB" noProof="0" dirty="0"/>
          </a:p>
          <a:p>
            <a:pPr algn="just">
              <a:buFont typeface="Wingdings" panose="05000000000000000000" pitchFamily="2" charset="2"/>
              <a:buChar char="Ø"/>
              <a:defRPr/>
            </a:pPr>
            <a:r>
              <a:rPr lang="en-GB" noProof="0" dirty="0"/>
              <a:t>if the focus of the criminal activity of such a criminal organisation is to commit any PIF offence</a:t>
            </a:r>
          </a:p>
          <a:p>
            <a:pPr marL="0" indent="0">
              <a:buNone/>
              <a:defRPr/>
            </a:pPr>
            <a:endParaRPr lang="en-GB" noProof="0" dirty="0"/>
          </a:p>
          <a:p>
            <a:pPr marL="457200" lvl="1" indent="0">
              <a:buNone/>
              <a:defRPr/>
            </a:pPr>
            <a:endParaRPr lang="en-GB" noProof="0" dirty="0"/>
          </a:p>
          <a:p>
            <a:pPr>
              <a:defRPr/>
            </a:pPr>
            <a:endParaRPr lang="en-GB" noProof="0" dirty="0"/>
          </a:p>
          <a:p>
            <a:pPr>
              <a:defRPr/>
            </a:pPr>
            <a:endParaRPr lang="en-GB" noProof="0" dirty="0"/>
          </a:p>
          <a:p>
            <a:endParaRPr lang="en-GB" noProof="0" dirty="0"/>
          </a:p>
          <a:p>
            <a:endParaRPr lang="en-GB" noProof="0" dirty="0"/>
          </a:p>
        </p:txBody>
      </p:sp>
      <p:sp>
        <p:nvSpPr>
          <p:cNvPr id="4" name="Dia számának helye 3">
            <a:extLst>
              <a:ext uri="{FF2B5EF4-FFF2-40B4-BE49-F238E27FC236}">
                <a16:creationId xmlns:a16="http://schemas.microsoft.com/office/drawing/2014/main" id="{1D676A0F-494C-4262-A590-4FD1002DF319}"/>
              </a:ext>
            </a:extLst>
          </p:cNvPr>
          <p:cNvSpPr>
            <a:spLocks noGrp="1"/>
          </p:cNvSpPr>
          <p:nvPr>
            <p:ph type="sldNum" sz="quarter" idx="12"/>
          </p:nvPr>
        </p:nvSpPr>
        <p:spPr/>
        <p:txBody>
          <a:bodyPr/>
          <a:lstStyle/>
          <a:p>
            <a:fld id="{826CE9DA-0CC2-4A9E-A617-0548961698AD}" type="slidenum">
              <a:rPr lang="de-AT" smtClean="0">
                <a:solidFill>
                  <a:schemeClr val="bg1"/>
                </a:solidFill>
              </a:rPr>
              <a:t>10</a:t>
            </a:fld>
            <a:endParaRPr lang="de-AT" dirty="0">
              <a:solidFill>
                <a:schemeClr val="bg1"/>
              </a:solidFill>
            </a:endParaRPr>
          </a:p>
        </p:txBody>
      </p:sp>
    </p:spTree>
    <p:extLst>
      <p:ext uri="{BB962C8B-B14F-4D97-AF65-F5344CB8AC3E}">
        <p14:creationId xmlns:p14="http://schemas.microsoft.com/office/powerpoint/2010/main" val="221374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749758" y="272256"/>
            <a:ext cx="9921591" cy="1325563"/>
          </a:xfrm>
        </p:spPr>
        <p:txBody>
          <a:bodyPr/>
          <a:lstStyle/>
          <a:p>
            <a:r>
              <a:rPr lang="en-GB" b="1" noProof="0" dirty="0"/>
              <a:t>Material Competence </a:t>
            </a:r>
            <a:r>
              <a:rPr lang="en-GB" b="1" dirty="0"/>
              <a:t>VI</a:t>
            </a:r>
            <a:r>
              <a:rPr lang="en-GB" b="1" noProof="0" dirty="0"/>
              <a:t> – Inextricably linked offences</a:t>
            </a:r>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749758" y="1713453"/>
            <a:ext cx="9921591" cy="4351338"/>
          </a:xfrm>
        </p:spPr>
        <p:txBody>
          <a:bodyPr>
            <a:normAutofit lnSpcReduction="10000"/>
          </a:bodyPr>
          <a:lstStyle/>
          <a:p>
            <a:pPr lvl="1" algn="just">
              <a:buFont typeface="Wingdings" panose="05000000000000000000" pitchFamily="2" charset="2"/>
              <a:buChar char="Ø"/>
              <a:defRPr/>
            </a:pPr>
            <a:r>
              <a:rPr lang="en-GB" noProof="0" dirty="0"/>
              <a:t>Concurrence of offences</a:t>
            </a:r>
          </a:p>
          <a:p>
            <a:pPr lvl="2" algn="just">
              <a:buFont typeface="Wingdings" panose="05000000000000000000" pitchFamily="2" charset="2"/>
              <a:buChar char="ü"/>
              <a:defRPr/>
            </a:pPr>
            <a:r>
              <a:rPr lang="en-GB" noProof="0" dirty="0"/>
              <a:t>Criminal action falls both within the scope of the PIF-directive and a (different) national provision</a:t>
            </a:r>
          </a:p>
          <a:p>
            <a:pPr lvl="1" algn="just">
              <a:buFont typeface="Wingdings" panose="05000000000000000000" pitchFamily="2" charset="2"/>
              <a:buChar char="Ø"/>
              <a:defRPr/>
            </a:pPr>
            <a:r>
              <a:rPr lang="en-GB" noProof="0" dirty="0"/>
              <a:t>The identity of the </a:t>
            </a:r>
            <a:r>
              <a:rPr lang="en-GB" b="1" noProof="0" dirty="0"/>
              <a:t>material facts</a:t>
            </a:r>
            <a:r>
              <a:rPr lang="en-GB" noProof="0" dirty="0"/>
              <a:t> or facts which are </a:t>
            </a:r>
            <a:r>
              <a:rPr lang="en-GB" b="1" noProof="0" dirty="0"/>
              <a:t>substantially the same </a:t>
            </a:r>
            <a:r>
              <a:rPr lang="en-GB" noProof="0" dirty="0"/>
              <a:t>(recital 54),</a:t>
            </a:r>
          </a:p>
          <a:p>
            <a:pPr lvl="2" algn="just">
              <a:buFont typeface="Wingdings" panose="05000000000000000000" pitchFamily="2" charset="2"/>
              <a:buChar char="ü"/>
              <a:defRPr/>
            </a:pPr>
            <a:r>
              <a:rPr lang="en-GB" noProof="0" dirty="0"/>
              <a:t>linked together in time and space </a:t>
            </a:r>
          </a:p>
          <a:p>
            <a:pPr lvl="2" algn="just">
              <a:buFont typeface="Wingdings" panose="05000000000000000000" pitchFamily="2" charset="2"/>
              <a:buChar char="ü"/>
              <a:defRPr/>
            </a:pPr>
            <a:r>
              <a:rPr lang="en-GB" noProof="0" dirty="0"/>
              <a:t>ne bis in idem (e.g. ECJ 18 July 2007, C-288/05, </a:t>
            </a:r>
            <a:r>
              <a:rPr lang="en-GB" i="1" noProof="0" dirty="0" err="1"/>
              <a:t>Kretzinger</a:t>
            </a:r>
            <a:r>
              <a:rPr lang="en-GB" i="1" noProof="0" dirty="0"/>
              <a:t> </a:t>
            </a:r>
            <a:r>
              <a:rPr lang="en-GB" noProof="0" dirty="0"/>
              <a:t>ECLI:EU:C:2007:441)</a:t>
            </a:r>
          </a:p>
          <a:p>
            <a:pPr lvl="2" algn="just">
              <a:buFont typeface="Wingdings" panose="05000000000000000000" pitchFamily="2" charset="2"/>
              <a:buChar char="ü"/>
              <a:defRPr/>
            </a:pPr>
            <a:r>
              <a:rPr lang="en-GB" noProof="0" dirty="0"/>
              <a:t>Comparison of maximum sanctions (Article 35 § 3/a) </a:t>
            </a:r>
          </a:p>
          <a:p>
            <a:pPr lvl="3" algn="just">
              <a:buFont typeface="Symbol" panose="05050102010706020507" pitchFamily="18" charset="2"/>
              <a:buChar char="-"/>
              <a:defRPr/>
            </a:pPr>
            <a:r>
              <a:rPr lang="en-GB" noProof="0" dirty="0"/>
              <a:t>Competence carried out only if maximum penalty for the PIF offence is higher than for the inextricably linked offence.</a:t>
            </a:r>
          </a:p>
          <a:p>
            <a:pPr lvl="1" algn="just">
              <a:buFont typeface="Wingdings" panose="05000000000000000000" pitchFamily="2" charset="2"/>
              <a:buChar char="Ø"/>
              <a:defRPr/>
            </a:pPr>
            <a:r>
              <a:rPr lang="en-GB" noProof="0" dirty="0"/>
              <a:t>Ancillary/instrumental Offence (recital 56)</a:t>
            </a:r>
          </a:p>
          <a:p>
            <a:pPr lvl="2" algn="just">
              <a:buFont typeface="Wingdings" panose="05000000000000000000" pitchFamily="2" charset="2"/>
              <a:buChar char="ü"/>
              <a:defRPr/>
            </a:pPr>
            <a:r>
              <a:rPr lang="en-GB" noProof="0" dirty="0"/>
              <a:t>Offence committed for the main purpose of creating the conditions to commit the offence affecting the financial interests of the Union (ancillary offence). </a:t>
            </a:r>
          </a:p>
          <a:p>
            <a:pPr lvl="2" algn="just">
              <a:buFont typeface="Wingdings" panose="05000000000000000000" pitchFamily="2" charset="2"/>
              <a:buChar char="ü"/>
              <a:defRPr/>
            </a:pPr>
            <a:r>
              <a:rPr lang="en-GB" noProof="0" dirty="0"/>
              <a:t>No comparison of maximum sanctions (Article 25 § 3/a)  </a:t>
            </a:r>
          </a:p>
          <a:p>
            <a:pPr marL="457200" lvl="1" indent="0">
              <a:buNone/>
              <a:defRPr/>
            </a:pPr>
            <a:endParaRPr lang="en-GB" noProof="0" dirty="0"/>
          </a:p>
          <a:p>
            <a:pPr>
              <a:defRPr/>
            </a:pPr>
            <a:endParaRPr lang="en-GB" noProof="0" dirty="0"/>
          </a:p>
          <a:p>
            <a:pPr>
              <a:defRPr/>
            </a:pPr>
            <a:endParaRPr lang="en-GB" noProof="0" dirty="0"/>
          </a:p>
          <a:p>
            <a:endParaRPr lang="en-GB" noProof="0" dirty="0"/>
          </a:p>
          <a:p>
            <a:endParaRPr lang="en-GB" noProof="0" dirty="0"/>
          </a:p>
        </p:txBody>
      </p:sp>
      <p:sp>
        <p:nvSpPr>
          <p:cNvPr id="4" name="Dia számának helye 3">
            <a:extLst>
              <a:ext uri="{FF2B5EF4-FFF2-40B4-BE49-F238E27FC236}">
                <a16:creationId xmlns:a16="http://schemas.microsoft.com/office/drawing/2014/main" id="{72525A66-9AC3-481D-9AFA-DF2A07861030}"/>
              </a:ext>
            </a:extLst>
          </p:cNvPr>
          <p:cNvSpPr>
            <a:spLocks noGrp="1"/>
          </p:cNvSpPr>
          <p:nvPr>
            <p:ph type="sldNum" sz="quarter" idx="12"/>
          </p:nvPr>
        </p:nvSpPr>
        <p:spPr/>
        <p:txBody>
          <a:bodyPr/>
          <a:lstStyle/>
          <a:p>
            <a:fld id="{826CE9DA-0CC2-4A9E-A617-0548961698AD}" type="slidenum">
              <a:rPr lang="de-AT" smtClean="0">
                <a:solidFill>
                  <a:schemeClr val="bg1"/>
                </a:solidFill>
              </a:rPr>
              <a:t>11</a:t>
            </a:fld>
            <a:endParaRPr lang="de-AT" dirty="0">
              <a:solidFill>
                <a:schemeClr val="bg1"/>
              </a:solidFill>
            </a:endParaRPr>
          </a:p>
        </p:txBody>
      </p:sp>
    </p:spTree>
    <p:extLst>
      <p:ext uri="{BB962C8B-B14F-4D97-AF65-F5344CB8AC3E}">
        <p14:creationId xmlns:p14="http://schemas.microsoft.com/office/powerpoint/2010/main" val="388278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720477" y="302947"/>
            <a:ext cx="10088416" cy="1325563"/>
          </a:xfrm>
        </p:spPr>
        <p:txBody>
          <a:bodyPr/>
          <a:lstStyle/>
          <a:p>
            <a:r>
              <a:rPr lang="en-GB" b="1" noProof="0" dirty="0"/>
              <a:t>Material Competence </a:t>
            </a:r>
            <a:r>
              <a:rPr lang="en-GB" b="1" dirty="0"/>
              <a:t>VII</a:t>
            </a:r>
            <a:r>
              <a:rPr lang="en-GB" b="1" noProof="0" dirty="0"/>
              <a:t> – Inextricably linked offences</a:t>
            </a:r>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720477" y="1754011"/>
            <a:ext cx="9890582" cy="4351338"/>
          </a:xfrm>
        </p:spPr>
        <p:txBody>
          <a:bodyPr>
            <a:normAutofit/>
          </a:bodyPr>
          <a:lstStyle/>
          <a:p>
            <a:pPr marL="0" indent="0" algn="just">
              <a:buNone/>
              <a:defRPr/>
            </a:pPr>
            <a:r>
              <a:rPr lang="en-GB" b="1" noProof="0" dirty="0"/>
              <a:t>Examples</a:t>
            </a:r>
          </a:p>
          <a:p>
            <a:pPr lvl="1" algn="just">
              <a:buFont typeface="Wingdings" panose="05000000000000000000" pitchFamily="2" charset="2"/>
              <a:buChar char="Ø"/>
              <a:defRPr/>
            </a:pPr>
            <a:r>
              <a:rPr lang="en-GB" noProof="0" dirty="0"/>
              <a:t>Public official uses assets contrary to the purpose for which they were intended in a way which damages the Union's financial interests by issuing a false decision. </a:t>
            </a:r>
          </a:p>
          <a:p>
            <a:pPr lvl="2" algn="just">
              <a:buFont typeface="Wingdings" panose="05000000000000000000" pitchFamily="2" charset="2"/>
              <a:buChar char="ü"/>
              <a:defRPr/>
            </a:pPr>
            <a:r>
              <a:rPr lang="en-GB" noProof="0" dirty="0"/>
              <a:t>PIF-offence (Art 4 § 3 PIF-directive) and national offence (e.g.) abuse of office </a:t>
            </a:r>
          </a:p>
          <a:p>
            <a:pPr lvl="2" algn="just">
              <a:buFont typeface="Wingdings" panose="05000000000000000000" pitchFamily="2" charset="2"/>
              <a:buChar char="ü"/>
              <a:defRPr/>
            </a:pPr>
            <a:r>
              <a:rPr lang="en-GB" noProof="0" dirty="0"/>
              <a:t>Comparison of maximum sentences</a:t>
            </a:r>
          </a:p>
          <a:p>
            <a:pPr lvl="1" algn="just">
              <a:buFont typeface="Wingdings" panose="05000000000000000000" pitchFamily="2" charset="2"/>
              <a:buChar char="Ø"/>
              <a:defRPr/>
            </a:pPr>
            <a:r>
              <a:rPr lang="en-GB" noProof="0" dirty="0"/>
              <a:t>Fraudulently luring out money in order to bribe a EU agent who is approving subsidies</a:t>
            </a:r>
          </a:p>
          <a:p>
            <a:pPr lvl="2" algn="just">
              <a:buFont typeface="Wingdings" panose="05000000000000000000" pitchFamily="2" charset="2"/>
              <a:buChar char="ü"/>
              <a:defRPr/>
            </a:pPr>
            <a:r>
              <a:rPr lang="en-GB" noProof="0" dirty="0"/>
              <a:t>fraud = ancillary/instrumental offence</a:t>
            </a:r>
          </a:p>
          <a:p>
            <a:pPr lvl="2" algn="just">
              <a:buFont typeface="Wingdings" panose="05000000000000000000" pitchFamily="2" charset="2"/>
              <a:buChar char="ü"/>
              <a:defRPr/>
            </a:pPr>
            <a:r>
              <a:rPr lang="en-GB" noProof="0" dirty="0"/>
              <a:t>No comparison of maximum sentences</a:t>
            </a:r>
          </a:p>
          <a:p>
            <a:pPr lvl="1">
              <a:buFont typeface="Wingdings" panose="05000000000000000000" pitchFamily="2" charset="2"/>
              <a:buChar char="ü"/>
              <a:defRPr/>
            </a:pPr>
            <a:endParaRPr lang="en-GB" noProof="0" dirty="0"/>
          </a:p>
          <a:p>
            <a:pPr marL="457200" lvl="1" indent="0">
              <a:buNone/>
              <a:defRPr/>
            </a:pPr>
            <a:endParaRPr lang="en-GB" noProof="0" dirty="0"/>
          </a:p>
          <a:p>
            <a:pPr>
              <a:defRPr/>
            </a:pPr>
            <a:endParaRPr lang="en-GB" noProof="0" dirty="0"/>
          </a:p>
          <a:p>
            <a:pPr>
              <a:defRPr/>
            </a:pPr>
            <a:endParaRPr lang="en-GB" noProof="0" dirty="0"/>
          </a:p>
          <a:p>
            <a:endParaRPr lang="en-GB" noProof="0" dirty="0"/>
          </a:p>
          <a:p>
            <a:endParaRPr lang="en-GB" noProof="0" dirty="0"/>
          </a:p>
        </p:txBody>
      </p:sp>
      <p:sp>
        <p:nvSpPr>
          <p:cNvPr id="4" name="Dia számának helye 3">
            <a:extLst>
              <a:ext uri="{FF2B5EF4-FFF2-40B4-BE49-F238E27FC236}">
                <a16:creationId xmlns:a16="http://schemas.microsoft.com/office/drawing/2014/main" id="{A7EE06F8-0867-4B1E-98E9-3AE23E0C11CB}"/>
              </a:ext>
            </a:extLst>
          </p:cNvPr>
          <p:cNvSpPr>
            <a:spLocks noGrp="1"/>
          </p:cNvSpPr>
          <p:nvPr>
            <p:ph type="sldNum" sz="quarter" idx="12"/>
          </p:nvPr>
        </p:nvSpPr>
        <p:spPr/>
        <p:txBody>
          <a:bodyPr/>
          <a:lstStyle/>
          <a:p>
            <a:fld id="{826CE9DA-0CC2-4A9E-A617-0548961698AD}" type="slidenum">
              <a:rPr lang="de-AT" smtClean="0">
                <a:solidFill>
                  <a:schemeClr val="bg1"/>
                </a:solidFill>
              </a:rPr>
              <a:t>12</a:t>
            </a:fld>
            <a:endParaRPr lang="de-AT" dirty="0">
              <a:solidFill>
                <a:schemeClr val="bg1"/>
              </a:solidFill>
            </a:endParaRPr>
          </a:p>
        </p:txBody>
      </p:sp>
    </p:spTree>
    <p:extLst>
      <p:ext uri="{BB962C8B-B14F-4D97-AF65-F5344CB8AC3E}">
        <p14:creationId xmlns:p14="http://schemas.microsoft.com/office/powerpoint/2010/main" val="4081650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647700" y="365125"/>
            <a:ext cx="10154278" cy="1325563"/>
          </a:xfrm>
        </p:spPr>
        <p:txBody>
          <a:bodyPr/>
          <a:lstStyle/>
          <a:p>
            <a:r>
              <a:rPr lang="en-GB" b="1" noProof="0" dirty="0"/>
              <a:t>Material Competence VIII – exceptions</a:t>
            </a:r>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647700" y="1690688"/>
            <a:ext cx="9983456" cy="4945243"/>
          </a:xfrm>
        </p:spPr>
        <p:txBody>
          <a:bodyPr>
            <a:normAutofit/>
          </a:bodyPr>
          <a:lstStyle/>
          <a:p>
            <a:pPr marL="0" indent="0" algn="just">
              <a:buNone/>
              <a:defRPr/>
            </a:pPr>
            <a:r>
              <a:rPr lang="en-US" sz="1400" b="1" dirty="0"/>
              <a:t>Article 25</a:t>
            </a:r>
          </a:p>
          <a:p>
            <a:pPr marL="0" indent="0" algn="just">
              <a:buNone/>
              <a:defRPr/>
            </a:pPr>
            <a:r>
              <a:rPr lang="en-US" sz="1400" dirty="0"/>
              <a:t>2. Where a criminal offence that falls within the scope of Article 22 caused or is likely to cause damage to the Union’s financial interests of </a:t>
            </a:r>
            <a:r>
              <a:rPr lang="en-US" sz="1400" b="1" dirty="0"/>
              <a:t>less than EUR 10 000,</a:t>
            </a:r>
            <a:r>
              <a:rPr lang="en-US" sz="1400" dirty="0"/>
              <a:t> the EPPO may only exercise its competence if: </a:t>
            </a:r>
          </a:p>
          <a:p>
            <a:pPr marL="457200" lvl="1" indent="0" algn="just">
              <a:buNone/>
              <a:defRPr/>
            </a:pPr>
            <a:r>
              <a:rPr lang="en-US" sz="1200" dirty="0"/>
              <a:t>(a) the case has </a:t>
            </a:r>
            <a:r>
              <a:rPr lang="en-US" sz="1200" b="1" dirty="0"/>
              <a:t>repercussions</a:t>
            </a:r>
            <a:r>
              <a:rPr lang="en-US" sz="1200" dirty="0"/>
              <a:t> at Union level which require an investigation to be conducted by the EPPO; or </a:t>
            </a:r>
          </a:p>
          <a:p>
            <a:pPr marL="457200" lvl="1" indent="0" algn="just">
              <a:buNone/>
              <a:defRPr/>
            </a:pPr>
            <a:r>
              <a:rPr lang="en-US" sz="1200" dirty="0"/>
              <a:t>(b) </a:t>
            </a:r>
            <a:r>
              <a:rPr lang="en-US" sz="1200" b="1" dirty="0"/>
              <a:t>officials or other servants of the Union</a:t>
            </a:r>
            <a:r>
              <a:rPr lang="en-US" sz="1200" dirty="0"/>
              <a:t>, or members of the institutions of the Union could be suspected of having committed the offence. </a:t>
            </a:r>
          </a:p>
          <a:p>
            <a:pPr marL="0" indent="0" algn="just">
              <a:buNone/>
              <a:defRPr/>
            </a:pPr>
            <a:r>
              <a:rPr lang="en-US" sz="1400" dirty="0"/>
              <a:t>The EPPO shall, where appropriate, consult the competent national authorities or bodies of the Union to establish whether the criteria set out in points (a) and (b) of the first subparagraph are met. </a:t>
            </a:r>
          </a:p>
          <a:p>
            <a:pPr marL="0" indent="0" algn="just">
              <a:buNone/>
              <a:defRPr/>
            </a:pPr>
            <a:r>
              <a:rPr lang="en-US" sz="1400" dirty="0"/>
              <a:t>3. The EPPO shall refrain from exercising its competence in respect of any offence falling within the scope of Article 22 and shall, upon consultation with the competent national authorities, refer the case without undue delay to the latter in accordance with Article 34 if: </a:t>
            </a:r>
          </a:p>
          <a:p>
            <a:pPr marL="457200" lvl="1" indent="0" algn="just">
              <a:buNone/>
              <a:defRPr/>
            </a:pPr>
            <a:r>
              <a:rPr lang="en-US" sz="1200" dirty="0"/>
              <a:t>(a) the maximum sanction provided for by national law for an offence falling within the scope of Article 22(1) is </a:t>
            </a:r>
            <a:r>
              <a:rPr lang="en-US" sz="1200" b="1" dirty="0"/>
              <a:t>equal to or less severe</a:t>
            </a:r>
            <a:r>
              <a:rPr lang="en-US" sz="1200" dirty="0"/>
              <a:t> than the maximum sanction for an inextricably linked offence as referred to in Article 22(3) unless the latter offence has been </a:t>
            </a:r>
            <a:r>
              <a:rPr lang="en-US" sz="1200" b="1" dirty="0"/>
              <a:t>instrumental</a:t>
            </a:r>
            <a:r>
              <a:rPr lang="en-US" sz="1200" dirty="0"/>
              <a:t> to commit the offence falling within the scope of Article 22(1); or </a:t>
            </a:r>
          </a:p>
          <a:p>
            <a:pPr marL="457200" lvl="1" indent="0" algn="just">
              <a:buNone/>
              <a:defRPr/>
            </a:pPr>
            <a:r>
              <a:rPr lang="en-US" sz="1200" dirty="0"/>
              <a:t>(b) there is a reason to assume that the damage caused or likely to be caused, to the Union’s financial interests by an offence as referred to in Article 22 does not exceed the damage caused, or likely to be caused to </a:t>
            </a:r>
            <a:r>
              <a:rPr lang="en-US" sz="1200" b="1" dirty="0"/>
              <a:t>another victim. </a:t>
            </a:r>
          </a:p>
          <a:p>
            <a:pPr marL="0" indent="0" algn="just">
              <a:buNone/>
              <a:defRPr/>
            </a:pPr>
            <a:r>
              <a:rPr lang="en-US" sz="1400" dirty="0"/>
              <a:t>Point (b) of the first subparagraph of this paragraph shall not apply to offences referred to in Article 3(2)(a), (b) and (d) of Directive (EU) 2017/1371 as implemented by national law. </a:t>
            </a:r>
          </a:p>
          <a:p>
            <a:pPr marL="0" indent="0" algn="just">
              <a:buNone/>
              <a:defRPr/>
            </a:pPr>
            <a:r>
              <a:rPr lang="en-US" sz="1400" dirty="0"/>
              <a:t>4. The EPPO may, with the consent of the competent national authorities, exercise its competence for offences referred to in Article 22 in cases which would otherwise be excluded due to application of paragraph 3(b) of this Article if it appears that the </a:t>
            </a:r>
            <a:r>
              <a:rPr lang="en-US" sz="1400" b="1" dirty="0"/>
              <a:t>EPPO is better placed to investigate or prosecute. </a:t>
            </a:r>
            <a:endParaRPr lang="en-GB" sz="1400" b="1" noProof="0" dirty="0"/>
          </a:p>
          <a:p>
            <a:pPr marL="457200" lvl="1" indent="0">
              <a:buNone/>
              <a:defRPr/>
            </a:pPr>
            <a:endParaRPr lang="en-GB" noProof="0" dirty="0"/>
          </a:p>
          <a:p>
            <a:pPr>
              <a:defRPr/>
            </a:pPr>
            <a:endParaRPr lang="en-GB" noProof="0" dirty="0"/>
          </a:p>
          <a:p>
            <a:pPr>
              <a:defRPr/>
            </a:pPr>
            <a:endParaRPr lang="en-GB" noProof="0" dirty="0"/>
          </a:p>
          <a:p>
            <a:endParaRPr lang="en-GB" noProof="0" dirty="0"/>
          </a:p>
          <a:p>
            <a:endParaRPr lang="en-GB" noProof="0" dirty="0"/>
          </a:p>
        </p:txBody>
      </p:sp>
      <p:sp>
        <p:nvSpPr>
          <p:cNvPr id="4" name="Dia számának helye 3">
            <a:extLst>
              <a:ext uri="{FF2B5EF4-FFF2-40B4-BE49-F238E27FC236}">
                <a16:creationId xmlns:a16="http://schemas.microsoft.com/office/drawing/2014/main" id="{CF915442-D8CC-4A0A-8A46-D6487998DB6A}"/>
              </a:ext>
            </a:extLst>
          </p:cNvPr>
          <p:cNvSpPr>
            <a:spLocks noGrp="1"/>
          </p:cNvSpPr>
          <p:nvPr>
            <p:ph type="sldNum" sz="quarter" idx="12"/>
          </p:nvPr>
        </p:nvSpPr>
        <p:spPr/>
        <p:txBody>
          <a:bodyPr/>
          <a:lstStyle/>
          <a:p>
            <a:fld id="{826CE9DA-0CC2-4A9E-A617-0548961698AD}" type="slidenum">
              <a:rPr lang="de-AT" smtClean="0">
                <a:solidFill>
                  <a:schemeClr val="bg1"/>
                </a:solidFill>
              </a:rPr>
              <a:t>13</a:t>
            </a:fld>
            <a:endParaRPr lang="de-AT" dirty="0">
              <a:solidFill>
                <a:schemeClr val="bg1"/>
              </a:solidFill>
            </a:endParaRPr>
          </a:p>
        </p:txBody>
      </p:sp>
    </p:spTree>
    <p:extLst>
      <p:ext uri="{BB962C8B-B14F-4D97-AF65-F5344CB8AC3E}">
        <p14:creationId xmlns:p14="http://schemas.microsoft.com/office/powerpoint/2010/main" val="80426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711293" y="287250"/>
            <a:ext cx="10090685" cy="1325563"/>
          </a:xfrm>
        </p:spPr>
        <p:txBody>
          <a:bodyPr/>
          <a:lstStyle/>
          <a:p>
            <a:r>
              <a:rPr lang="en-GB" b="1" noProof="0" dirty="0"/>
              <a:t>Material Competence IX – exceptions</a:t>
            </a:r>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711293" y="1808912"/>
            <a:ext cx="10090685" cy="4351338"/>
          </a:xfrm>
        </p:spPr>
        <p:txBody>
          <a:bodyPr>
            <a:normAutofit fontScale="92500" lnSpcReduction="10000"/>
          </a:bodyPr>
          <a:lstStyle/>
          <a:p>
            <a:pPr marL="0" indent="0" algn="just">
              <a:buNone/>
              <a:defRPr/>
            </a:pPr>
            <a:r>
              <a:rPr lang="en-GB" noProof="0" dirty="0"/>
              <a:t>Exceptions and counter exceptions from exercising competence (Art. 25)</a:t>
            </a:r>
          </a:p>
          <a:p>
            <a:pPr algn="just">
              <a:buFont typeface="Wingdings" panose="05000000000000000000" pitchFamily="2" charset="2"/>
              <a:buChar char="Ø"/>
              <a:defRPr/>
            </a:pPr>
            <a:r>
              <a:rPr lang="en-GB" noProof="0" dirty="0"/>
              <a:t> </a:t>
            </a:r>
            <a:r>
              <a:rPr lang="en-GB" b="1" noProof="0" dirty="0"/>
              <a:t>Petty cases </a:t>
            </a:r>
            <a:r>
              <a:rPr lang="en-GB" noProof="0" dirty="0"/>
              <a:t>(damage less than EUR 10 000), unless</a:t>
            </a:r>
          </a:p>
          <a:p>
            <a:pPr lvl="1" algn="just">
              <a:buFont typeface="Wingdings" panose="05000000000000000000" pitchFamily="2" charset="2"/>
              <a:buChar char="ü"/>
              <a:defRPr/>
            </a:pPr>
            <a:r>
              <a:rPr lang="en-GB" noProof="0" dirty="0"/>
              <a:t>Repercussions at Union level</a:t>
            </a:r>
          </a:p>
          <a:p>
            <a:pPr lvl="1" algn="just">
              <a:buFont typeface="Wingdings" panose="05000000000000000000" pitchFamily="2" charset="2"/>
              <a:buChar char="ü"/>
              <a:defRPr/>
            </a:pPr>
            <a:r>
              <a:rPr lang="en-GB" noProof="0" dirty="0"/>
              <a:t>Officials etc of the Union suspected</a:t>
            </a:r>
          </a:p>
          <a:p>
            <a:pPr algn="just">
              <a:buFont typeface="Wingdings" panose="05000000000000000000" pitchFamily="2" charset="2"/>
              <a:buChar char="Ø"/>
              <a:defRPr/>
            </a:pPr>
            <a:r>
              <a:rPr lang="en-GB" b="1" noProof="0" dirty="0"/>
              <a:t>Inextricably linked offences</a:t>
            </a:r>
            <a:r>
              <a:rPr lang="en-GB" noProof="0" dirty="0"/>
              <a:t>, comparison of sanctions, unless</a:t>
            </a:r>
          </a:p>
          <a:p>
            <a:pPr lvl="1" algn="just">
              <a:buFont typeface="Wingdings" panose="05000000000000000000" pitchFamily="2" charset="2"/>
              <a:buChar char="ü"/>
              <a:defRPr/>
            </a:pPr>
            <a:r>
              <a:rPr lang="en-GB" noProof="0" dirty="0"/>
              <a:t>Ancillary/instrumental offence</a:t>
            </a:r>
          </a:p>
          <a:p>
            <a:pPr algn="just">
              <a:buFont typeface="Wingdings" panose="05000000000000000000" pitchFamily="2" charset="2"/>
              <a:buChar char="Ø"/>
              <a:defRPr/>
            </a:pPr>
            <a:r>
              <a:rPr lang="en-GB" b="1" noProof="0" dirty="0"/>
              <a:t>Damage</a:t>
            </a:r>
            <a:r>
              <a:rPr lang="en-GB" noProof="0" dirty="0"/>
              <a:t> to the EU financial interests does not exceed the damage caused to another victim, unless</a:t>
            </a:r>
          </a:p>
          <a:p>
            <a:pPr lvl="1" algn="just">
              <a:buFont typeface="Wingdings" panose="05000000000000000000" pitchFamily="2" charset="2"/>
              <a:buChar char="ü"/>
              <a:defRPr/>
            </a:pPr>
            <a:r>
              <a:rPr lang="en-GB" noProof="0" dirty="0"/>
              <a:t>Fraud concerning expenditures (Art. 3/2/a and b PIF)</a:t>
            </a:r>
          </a:p>
          <a:p>
            <a:pPr lvl="1" algn="just">
              <a:buFont typeface="Wingdings" panose="05000000000000000000" pitchFamily="2" charset="2"/>
              <a:buChar char="ü"/>
              <a:defRPr/>
            </a:pPr>
            <a:r>
              <a:rPr lang="en-GB" noProof="0" dirty="0"/>
              <a:t>Cross-border fraudulent schemes concerning VAT (Art. 3/2/d PIF)</a:t>
            </a:r>
          </a:p>
          <a:p>
            <a:pPr lvl="1" algn="just">
              <a:buFont typeface="Wingdings" panose="05000000000000000000" pitchFamily="2" charset="2"/>
              <a:buChar char="ü"/>
              <a:defRPr/>
            </a:pPr>
            <a:r>
              <a:rPr lang="en-GB" noProof="0" dirty="0"/>
              <a:t> In other cases with consent of competent national authorities EPPO may exercise its competence</a:t>
            </a:r>
          </a:p>
          <a:p>
            <a:pPr lvl="1">
              <a:buFont typeface="Wingdings" panose="05000000000000000000" pitchFamily="2" charset="2"/>
              <a:buChar char="ü"/>
              <a:defRPr/>
            </a:pPr>
            <a:endParaRPr lang="en-GB" noProof="0" dirty="0"/>
          </a:p>
          <a:p>
            <a:pPr lvl="1">
              <a:buFont typeface="Wingdings" panose="05000000000000000000" pitchFamily="2" charset="2"/>
              <a:buChar char="ü"/>
              <a:defRPr/>
            </a:pPr>
            <a:endParaRPr lang="en-GB" noProof="0" dirty="0"/>
          </a:p>
          <a:p>
            <a:pPr lvl="1">
              <a:buFont typeface="Wingdings" panose="05000000000000000000" pitchFamily="2" charset="2"/>
              <a:buChar char="ü"/>
              <a:defRPr/>
            </a:pPr>
            <a:endParaRPr lang="en-GB" noProof="0" dirty="0"/>
          </a:p>
          <a:p>
            <a:pPr lvl="1">
              <a:buFont typeface="Wingdings" panose="05000000000000000000" pitchFamily="2" charset="2"/>
              <a:buChar char="ü"/>
              <a:defRPr/>
            </a:pPr>
            <a:endParaRPr lang="en-GB" noProof="0" dirty="0"/>
          </a:p>
          <a:p>
            <a:pPr marL="457200" lvl="1" indent="0">
              <a:buNone/>
              <a:defRPr/>
            </a:pPr>
            <a:endParaRPr lang="en-GB" noProof="0" dirty="0"/>
          </a:p>
          <a:p>
            <a:pPr>
              <a:defRPr/>
            </a:pPr>
            <a:endParaRPr lang="en-GB" noProof="0" dirty="0"/>
          </a:p>
          <a:p>
            <a:pPr>
              <a:defRPr/>
            </a:pPr>
            <a:endParaRPr lang="en-GB" noProof="0" dirty="0"/>
          </a:p>
          <a:p>
            <a:endParaRPr lang="en-GB" noProof="0" dirty="0"/>
          </a:p>
          <a:p>
            <a:endParaRPr lang="en-GB" noProof="0" dirty="0"/>
          </a:p>
        </p:txBody>
      </p:sp>
      <p:sp>
        <p:nvSpPr>
          <p:cNvPr id="5" name="Dia számának helye 4">
            <a:extLst>
              <a:ext uri="{FF2B5EF4-FFF2-40B4-BE49-F238E27FC236}">
                <a16:creationId xmlns:a16="http://schemas.microsoft.com/office/drawing/2014/main" id="{969B0308-B531-49D3-B530-C578DABD499A}"/>
              </a:ext>
            </a:extLst>
          </p:cNvPr>
          <p:cNvSpPr>
            <a:spLocks noGrp="1"/>
          </p:cNvSpPr>
          <p:nvPr>
            <p:ph type="sldNum" sz="quarter" idx="12"/>
          </p:nvPr>
        </p:nvSpPr>
        <p:spPr/>
        <p:txBody>
          <a:bodyPr/>
          <a:lstStyle/>
          <a:p>
            <a:fld id="{826CE9DA-0CC2-4A9E-A617-0548961698AD}" type="slidenum">
              <a:rPr lang="de-AT" smtClean="0">
                <a:solidFill>
                  <a:schemeClr val="bg1"/>
                </a:solidFill>
              </a:rPr>
              <a:t>14</a:t>
            </a:fld>
            <a:endParaRPr lang="de-AT" dirty="0">
              <a:solidFill>
                <a:schemeClr val="bg1"/>
              </a:solidFill>
            </a:endParaRPr>
          </a:p>
        </p:txBody>
      </p:sp>
    </p:spTree>
    <p:extLst>
      <p:ext uri="{BB962C8B-B14F-4D97-AF65-F5344CB8AC3E}">
        <p14:creationId xmlns:p14="http://schemas.microsoft.com/office/powerpoint/2010/main" val="1536760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554" name="Titel 1">
            <a:extLst>
              <a:ext uri="{FF2B5EF4-FFF2-40B4-BE49-F238E27FC236}">
                <a16:creationId xmlns:a16="http://schemas.microsoft.com/office/drawing/2014/main" id="{DC099F1B-4867-4428-A572-0777E65F600E}"/>
              </a:ext>
            </a:extLst>
          </p:cNvPr>
          <p:cNvSpPr>
            <a:spLocks noGrp="1"/>
          </p:cNvSpPr>
          <p:nvPr>
            <p:ph type="title"/>
          </p:nvPr>
        </p:nvSpPr>
        <p:spPr>
          <a:xfrm>
            <a:off x="2575419" y="404814"/>
            <a:ext cx="7779843" cy="706437"/>
          </a:xfrm>
        </p:spPr>
        <p:txBody>
          <a:bodyPr>
            <a:normAutofit fontScale="90000"/>
          </a:bodyPr>
          <a:lstStyle/>
          <a:p>
            <a:r>
              <a:rPr lang="en-GB" altLang="de-DE" sz="3600" b="1" noProof="0" dirty="0"/>
              <a:t>Exercise of material competence of the EPPO</a:t>
            </a:r>
          </a:p>
        </p:txBody>
      </p:sp>
      <p:sp>
        <p:nvSpPr>
          <p:cNvPr id="4" name="Rechteck 3">
            <a:extLst>
              <a:ext uri="{FF2B5EF4-FFF2-40B4-BE49-F238E27FC236}">
                <a16:creationId xmlns:a16="http://schemas.microsoft.com/office/drawing/2014/main" id="{8E924E9D-1473-4B5E-84B8-B637E8B0898A}"/>
              </a:ext>
            </a:extLst>
          </p:cNvPr>
          <p:cNvSpPr/>
          <p:nvPr/>
        </p:nvSpPr>
        <p:spPr>
          <a:xfrm>
            <a:off x="4687954" y="1195390"/>
            <a:ext cx="2551744" cy="820516"/>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de-AT" dirty="0"/>
              <a:t>PIF </a:t>
            </a:r>
            <a:r>
              <a:rPr lang="de-AT" dirty="0" err="1"/>
              <a:t>offence</a:t>
            </a:r>
            <a:endParaRPr lang="de-AT" dirty="0"/>
          </a:p>
          <a:p>
            <a:pPr algn="ctr">
              <a:defRPr/>
            </a:pPr>
            <a:r>
              <a:rPr lang="de-AT" sz="1600" dirty="0"/>
              <a:t>(Art. 22 § 1)</a:t>
            </a:r>
            <a:r>
              <a:rPr lang="de-AT" dirty="0"/>
              <a:t> </a:t>
            </a:r>
          </a:p>
        </p:txBody>
      </p:sp>
      <p:sp>
        <p:nvSpPr>
          <p:cNvPr id="5" name="Rechteck 4">
            <a:extLst>
              <a:ext uri="{FF2B5EF4-FFF2-40B4-BE49-F238E27FC236}">
                <a16:creationId xmlns:a16="http://schemas.microsoft.com/office/drawing/2014/main" id="{A92855D9-1184-49EF-B043-8D2C71A9811E}"/>
              </a:ext>
            </a:extLst>
          </p:cNvPr>
          <p:cNvSpPr/>
          <p:nvPr/>
        </p:nvSpPr>
        <p:spPr>
          <a:xfrm>
            <a:off x="7709629" y="1192213"/>
            <a:ext cx="2160587" cy="820516"/>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de-AT" dirty="0" err="1"/>
              <a:t>Inextricably</a:t>
            </a:r>
            <a:r>
              <a:rPr lang="de-AT" dirty="0"/>
              <a:t> </a:t>
            </a:r>
            <a:r>
              <a:rPr lang="de-AT" dirty="0" err="1"/>
              <a:t>linked</a:t>
            </a:r>
            <a:r>
              <a:rPr lang="de-AT" dirty="0"/>
              <a:t> </a:t>
            </a:r>
            <a:r>
              <a:rPr lang="de-AT" dirty="0" err="1"/>
              <a:t>offence</a:t>
            </a:r>
            <a:endParaRPr lang="de-AT" dirty="0"/>
          </a:p>
          <a:p>
            <a:pPr algn="ctr">
              <a:defRPr/>
            </a:pPr>
            <a:r>
              <a:rPr lang="de-AT" sz="1600" dirty="0"/>
              <a:t>(Art. 22 § 3)</a:t>
            </a:r>
          </a:p>
        </p:txBody>
      </p:sp>
      <p:sp>
        <p:nvSpPr>
          <p:cNvPr id="6" name="Rechteck 5">
            <a:extLst>
              <a:ext uri="{FF2B5EF4-FFF2-40B4-BE49-F238E27FC236}">
                <a16:creationId xmlns:a16="http://schemas.microsoft.com/office/drawing/2014/main" id="{E90BA1E1-7CAB-4A1E-BC1A-DAD019B861A2}"/>
              </a:ext>
            </a:extLst>
          </p:cNvPr>
          <p:cNvSpPr/>
          <p:nvPr/>
        </p:nvSpPr>
        <p:spPr>
          <a:xfrm>
            <a:off x="2122968" y="1195389"/>
            <a:ext cx="2070479" cy="79216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de-AT" dirty="0"/>
              <a:t>PIF-</a:t>
            </a:r>
            <a:r>
              <a:rPr lang="de-AT" dirty="0" err="1"/>
              <a:t>related</a:t>
            </a:r>
            <a:r>
              <a:rPr lang="de-AT" dirty="0"/>
              <a:t> </a:t>
            </a:r>
            <a:r>
              <a:rPr lang="de-AT" dirty="0" err="1"/>
              <a:t>organised</a:t>
            </a:r>
            <a:r>
              <a:rPr lang="de-AT" dirty="0"/>
              <a:t> </a:t>
            </a:r>
            <a:r>
              <a:rPr lang="de-AT" dirty="0" err="1"/>
              <a:t>crime</a:t>
            </a:r>
            <a:endParaRPr lang="de-AT" dirty="0"/>
          </a:p>
          <a:p>
            <a:pPr algn="ctr">
              <a:defRPr/>
            </a:pPr>
            <a:r>
              <a:rPr lang="de-AT" sz="1600" dirty="0"/>
              <a:t>(Art. 22 § 2)</a:t>
            </a:r>
          </a:p>
        </p:txBody>
      </p:sp>
      <p:sp>
        <p:nvSpPr>
          <p:cNvPr id="7" name="Flussdiagramm: Alternativer Prozess 6">
            <a:extLst>
              <a:ext uri="{FF2B5EF4-FFF2-40B4-BE49-F238E27FC236}">
                <a16:creationId xmlns:a16="http://schemas.microsoft.com/office/drawing/2014/main" id="{F13564AD-3059-4E82-A97B-A1C1D67EF0C1}"/>
              </a:ext>
            </a:extLst>
          </p:cNvPr>
          <p:cNvSpPr/>
          <p:nvPr/>
        </p:nvSpPr>
        <p:spPr>
          <a:xfrm>
            <a:off x="4940365" y="2334511"/>
            <a:ext cx="2160587" cy="1267619"/>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de-AT" sz="1200" dirty="0" err="1"/>
              <a:t>Reason</a:t>
            </a:r>
            <a:r>
              <a:rPr lang="de-AT" sz="1200" dirty="0"/>
              <a:t> </a:t>
            </a:r>
            <a:r>
              <a:rPr lang="de-AT" sz="1200" dirty="0" err="1"/>
              <a:t>to</a:t>
            </a:r>
            <a:r>
              <a:rPr lang="de-AT" sz="1200" dirty="0"/>
              <a:t> </a:t>
            </a:r>
            <a:r>
              <a:rPr lang="de-AT" sz="1200" dirty="0" err="1"/>
              <a:t>assume</a:t>
            </a:r>
            <a:r>
              <a:rPr lang="de-AT" sz="1200" dirty="0"/>
              <a:t> </a:t>
            </a:r>
            <a:r>
              <a:rPr lang="de-AT" sz="1200" dirty="0" err="1"/>
              <a:t>that</a:t>
            </a:r>
            <a:r>
              <a:rPr lang="de-AT" sz="1200" dirty="0"/>
              <a:t> EU </a:t>
            </a:r>
            <a:r>
              <a:rPr lang="de-AT" sz="1200" dirty="0" err="1"/>
              <a:t>damage</a:t>
            </a:r>
            <a:r>
              <a:rPr lang="de-AT" sz="1200" dirty="0"/>
              <a:t> </a:t>
            </a:r>
            <a:r>
              <a:rPr lang="de-AT" sz="1200" dirty="0" err="1"/>
              <a:t>does</a:t>
            </a:r>
            <a:r>
              <a:rPr lang="de-AT" sz="1200" dirty="0"/>
              <a:t> not </a:t>
            </a:r>
            <a:r>
              <a:rPr lang="de-AT" sz="1200" dirty="0" err="1"/>
              <a:t>exceed</a:t>
            </a:r>
            <a:r>
              <a:rPr lang="de-AT" sz="1200" dirty="0"/>
              <a:t> </a:t>
            </a:r>
            <a:r>
              <a:rPr lang="de-AT" sz="1200" dirty="0" err="1"/>
              <a:t>other</a:t>
            </a:r>
            <a:r>
              <a:rPr lang="de-AT" sz="1200" dirty="0"/>
              <a:t> </a:t>
            </a:r>
            <a:r>
              <a:rPr lang="de-AT" sz="1200" dirty="0" err="1"/>
              <a:t>damage</a:t>
            </a:r>
            <a:r>
              <a:rPr lang="de-AT" sz="1200" dirty="0"/>
              <a:t>? (Art. 25 § 3 b)</a:t>
            </a:r>
          </a:p>
          <a:p>
            <a:pPr algn="ctr">
              <a:defRPr/>
            </a:pPr>
            <a:r>
              <a:rPr lang="de-AT" sz="1200" dirty="0" err="1"/>
              <a:t>If</a:t>
            </a:r>
            <a:r>
              <a:rPr lang="de-AT" sz="1200" dirty="0"/>
              <a:t> </a:t>
            </a:r>
            <a:r>
              <a:rPr lang="de-AT" sz="1200" dirty="0" err="1"/>
              <a:t>revenue</a:t>
            </a:r>
            <a:r>
              <a:rPr lang="de-AT" sz="1200" dirty="0"/>
              <a:t> </a:t>
            </a:r>
            <a:r>
              <a:rPr lang="de-AT" sz="1200" dirty="0" err="1"/>
              <a:t>related</a:t>
            </a:r>
            <a:r>
              <a:rPr lang="de-AT" sz="1200" dirty="0"/>
              <a:t> w/o VAT</a:t>
            </a:r>
          </a:p>
        </p:txBody>
      </p:sp>
      <p:sp>
        <p:nvSpPr>
          <p:cNvPr id="8" name="Flussdiagramm: Alternativer Prozess 7">
            <a:extLst>
              <a:ext uri="{FF2B5EF4-FFF2-40B4-BE49-F238E27FC236}">
                <a16:creationId xmlns:a16="http://schemas.microsoft.com/office/drawing/2014/main" id="{2A20AF34-6D0E-4208-B805-388596B5461D}"/>
              </a:ext>
            </a:extLst>
          </p:cNvPr>
          <p:cNvSpPr/>
          <p:nvPr/>
        </p:nvSpPr>
        <p:spPr>
          <a:xfrm>
            <a:off x="6028760" y="4033930"/>
            <a:ext cx="1079500" cy="1046162"/>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de-AT" sz="1200" dirty="0" err="1"/>
              <a:t>Consent</a:t>
            </a:r>
            <a:r>
              <a:rPr lang="de-AT" sz="1400" dirty="0"/>
              <a:t> </a:t>
            </a:r>
            <a:r>
              <a:rPr lang="de-AT" sz="1200" dirty="0" err="1"/>
              <a:t>with</a:t>
            </a:r>
            <a:r>
              <a:rPr lang="de-AT" sz="1200" dirty="0"/>
              <a:t> national </a:t>
            </a:r>
            <a:r>
              <a:rPr lang="de-AT" sz="1200" dirty="0" err="1"/>
              <a:t>authorities</a:t>
            </a:r>
            <a:endParaRPr lang="de-AT" sz="1200" dirty="0"/>
          </a:p>
          <a:p>
            <a:pPr algn="ctr">
              <a:defRPr/>
            </a:pPr>
            <a:r>
              <a:rPr lang="de-AT" sz="1200" dirty="0"/>
              <a:t>(Art. 25 § 4)</a:t>
            </a:r>
          </a:p>
        </p:txBody>
      </p:sp>
      <p:sp>
        <p:nvSpPr>
          <p:cNvPr id="9" name="Flussdiagramm: Alternativer Prozess 8">
            <a:extLst>
              <a:ext uri="{FF2B5EF4-FFF2-40B4-BE49-F238E27FC236}">
                <a16:creationId xmlns:a16="http://schemas.microsoft.com/office/drawing/2014/main" id="{0C0C5CD2-D741-47B6-96F8-7A0ED3C86E29}"/>
              </a:ext>
            </a:extLst>
          </p:cNvPr>
          <p:cNvSpPr/>
          <p:nvPr/>
        </p:nvSpPr>
        <p:spPr>
          <a:xfrm>
            <a:off x="2637671" y="3835401"/>
            <a:ext cx="2700338" cy="863600"/>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de-AT" dirty="0"/>
              <a:t>EU </a:t>
            </a:r>
            <a:r>
              <a:rPr lang="de-AT" dirty="0" err="1"/>
              <a:t>damage</a:t>
            </a:r>
            <a:r>
              <a:rPr lang="de-AT" dirty="0"/>
              <a:t> </a:t>
            </a:r>
            <a:r>
              <a:rPr lang="de-AT" dirty="0" err="1"/>
              <a:t>more</a:t>
            </a:r>
            <a:r>
              <a:rPr lang="de-AT" dirty="0"/>
              <a:t> </a:t>
            </a:r>
            <a:r>
              <a:rPr lang="de-AT" dirty="0" err="1"/>
              <a:t>than</a:t>
            </a:r>
            <a:r>
              <a:rPr lang="de-AT" dirty="0"/>
              <a:t> 10.000 €?</a:t>
            </a:r>
          </a:p>
          <a:p>
            <a:pPr algn="ctr">
              <a:defRPr/>
            </a:pPr>
            <a:r>
              <a:rPr lang="de-AT" dirty="0"/>
              <a:t>(Art. 25 § 2)</a:t>
            </a:r>
          </a:p>
        </p:txBody>
      </p:sp>
      <p:sp>
        <p:nvSpPr>
          <p:cNvPr id="10" name="Flussdiagramm: Alternativer Prozess 9">
            <a:extLst>
              <a:ext uri="{FF2B5EF4-FFF2-40B4-BE49-F238E27FC236}">
                <a16:creationId xmlns:a16="http://schemas.microsoft.com/office/drawing/2014/main" id="{CA30B3A1-61BA-4B0F-AC88-43829A7E06CF}"/>
              </a:ext>
            </a:extLst>
          </p:cNvPr>
          <p:cNvSpPr/>
          <p:nvPr/>
        </p:nvSpPr>
        <p:spPr>
          <a:xfrm>
            <a:off x="3941764" y="5011739"/>
            <a:ext cx="1938337" cy="865187"/>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de-AT" sz="1600" dirty="0"/>
              <a:t>EU </a:t>
            </a:r>
            <a:r>
              <a:rPr lang="de-AT" sz="1600" dirty="0" err="1"/>
              <a:t>repercussions</a:t>
            </a:r>
            <a:r>
              <a:rPr lang="de-AT" sz="1600" dirty="0"/>
              <a:t> </a:t>
            </a:r>
            <a:r>
              <a:rPr lang="de-AT" sz="1600" dirty="0" err="1"/>
              <a:t>or</a:t>
            </a:r>
            <a:r>
              <a:rPr lang="de-AT" sz="1600" dirty="0"/>
              <a:t> EU </a:t>
            </a:r>
            <a:r>
              <a:rPr lang="de-AT" sz="1600" dirty="0" err="1"/>
              <a:t>officials</a:t>
            </a:r>
            <a:r>
              <a:rPr lang="de-AT" sz="1600" dirty="0"/>
              <a:t> </a:t>
            </a:r>
            <a:r>
              <a:rPr lang="de-AT" sz="1600" dirty="0" err="1"/>
              <a:t>suspected</a:t>
            </a:r>
            <a:r>
              <a:rPr lang="de-AT" sz="1600" dirty="0"/>
              <a:t>?</a:t>
            </a:r>
          </a:p>
        </p:txBody>
      </p:sp>
      <p:cxnSp>
        <p:nvCxnSpPr>
          <p:cNvPr id="12" name="Gerade Verbindung mit Pfeil 11">
            <a:extLst>
              <a:ext uri="{FF2B5EF4-FFF2-40B4-BE49-F238E27FC236}">
                <a16:creationId xmlns:a16="http://schemas.microsoft.com/office/drawing/2014/main" id="{5C54CFD1-3037-445F-93B3-F557800CBE7F}"/>
              </a:ext>
            </a:extLst>
          </p:cNvPr>
          <p:cNvCxnSpPr/>
          <p:nvPr/>
        </p:nvCxnSpPr>
        <p:spPr>
          <a:xfrm>
            <a:off x="6596158" y="3703638"/>
            <a:ext cx="0" cy="2921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 name="Gerade Verbindung mit Pfeil 14">
            <a:extLst>
              <a:ext uri="{FF2B5EF4-FFF2-40B4-BE49-F238E27FC236}">
                <a16:creationId xmlns:a16="http://schemas.microsoft.com/office/drawing/2014/main" id="{89E309FE-2C0F-45E1-9A58-2A347EECD183}"/>
              </a:ext>
            </a:extLst>
          </p:cNvPr>
          <p:cNvCxnSpPr>
            <a:cxnSpLocks/>
          </p:cNvCxnSpPr>
          <p:nvPr/>
        </p:nvCxnSpPr>
        <p:spPr>
          <a:xfrm>
            <a:off x="3179414" y="4941889"/>
            <a:ext cx="0" cy="122396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 name="Gerade Verbindung mit Pfeil 17">
            <a:extLst>
              <a:ext uri="{FF2B5EF4-FFF2-40B4-BE49-F238E27FC236}">
                <a16:creationId xmlns:a16="http://schemas.microsoft.com/office/drawing/2014/main" id="{1DD2D531-911E-44DB-B6FF-70C4E8657B31}"/>
              </a:ext>
            </a:extLst>
          </p:cNvPr>
          <p:cNvCxnSpPr>
            <a:cxnSpLocks/>
          </p:cNvCxnSpPr>
          <p:nvPr/>
        </p:nvCxnSpPr>
        <p:spPr>
          <a:xfrm>
            <a:off x="6562726" y="5131239"/>
            <a:ext cx="0" cy="103461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Gerade Verbindung mit Pfeil 20">
            <a:extLst>
              <a:ext uri="{FF2B5EF4-FFF2-40B4-BE49-F238E27FC236}">
                <a16:creationId xmlns:a16="http://schemas.microsoft.com/office/drawing/2014/main" id="{6840981A-E687-4522-AA8C-3FF3D808AA3D}"/>
              </a:ext>
            </a:extLst>
          </p:cNvPr>
          <p:cNvCxnSpPr/>
          <p:nvPr/>
        </p:nvCxnSpPr>
        <p:spPr>
          <a:xfrm>
            <a:off x="5375275" y="5949950"/>
            <a:ext cx="0" cy="2159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Gerade Verbindung mit Pfeil 23">
            <a:extLst>
              <a:ext uri="{FF2B5EF4-FFF2-40B4-BE49-F238E27FC236}">
                <a16:creationId xmlns:a16="http://schemas.microsoft.com/office/drawing/2014/main" id="{C05D4708-4DA3-4C09-89B7-F81786CFA84F}"/>
              </a:ext>
            </a:extLst>
          </p:cNvPr>
          <p:cNvCxnSpPr>
            <a:cxnSpLocks/>
          </p:cNvCxnSpPr>
          <p:nvPr/>
        </p:nvCxnSpPr>
        <p:spPr>
          <a:xfrm>
            <a:off x="5963826" y="2061368"/>
            <a:ext cx="0" cy="2159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7" name="Gerade Verbindung mit Pfeil 26">
            <a:extLst>
              <a:ext uri="{FF2B5EF4-FFF2-40B4-BE49-F238E27FC236}">
                <a16:creationId xmlns:a16="http://schemas.microsoft.com/office/drawing/2014/main" id="{190850B7-898E-4AC2-9EE6-FD06AEF3A650}"/>
              </a:ext>
            </a:extLst>
          </p:cNvPr>
          <p:cNvCxnSpPr>
            <a:cxnSpLocks/>
          </p:cNvCxnSpPr>
          <p:nvPr/>
        </p:nvCxnSpPr>
        <p:spPr>
          <a:xfrm>
            <a:off x="3158207" y="2071689"/>
            <a:ext cx="0" cy="20319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0" name="Flussdiagramm: Alternativer Prozess 29">
            <a:extLst>
              <a:ext uri="{FF2B5EF4-FFF2-40B4-BE49-F238E27FC236}">
                <a16:creationId xmlns:a16="http://schemas.microsoft.com/office/drawing/2014/main" id="{574C8486-4CB3-44A5-ABFF-9E3B5568E00A}"/>
              </a:ext>
            </a:extLst>
          </p:cNvPr>
          <p:cNvSpPr/>
          <p:nvPr/>
        </p:nvSpPr>
        <p:spPr>
          <a:xfrm>
            <a:off x="2115844" y="2332950"/>
            <a:ext cx="2286000" cy="1154113"/>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de-AT" sz="1400" dirty="0"/>
              <a:t>Focus </a:t>
            </a:r>
            <a:r>
              <a:rPr lang="de-AT" sz="1400" dirty="0" err="1"/>
              <a:t>of</a:t>
            </a:r>
            <a:r>
              <a:rPr lang="de-AT" sz="1400" dirty="0"/>
              <a:t> </a:t>
            </a:r>
            <a:r>
              <a:rPr lang="de-AT" sz="1400" dirty="0" err="1"/>
              <a:t>criminal</a:t>
            </a:r>
            <a:r>
              <a:rPr lang="de-AT" sz="1400" dirty="0"/>
              <a:t> </a:t>
            </a:r>
            <a:r>
              <a:rPr lang="de-AT" sz="1400" dirty="0" err="1"/>
              <a:t>activity</a:t>
            </a:r>
            <a:r>
              <a:rPr lang="de-AT" sz="1400" dirty="0"/>
              <a:t> </a:t>
            </a:r>
            <a:r>
              <a:rPr lang="de-AT" sz="1400" dirty="0" err="1"/>
              <a:t>to</a:t>
            </a:r>
            <a:r>
              <a:rPr lang="de-AT" sz="1400" dirty="0"/>
              <a:t> </a:t>
            </a:r>
            <a:r>
              <a:rPr lang="de-AT" sz="1400" dirty="0" err="1"/>
              <a:t>commit</a:t>
            </a:r>
            <a:r>
              <a:rPr lang="de-AT" sz="1400" dirty="0"/>
              <a:t> PIF </a:t>
            </a:r>
            <a:r>
              <a:rPr lang="de-AT" sz="1400" dirty="0" err="1"/>
              <a:t>offences</a:t>
            </a:r>
            <a:r>
              <a:rPr lang="de-AT" sz="1400" dirty="0"/>
              <a:t>?</a:t>
            </a:r>
          </a:p>
        </p:txBody>
      </p:sp>
      <p:sp>
        <p:nvSpPr>
          <p:cNvPr id="31" name="Flussdiagramm: Alternativer Prozess 30">
            <a:extLst>
              <a:ext uri="{FF2B5EF4-FFF2-40B4-BE49-F238E27FC236}">
                <a16:creationId xmlns:a16="http://schemas.microsoft.com/office/drawing/2014/main" id="{E14949B8-99BF-4E0C-BFE6-66705F398FF1}"/>
              </a:ext>
            </a:extLst>
          </p:cNvPr>
          <p:cNvSpPr/>
          <p:nvPr/>
        </p:nvSpPr>
        <p:spPr>
          <a:xfrm>
            <a:off x="7451725" y="2852739"/>
            <a:ext cx="1079500" cy="1152525"/>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de-AT" dirty="0"/>
              <a:t>Ne bis in idem</a:t>
            </a:r>
          </a:p>
        </p:txBody>
      </p:sp>
      <p:sp>
        <p:nvSpPr>
          <p:cNvPr id="32" name="Flussdiagramm: Alternativer Prozess 31">
            <a:extLst>
              <a:ext uri="{FF2B5EF4-FFF2-40B4-BE49-F238E27FC236}">
                <a16:creationId xmlns:a16="http://schemas.microsoft.com/office/drawing/2014/main" id="{5B475FF7-3317-485C-9EA9-2E890ACFCA5E}"/>
              </a:ext>
            </a:extLst>
          </p:cNvPr>
          <p:cNvSpPr/>
          <p:nvPr/>
        </p:nvSpPr>
        <p:spPr>
          <a:xfrm>
            <a:off x="8821738" y="2852738"/>
            <a:ext cx="1162050" cy="1143000"/>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de-AT" dirty="0" err="1"/>
              <a:t>Ancillary</a:t>
            </a:r>
            <a:r>
              <a:rPr lang="de-AT" dirty="0"/>
              <a:t> </a:t>
            </a:r>
            <a:r>
              <a:rPr lang="de-AT" dirty="0" err="1"/>
              <a:t>offence</a:t>
            </a:r>
            <a:endParaRPr lang="de-AT" dirty="0"/>
          </a:p>
        </p:txBody>
      </p:sp>
      <p:sp>
        <p:nvSpPr>
          <p:cNvPr id="33" name="Flussdiagramm: Alternativer Prozess 32">
            <a:extLst>
              <a:ext uri="{FF2B5EF4-FFF2-40B4-BE49-F238E27FC236}">
                <a16:creationId xmlns:a16="http://schemas.microsoft.com/office/drawing/2014/main" id="{E4F082F1-1166-4E0E-8496-C6DFC5C344DB}"/>
              </a:ext>
            </a:extLst>
          </p:cNvPr>
          <p:cNvSpPr/>
          <p:nvPr/>
        </p:nvSpPr>
        <p:spPr>
          <a:xfrm>
            <a:off x="7195636" y="4462463"/>
            <a:ext cx="2090673" cy="1006475"/>
          </a:xfrm>
          <a:prstGeom prst="flowChartAlternateProcess">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de-AT" sz="1600" dirty="0"/>
              <a:t>Maximum </a:t>
            </a:r>
            <a:r>
              <a:rPr lang="de-AT" sz="1600" dirty="0" err="1"/>
              <a:t>penalty</a:t>
            </a:r>
            <a:r>
              <a:rPr lang="de-AT" sz="1600" dirty="0"/>
              <a:t> </a:t>
            </a:r>
            <a:r>
              <a:rPr lang="de-AT" sz="1600" dirty="0" err="1"/>
              <a:t>for</a:t>
            </a:r>
            <a:r>
              <a:rPr lang="de-AT" sz="1600" dirty="0"/>
              <a:t> PIF </a:t>
            </a:r>
            <a:r>
              <a:rPr lang="de-AT" sz="1600" dirty="0" err="1"/>
              <a:t>offence</a:t>
            </a:r>
            <a:r>
              <a:rPr lang="de-AT" sz="1600" dirty="0"/>
              <a:t> </a:t>
            </a:r>
            <a:r>
              <a:rPr lang="de-AT" sz="1600" dirty="0" err="1"/>
              <a:t>higher</a:t>
            </a:r>
            <a:r>
              <a:rPr lang="de-AT" sz="1600" dirty="0"/>
              <a:t> </a:t>
            </a:r>
            <a:r>
              <a:rPr lang="de-AT" sz="1600" dirty="0" err="1"/>
              <a:t>than</a:t>
            </a:r>
            <a:r>
              <a:rPr lang="de-AT" sz="1600" dirty="0"/>
              <a:t> </a:t>
            </a:r>
            <a:r>
              <a:rPr lang="de-AT" sz="1600" dirty="0" err="1"/>
              <a:t>linked</a:t>
            </a:r>
            <a:r>
              <a:rPr lang="de-AT" sz="1600" dirty="0"/>
              <a:t> </a:t>
            </a:r>
            <a:r>
              <a:rPr lang="de-AT" sz="1600" dirty="0" err="1"/>
              <a:t>offence</a:t>
            </a:r>
            <a:r>
              <a:rPr lang="de-AT" sz="1600" dirty="0"/>
              <a:t>?</a:t>
            </a:r>
          </a:p>
          <a:p>
            <a:pPr algn="ctr">
              <a:defRPr/>
            </a:pPr>
            <a:r>
              <a:rPr lang="de-AT" sz="1600" dirty="0"/>
              <a:t>(Art. 25 § 3 a)</a:t>
            </a:r>
          </a:p>
        </p:txBody>
      </p:sp>
      <p:cxnSp>
        <p:nvCxnSpPr>
          <p:cNvPr id="35" name="Gerade Verbindung mit Pfeil 34">
            <a:extLst>
              <a:ext uri="{FF2B5EF4-FFF2-40B4-BE49-F238E27FC236}">
                <a16:creationId xmlns:a16="http://schemas.microsoft.com/office/drawing/2014/main" id="{942556C8-2189-49C4-8B75-820B5E61F24A}"/>
              </a:ext>
            </a:extLst>
          </p:cNvPr>
          <p:cNvCxnSpPr>
            <a:cxnSpLocks/>
          </p:cNvCxnSpPr>
          <p:nvPr/>
        </p:nvCxnSpPr>
        <p:spPr>
          <a:xfrm flipH="1">
            <a:off x="7952763" y="2122719"/>
            <a:ext cx="288209" cy="61095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8" name="Gerade Verbindung mit Pfeil 37">
            <a:extLst>
              <a:ext uri="{FF2B5EF4-FFF2-40B4-BE49-F238E27FC236}">
                <a16:creationId xmlns:a16="http://schemas.microsoft.com/office/drawing/2014/main" id="{EC788D7D-625C-405D-AC93-DB86C8E5F77D}"/>
              </a:ext>
            </a:extLst>
          </p:cNvPr>
          <p:cNvCxnSpPr>
            <a:cxnSpLocks/>
          </p:cNvCxnSpPr>
          <p:nvPr/>
        </p:nvCxnSpPr>
        <p:spPr>
          <a:xfrm>
            <a:off x="8918133" y="2112405"/>
            <a:ext cx="368176" cy="62127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1" name="Gerade Verbindung mit Pfeil 40">
            <a:extLst>
              <a:ext uri="{FF2B5EF4-FFF2-40B4-BE49-F238E27FC236}">
                <a16:creationId xmlns:a16="http://schemas.microsoft.com/office/drawing/2014/main" id="{889010EF-4913-4CAD-B3C7-B99D98BB999E}"/>
              </a:ext>
            </a:extLst>
          </p:cNvPr>
          <p:cNvCxnSpPr>
            <a:cxnSpLocks/>
          </p:cNvCxnSpPr>
          <p:nvPr/>
        </p:nvCxnSpPr>
        <p:spPr>
          <a:xfrm>
            <a:off x="4555236" y="2971892"/>
            <a:ext cx="285053"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6" name="Gerade Verbindung mit Pfeil 45">
            <a:extLst>
              <a:ext uri="{FF2B5EF4-FFF2-40B4-BE49-F238E27FC236}">
                <a16:creationId xmlns:a16="http://schemas.microsoft.com/office/drawing/2014/main" id="{1D473890-DB2C-40AB-9580-7732413C33A0}"/>
              </a:ext>
            </a:extLst>
          </p:cNvPr>
          <p:cNvCxnSpPr>
            <a:cxnSpLocks/>
          </p:cNvCxnSpPr>
          <p:nvPr/>
        </p:nvCxnSpPr>
        <p:spPr>
          <a:xfrm flipH="1">
            <a:off x="4345658" y="3556669"/>
            <a:ext cx="387921" cy="18030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3" name="Gerade Verbindung mit Pfeil 52">
            <a:extLst>
              <a:ext uri="{FF2B5EF4-FFF2-40B4-BE49-F238E27FC236}">
                <a16:creationId xmlns:a16="http://schemas.microsoft.com/office/drawing/2014/main" id="{81F5240D-1CFF-470D-A638-AF84BF7B3A23}"/>
              </a:ext>
            </a:extLst>
          </p:cNvPr>
          <p:cNvCxnSpPr/>
          <p:nvPr/>
        </p:nvCxnSpPr>
        <p:spPr>
          <a:xfrm>
            <a:off x="7742238" y="5588000"/>
            <a:ext cx="0" cy="5778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5" name="Gerade Verbindung mit Pfeil 54">
            <a:extLst>
              <a:ext uri="{FF2B5EF4-FFF2-40B4-BE49-F238E27FC236}">
                <a16:creationId xmlns:a16="http://schemas.microsoft.com/office/drawing/2014/main" id="{08FAA1F6-4348-4B70-80AB-0CD6C383F356}"/>
              </a:ext>
            </a:extLst>
          </p:cNvPr>
          <p:cNvCxnSpPr/>
          <p:nvPr/>
        </p:nvCxnSpPr>
        <p:spPr>
          <a:xfrm>
            <a:off x="7747000" y="4076701"/>
            <a:ext cx="0" cy="28892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9" name="Gerade Verbindung mit Pfeil 58">
            <a:extLst>
              <a:ext uri="{FF2B5EF4-FFF2-40B4-BE49-F238E27FC236}">
                <a16:creationId xmlns:a16="http://schemas.microsoft.com/office/drawing/2014/main" id="{67185AC9-F38F-40AE-9916-0F1BADE79C86}"/>
              </a:ext>
            </a:extLst>
          </p:cNvPr>
          <p:cNvCxnSpPr/>
          <p:nvPr/>
        </p:nvCxnSpPr>
        <p:spPr>
          <a:xfrm>
            <a:off x="9551988" y="4076700"/>
            <a:ext cx="0" cy="20891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0" name="Abgerundetes Rechteck 59">
            <a:extLst>
              <a:ext uri="{FF2B5EF4-FFF2-40B4-BE49-F238E27FC236}">
                <a16:creationId xmlns:a16="http://schemas.microsoft.com/office/drawing/2014/main" id="{67728338-EFA9-478B-821C-11B5E7934DD4}"/>
              </a:ext>
            </a:extLst>
          </p:cNvPr>
          <p:cNvSpPr/>
          <p:nvPr/>
        </p:nvSpPr>
        <p:spPr>
          <a:xfrm>
            <a:off x="2243139" y="6237288"/>
            <a:ext cx="7659687" cy="431800"/>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de-AT" b="1" dirty="0"/>
              <a:t>EPPO </a:t>
            </a:r>
            <a:r>
              <a:rPr lang="de-AT" b="1" dirty="0" err="1"/>
              <a:t>may</a:t>
            </a:r>
            <a:r>
              <a:rPr lang="de-AT" b="1" dirty="0"/>
              <a:t> </a:t>
            </a:r>
            <a:r>
              <a:rPr lang="de-AT" b="1" dirty="0" err="1"/>
              <a:t>exercise</a:t>
            </a:r>
            <a:r>
              <a:rPr lang="de-AT" b="1" dirty="0"/>
              <a:t> </a:t>
            </a:r>
            <a:r>
              <a:rPr lang="de-AT" b="1" dirty="0" err="1"/>
              <a:t>competence</a:t>
            </a:r>
            <a:endParaRPr lang="de-AT" b="1" dirty="0"/>
          </a:p>
        </p:txBody>
      </p:sp>
      <p:sp>
        <p:nvSpPr>
          <p:cNvPr id="23580" name="Textfeld 61">
            <a:extLst>
              <a:ext uri="{FF2B5EF4-FFF2-40B4-BE49-F238E27FC236}">
                <a16:creationId xmlns:a16="http://schemas.microsoft.com/office/drawing/2014/main" id="{56AE8A2D-FD52-496D-BFE6-BB2E4D30765D}"/>
              </a:ext>
            </a:extLst>
          </p:cNvPr>
          <p:cNvSpPr txBox="1">
            <a:spLocks noChangeArrowheads="1"/>
          </p:cNvSpPr>
          <p:nvPr/>
        </p:nvSpPr>
        <p:spPr bwMode="auto">
          <a:xfrm>
            <a:off x="7747000" y="5610226"/>
            <a:ext cx="9271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de-AT" altLang="de-DE" sz="1600"/>
              <a:t>yes</a:t>
            </a:r>
          </a:p>
        </p:txBody>
      </p:sp>
      <p:sp>
        <p:nvSpPr>
          <p:cNvPr id="23582" name="Textfeld 63">
            <a:extLst>
              <a:ext uri="{FF2B5EF4-FFF2-40B4-BE49-F238E27FC236}">
                <a16:creationId xmlns:a16="http://schemas.microsoft.com/office/drawing/2014/main" id="{F4D16A29-EFAF-4968-AF75-911FBF21CB39}"/>
              </a:ext>
            </a:extLst>
          </p:cNvPr>
          <p:cNvSpPr txBox="1">
            <a:spLocks noChangeArrowheads="1"/>
          </p:cNvSpPr>
          <p:nvPr/>
        </p:nvSpPr>
        <p:spPr bwMode="auto">
          <a:xfrm>
            <a:off x="6098692" y="3631098"/>
            <a:ext cx="468312"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de-AT" altLang="de-DE" sz="1600" dirty="0" err="1"/>
              <a:t>yes</a:t>
            </a:r>
            <a:endParaRPr lang="de-AT" altLang="de-DE" sz="1600" dirty="0"/>
          </a:p>
          <a:p>
            <a:endParaRPr lang="de-AT" altLang="de-DE" dirty="0"/>
          </a:p>
        </p:txBody>
      </p:sp>
      <p:sp>
        <p:nvSpPr>
          <p:cNvPr id="23583" name="Textfeld 64">
            <a:extLst>
              <a:ext uri="{FF2B5EF4-FFF2-40B4-BE49-F238E27FC236}">
                <a16:creationId xmlns:a16="http://schemas.microsoft.com/office/drawing/2014/main" id="{3E9D0629-0AA0-4784-9A29-90CDCAADED56}"/>
              </a:ext>
            </a:extLst>
          </p:cNvPr>
          <p:cNvSpPr txBox="1">
            <a:spLocks noChangeArrowheads="1"/>
          </p:cNvSpPr>
          <p:nvPr/>
        </p:nvSpPr>
        <p:spPr bwMode="auto">
          <a:xfrm>
            <a:off x="4623460" y="3491707"/>
            <a:ext cx="451239"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de-AT" altLang="de-DE" sz="1600"/>
              <a:t>no</a:t>
            </a:r>
          </a:p>
        </p:txBody>
      </p:sp>
      <p:sp>
        <p:nvSpPr>
          <p:cNvPr id="23584" name="Textfeld 66">
            <a:extLst>
              <a:ext uri="{FF2B5EF4-FFF2-40B4-BE49-F238E27FC236}">
                <a16:creationId xmlns:a16="http://schemas.microsoft.com/office/drawing/2014/main" id="{4FF4B109-43B6-4E04-BE8F-756E5A583D36}"/>
              </a:ext>
            </a:extLst>
          </p:cNvPr>
          <p:cNvSpPr txBox="1">
            <a:spLocks noChangeArrowheads="1"/>
          </p:cNvSpPr>
          <p:nvPr/>
        </p:nvSpPr>
        <p:spPr bwMode="auto">
          <a:xfrm>
            <a:off x="6549232" y="5418931"/>
            <a:ext cx="5762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de-AT" altLang="de-DE" sz="1600" dirty="0" err="1"/>
              <a:t>yes</a:t>
            </a:r>
            <a:endParaRPr lang="de-AT" altLang="de-DE" sz="1600" dirty="0"/>
          </a:p>
        </p:txBody>
      </p:sp>
      <p:sp>
        <p:nvSpPr>
          <p:cNvPr id="23585" name="Textfeld 67">
            <a:extLst>
              <a:ext uri="{FF2B5EF4-FFF2-40B4-BE49-F238E27FC236}">
                <a16:creationId xmlns:a16="http://schemas.microsoft.com/office/drawing/2014/main" id="{BE7B06D7-3564-4276-8B7B-80C964F9B61A}"/>
              </a:ext>
            </a:extLst>
          </p:cNvPr>
          <p:cNvSpPr txBox="1">
            <a:spLocks noChangeArrowheads="1"/>
          </p:cNvSpPr>
          <p:nvPr/>
        </p:nvSpPr>
        <p:spPr bwMode="auto">
          <a:xfrm>
            <a:off x="4835841" y="5863432"/>
            <a:ext cx="4968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de-AT" altLang="de-DE" sz="1600" dirty="0" err="1"/>
              <a:t>yes</a:t>
            </a:r>
            <a:endParaRPr lang="de-AT" altLang="de-DE" sz="1600" dirty="0"/>
          </a:p>
        </p:txBody>
      </p:sp>
      <p:cxnSp>
        <p:nvCxnSpPr>
          <p:cNvPr id="70" name="Gerade Verbindung mit Pfeil 69">
            <a:extLst>
              <a:ext uri="{FF2B5EF4-FFF2-40B4-BE49-F238E27FC236}">
                <a16:creationId xmlns:a16="http://schemas.microsoft.com/office/drawing/2014/main" id="{A7568D26-66B4-49CA-A4D8-3BCD4A5D4DE1}"/>
              </a:ext>
            </a:extLst>
          </p:cNvPr>
          <p:cNvCxnSpPr/>
          <p:nvPr/>
        </p:nvCxnSpPr>
        <p:spPr>
          <a:xfrm>
            <a:off x="4808538" y="4797426"/>
            <a:ext cx="0" cy="14446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3587" name="Textfeld 72">
            <a:extLst>
              <a:ext uri="{FF2B5EF4-FFF2-40B4-BE49-F238E27FC236}">
                <a16:creationId xmlns:a16="http://schemas.microsoft.com/office/drawing/2014/main" id="{A7AD2664-FBA3-4F0D-998A-E95E36DEE057}"/>
              </a:ext>
            </a:extLst>
          </p:cNvPr>
          <p:cNvSpPr txBox="1">
            <a:spLocks noChangeArrowheads="1"/>
          </p:cNvSpPr>
          <p:nvPr/>
        </p:nvSpPr>
        <p:spPr bwMode="auto">
          <a:xfrm>
            <a:off x="4840289" y="4673600"/>
            <a:ext cx="4984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de-AT" altLang="de-DE" sz="1600"/>
              <a:t>no</a:t>
            </a:r>
          </a:p>
        </p:txBody>
      </p:sp>
      <p:sp>
        <p:nvSpPr>
          <p:cNvPr id="23588" name="Foliennummernplatzhalter 10">
            <a:extLst>
              <a:ext uri="{FF2B5EF4-FFF2-40B4-BE49-F238E27FC236}">
                <a16:creationId xmlns:a16="http://schemas.microsoft.com/office/drawing/2014/main" id="{F868D991-6468-48D0-B6B0-B02DBCE1C49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F626B00-5734-49F6-8F09-6C6DC0A3F9EC}" type="slidenum">
              <a:rPr lang="fr-FR" altLang="de-DE">
                <a:solidFill>
                  <a:schemeClr val="bg1"/>
                </a:solidFill>
              </a:rPr>
              <a:pPr/>
              <a:t>15</a:t>
            </a:fld>
            <a:endParaRPr lang="fr-FR" altLang="de-DE">
              <a:solidFill>
                <a:schemeClr val="bg1"/>
              </a:solidFill>
            </a:endParaRPr>
          </a:p>
        </p:txBody>
      </p:sp>
      <p:sp>
        <p:nvSpPr>
          <p:cNvPr id="13" name="Textfeld 12">
            <a:extLst>
              <a:ext uri="{FF2B5EF4-FFF2-40B4-BE49-F238E27FC236}">
                <a16:creationId xmlns:a16="http://schemas.microsoft.com/office/drawing/2014/main" id="{CF96140F-C967-477D-AA1E-9878DD373241}"/>
              </a:ext>
            </a:extLst>
          </p:cNvPr>
          <p:cNvSpPr txBox="1"/>
          <p:nvPr/>
        </p:nvSpPr>
        <p:spPr>
          <a:xfrm>
            <a:off x="4444842" y="2628446"/>
            <a:ext cx="612775" cy="338554"/>
          </a:xfrm>
          <a:prstGeom prst="rect">
            <a:avLst/>
          </a:prstGeom>
          <a:noFill/>
        </p:spPr>
        <p:txBody>
          <a:bodyPr wrap="square" rtlCol="0">
            <a:spAutoFit/>
          </a:bodyPr>
          <a:lstStyle/>
          <a:p>
            <a:r>
              <a:rPr lang="de-AT" sz="1600" dirty="0" err="1"/>
              <a:t>yes</a:t>
            </a:r>
            <a:endParaRPr lang="de-AT" sz="1600" dirty="0"/>
          </a:p>
        </p:txBody>
      </p:sp>
      <p:sp>
        <p:nvSpPr>
          <p:cNvPr id="23" name="Additionszeichen 22">
            <a:extLst>
              <a:ext uri="{FF2B5EF4-FFF2-40B4-BE49-F238E27FC236}">
                <a16:creationId xmlns:a16="http://schemas.microsoft.com/office/drawing/2014/main" id="{8F015443-BB71-4602-ADAB-D9916377FB1F}"/>
              </a:ext>
            </a:extLst>
          </p:cNvPr>
          <p:cNvSpPr/>
          <p:nvPr/>
        </p:nvSpPr>
        <p:spPr>
          <a:xfrm>
            <a:off x="7323589" y="1500065"/>
            <a:ext cx="276837" cy="321286"/>
          </a:xfrm>
          <a:prstGeom prst="mathPlus">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de-AT"/>
          </a:p>
        </p:txBody>
      </p:sp>
      <p:sp>
        <p:nvSpPr>
          <p:cNvPr id="39" name="Textfeld 38">
            <a:extLst>
              <a:ext uri="{FF2B5EF4-FFF2-40B4-BE49-F238E27FC236}">
                <a16:creationId xmlns:a16="http://schemas.microsoft.com/office/drawing/2014/main" id="{125A64EC-F180-47EE-AD76-03BA67D51D2A}"/>
              </a:ext>
            </a:extLst>
          </p:cNvPr>
          <p:cNvSpPr txBox="1"/>
          <p:nvPr/>
        </p:nvSpPr>
        <p:spPr>
          <a:xfrm>
            <a:off x="3122710" y="5302638"/>
            <a:ext cx="880891" cy="338554"/>
          </a:xfrm>
          <a:prstGeom prst="rect">
            <a:avLst/>
          </a:prstGeom>
          <a:noFill/>
        </p:spPr>
        <p:txBody>
          <a:bodyPr wrap="square" rtlCol="0">
            <a:spAutoFit/>
          </a:bodyPr>
          <a:lstStyle/>
          <a:p>
            <a:r>
              <a:rPr lang="de-AT" sz="1600" dirty="0" err="1"/>
              <a:t>yes</a:t>
            </a:r>
            <a:endParaRPr lang="de-AT"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701629" y="314324"/>
            <a:ext cx="10515600" cy="1325563"/>
          </a:xfrm>
        </p:spPr>
        <p:txBody>
          <a:bodyPr/>
          <a:lstStyle/>
          <a:p>
            <a:r>
              <a:rPr lang="en-GB" b="1" noProof="0" dirty="0"/>
              <a:t>Material Competence X – Disagreements</a:t>
            </a:r>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701629" y="1822449"/>
            <a:ext cx="10130494" cy="4351338"/>
          </a:xfrm>
        </p:spPr>
        <p:txBody>
          <a:bodyPr>
            <a:normAutofit/>
          </a:bodyPr>
          <a:lstStyle/>
          <a:p>
            <a:pPr marL="457200" lvl="1" indent="0" algn="just">
              <a:buNone/>
              <a:defRPr/>
            </a:pPr>
            <a:r>
              <a:rPr lang="en-GB" b="1" noProof="0" dirty="0"/>
              <a:t>Article 25</a:t>
            </a:r>
          </a:p>
          <a:p>
            <a:pPr marL="914400" lvl="1" indent="-457200" algn="just">
              <a:buFont typeface="+mj-lt"/>
              <a:buAutoNum type="arabicPeriod" startAt="6"/>
              <a:defRPr/>
            </a:pPr>
            <a:r>
              <a:rPr lang="en-US" dirty="0"/>
              <a:t>In the case of disagreement between the EPPO and the national prosecution authorities over the question of whether the criminal conduct falls within the scope of Article </a:t>
            </a:r>
            <a:r>
              <a:rPr lang="en-US" b="1" dirty="0"/>
              <a:t>22(2),</a:t>
            </a:r>
            <a:r>
              <a:rPr lang="en-US" dirty="0"/>
              <a:t> or </a:t>
            </a:r>
            <a:r>
              <a:rPr lang="en-US" b="1" dirty="0"/>
              <a:t>(3)</a:t>
            </a:r>
            <a:r>
              <a:rPr lang="en-US" dirty="0"/>
              <a:t> or Article </a:t>
            </a:r>
            <a:r>
              <a:rPr lang="en-US" b="1" dirty="0"/>
              <a:t>25(2) </a:t>
            </a:r>
            <a:r>
              <a:rPr lang="en-US" dirty="0"/>
              <a:t>or </a:t>
            </a:r>
            <a:r>
              <a:rPr lang="en-US" b="1" dirty="0"/>
              <a:t>(3),</a:t>
            </a:r>
            <a:r>
              <a:rPr lang="en-US" dirty="0"/>
              <a:t> the </a:t>
            </a:r>
            <a:r>
              <a:rPr lang="en-US" b="1" dirty="0"/>
              <a:t>national authorities </a:t>
            </a:r>
            <a:r>
              <a:rPr lang="en-US" dirty="0"/>
              <a:t>competent to decide on the attribution of competences concerning prosecution at national level shall </a:t>
            </a:r>
            <a:r>
              <a:rPr lang="en-US" b="1" dirty="0"/>
              <a:t>decide who is to be competent for the investigation of the case. </a:t>
            </a:r>
            <a:r>
              <a:rPr lang="en-US" dirty="0"/>
              <a:t>Member States shall specify the national authority which will decide on the attribution of competence.</a:t>
            </a:r>
            <a:endParaRPr lang="en-GB" noProof="0" dirty="0"/>
          </a:p>
          <a:p>
            <a:pPr lvl="1">
              <a:buFont typeface="Wingdings" panose="05000000000000000000" pitchFamily="2" charset="2"/>
              <a:buChar char="ü"/>
              <a:defRPr/>
            </a:pPr>
            <a:endParaRPr lang="en-GB" noProof="0" dirty="0"/>
          </a:p>
          <a:p>
            <a:pPr lvl="1">
              <a:buFont typeface="Wingdings" panose="05000000000000000000" pitchFamily="2" charset="2"/>
              <a:buChar char="ü"/>
              <a:defRPr/>
            </a:pPr>
            <a:endParaRPr lang="en-GB" noProof="0" dirty="0"/>
          </a:p>
          <a:p>
            <a:pPr lvl="1">
              <a:buFont typeface="Wingdings" panose="05000000000000000000" pitchFamily="2" charset="2"/>
              <a:buChar char="ü"/>
              <a:defRPr/>
            </a:pPr>
            <a:endParaRPr lang="en-GB" noProof="0" dirty="0"/>
          </a:p>
          <a:p>
            <a:pPr marL="457200" lvl="1" indent="0">
              <a:buNone/>
              <a:defRPr/>
            </a:pPr>
            <a:endParaRPr lang="en-GB" noProof="0" dirty="0"/>
          </a:p>
          <a:p>
            <a:pPr>
              <a:defRPr/>
            </a:pPr>
            <a:endParaRPr lang="en-GB" noProof="0" dirty="0"/>
          </a:p>
          <a:p>
            <a:pPr>
              <a:defRPr/>
            </a:pPr>
            <a:endParaRPr lang="en-GB" noProof="0" dirty="0"/>
          </a:p>
          <a:p>
            <a:endParaRPr lang="en-GB" noProof="0" dirty="0"/>
          </a:p>
          <a:p>
            <a:endParaRPr lang="en-GB" noProof="0" dirty="0"/>
          </a:p>
        </p:txBody>
      </p:sp>
      <p:sp>
        <p:nvSpPr>
          <p:cNvPr id="4" name="Dia számának helye 3">
            <a:extLst>
              <a:ext uri="{FF2B5EF4-FFF2-40B4-BE49-F238E27FC236}">
                <a16:creationId xmlns:a16="http://schemas.microsoft.com/office/drawing/2014/main" id="{1222B1E8-8276-4E90-B350-E5BAB4D7AC2C}"/>
              </a:ext>
            </a:extLst>
          </p:cNvPr>
          <p:cNvSpPr>
            <a:spLocks noGrp="1"/>
          </p:cNvSpPr>
          <p:nvPr>
            <p:ph type="sldNum" sz="quarter" idx="12"/>
          </p:nvPr>
        </p:nvSpPr>
        <p:spPr/>
        <p:txBody>
          <a:bodyPr/>
          <a:lstStyle/>
          <a:p>
            <a:fld id="{826CE9DA-0CC2-4A9E-A617-0548961698AD}" type="slidenum">
              <a:rPr lang="de-AT" smtClean="0">
                <a:solidFill>
                  <a:schemeClr val="bg1"/>
                </a:solidFill>
              </a:rPr>
              <a:t>16</a:t>
            </a:fld>
            <a:endParaRPr lang="de-AT" dirty="0">
              <a:solidFill>
                <a:schemeClr val="bg1"/>
              </a:solidFill>
            </a:endParaRPr>
          </a:p>
        </p:txBody>
      </p:sp>
    </p:spTree>
    <p:extLst>
      <p:ext uri="{BB962C8B-B14F-4D97-AF65-F5344CB8AC3E}">
        <p14:creationId xmlns:p14="http://schemas.microsoft.com/office/powerpoint/2010/main" val="2387299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687329" y="414016"/>
            <a:ext cx="10515600" cy="1325563"/>
          </a:xfrm>
        </p:spPr>
        <p:txBody>
          <a:bodyPr/>
          <a:lstStyle/>
          <a:p>
            <a:r>
              <a:rPr lang="en-GB" b="1" noProof="0" dirty="0"/>
              <a:t>Material Competence </a:t>
            </a:r>
            <a:r>
              <a:rPr lang="en-GB" b="1" dirty="0"/>
              <a:t>XI</a:t>
            </a:r>
            <a:r>
              <a:rPr lang="en-GB" b="1" noProof="0" dirty="0"/>
              <a:t> – Disagreements</a:t>
            </a:r>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687329" y="1739579"/>
            <a:ext cx="9930775" cy="4351338"/>
          </a:xfrm>
        </p:spPr>
        <p:txBody>
          <a:bodyPr>
            <a:normAutofit lnSpcReduction="10000"/>
          </a:bodyPr>
          <a:lstStyle/>
          <a:p>
            <a:pPr algn="just">
              <a:buFont typeface="Wingdings" panose="05000000000000000000" pitchFamily="2" charset="2"/>
              <a:buChar char="Ø"/>
              <a:defRPr/>
            </a:pPr>
            <a:r>
              <a:rPr lang="en-GB" b="1" dirty="0"/>
              <a:t>National </a:t>
            </a:r>
            <a:r>
              <a:rPr lang="en-GB" b="1" noProof="0" dirty="0"/>
              <a:t>authorities </a:t>
            </a:r>
            <a:r>
              <a:rPr lang="en-GB" noProof="0" dirty="0"/>
              <a:t>to settle disagreements between EPPO and national prosecution authorities concerning following issues (Art. 25 § 6)</a:t>
            </a:r>
          </a:p>
          <a:p>
            <a:pPr lvl="1" algn="just">
              <a:buFont typeface="Wingdings" panose="05000000000000000000" pitchFamily="2" charset="2"/>
              <a:buChar char="ü"/>
              <a:defRPr/>
            </a:pPr>
            <a:r>
              <a:rPr lang="en-GB" noProof="0" dirty="0"/>
              <a:t>Organised Crime and the focus of activity (Art. 22 § 2)</a:t>
            </a:r>
          </a:p>
          <a:p>
            <a:pPr lvl="1" algn="just">
              <a:buFont typeface="Wingdings" panose="05000000000000000000" pitchFamily="2" charset="2"/>
              <a:buChar char="ü"/>
              <a:defRPr/>
            </a:pPr>
            <a:r>
              <a:rPr lang="en-GB" noProof="0" dirty="0"/>
              <a:t>Inextricable linked offence including the comparison of sanctions (Art. 22 § 3, Art. 25 § 3/a)</a:t>
            </a:r>
          </a:p>
          <a:p>
            <a:pPr lvl="1" algn="just">
              <a:buFont typeface="Wingdings" panose="05000000000000000000" pitchFamily="2" charset="2"/>
              <a:buChar char="ü"/>
              <a:defRPr/>
            </a:pPr>
            <a:r>
              <a:rPr lang="en-GB" noProof="0" dirty="0"/>
              <a:t>Petty Cases (Art. 25 § 2)</a:t>
            </a:r>
          </a:p>
          <a:p>
            <a:pPr lvl="1" algn="just">
              <a:buFont typeface="Wingdings" panose="05000000000000000000" pitchFamily="2" charset="2"/>
              <a:buChar char="ü"/>
              <a:defRPr/>
            </a:pPr>
            <a:r>
              <a:rPr lang="en-GB" noProof="0" dirty="0"/>
              <a:t>Comparison of damages to the EU and to other victims (Art. 25 § 3/b)</a:t>
            </a:r>
          </a:p>
          <a:p>
            <a:pPr algn="just">
              <a:buFont typeface="Wingdings" panose="05000000000000000000" pitchFamily="2" charset="2"/>
              <a:buChar char="Ø"/>
              <a:defRPr/>
            </a:pPr>
            <a:r>
              <a:rPr lang="en-GB" b="1" noProof="0" dirty="0"/>
              <a:t>National authority </a:t>
            </a:r>
            <a:r>
              <a:rPr lang="en-GB" noProof="0" dirty="0"/>
              <a:t>specified by the MS (e.g. Prosecutor General)</a:t>
            </a:r>
          </a:p>
          <a:p>
            <a:pPr algn="just">
              <a:buFont typeface="Wingdings" panose="05000000000000000000" pitchFamily="2" charset="2"/>
              <a:buChar char="Ø"/>
              <a:defRPr/>
            </a:pPr>
            <a:r>
              <a:rPr lang="en-GB" b="1" noProof="0" dirty="0"/>
              <a:t>No competence for the MS</a:t>
            </a:r>
            <a:r>
              <a:rPr lang="en-GB" noProof="0" dirty="0"/>
              <a:t> to decide whether an action is a PIF-offence or not (Art. 22 § 1)</a:t>
            </a:r>
          </a:p>
          <a:p>
            <a:pPr lvl="1">
              <a:buFont typeface="Wingdings" panose="05000000000000000000" pitchFamily="2" charset="2"/>
              <a:buChar char="ü"/>
              <a:defRPr/>
            </a:pPr>
            <a:endParaRPr lang="en-GB" noProof="0" dirty="0"/>
          </a:p>
          <a:p>
            <a:pPr lvl="1">
              <a:buFont typeface="Wingdings" panose="05000000000000000000" pitchFamily="2" charset="2"/>
              <a:buChar char="ü"/>
              <a:defRPr/>
            </a:pPr>
            <a:endParaRPr lang="en-GB" noProof="0" dirty="0"/>
          </a:p>
          <a:p>
            <a:pPr lvl="1">
              <a:buFont typeface="Wingdings" panose="05000000000000000000" pitchFamily="2" charset="2"/>
              <a:buChar char="ü"/>
              <a:defRPr/>
            </a:pPr>
            <a:endParaRPr lang="en-GB" noProof="0" dirty="0"/>
          </a:p>
          <a:p>
            <a:pPr lvl="1">
              <a:buFont typeface="Wingdings" panose="05000000000000000000" pitchFamily="2" charset="2"/>
              <a:buChar char="ü"/>
              <a:defRPr/>
            </a:pPr>
            <a:endParaRPr lang="en-GB" noProof="0" dirty="0"/>
          </a:p>
          <a:p>
            <a:pPr marL="457200" lvl="1" indent="0">
              <a:buNone/>
              <a:defRPr/>
            </a:pPr>
            <a:endParaRPr lang="en-GB" noProof="0" dirty="0"/>
          </a:p>
          <a:p>
            <a:pPr>
              <a:defRPr/>
            </a:pPr>
            <a:endParaRPr lang="en-GB" noProof="0" dirty="0"/>
          </a:p>
          <a:p>
            <a:pPr>
              <a:defRPr/>
            </a:pPr>
            <a:endParaRPr lang="en-GB" noProof="0" dirty="0"/>
          </a:p>
          <a:p>
            <a:endParaRPr lang="en-GB" noProof="0" dirty="0"/>
          </a:p>
          <a:p>
            <a:endParaRPr lang="en-GB" noProof="0" dirty="0"/>
          </a:p>
        </p:txBody>
      </p:sp>
      <p:sp>
        <p:nvSpPr>
          <p:cNvPr id="4" name="Dia számának helye 3">
            <a:extLst>
              <a:ext uri="{FF2B5EF4-FFF2-40B4-BE49-F238E27FC236}">
                <a16:creationId xmlns:a16="http://schemas.microsoft.com/office/drawing/2014/main" id="{F1B62750-35F7-49C5-8B55-0E558C6F9E7B}"/>
              </a:ext>
            </a:extLst>
          </p:cNvPr>
          <p:cNvSpPr>
            <a:spLocks noGrp="1"/>
          </p:cNvSpPr>
          <p:nvPr>
            <p:ph type="sldNum" sz="quarter" idx="12"/>
          </p:nvPr>
        </p:nvSpPr>
        <p:spPr/>
        <p:txBody>
          <a:bodyPr/>
          <a:lstStyle/>
          <a:p>
            <a:fld id="{826CE9DA-0CC2-4A9E-A617-0548961698AD}" type="slidenum">
              <a:rPr lang="de-AT" smtClean="0">
                <a:solidFill>
                  <a:schemeClr val="bg1"/>
                </a:solidFill>
              </a:rPr>
              <a:t>17</a:t>
            </a:fld>
            <a:endParaRPr lang="de-AT" dirty="0">
              <a:solidFill>
                <a:schemeClr val="bg1"/>
              </a:solidFill>
            </a:endParaRPr>
          </a:p>
        </p:txBody>
      </p:sp>
    </p:spTree>
    <p:extLst>
      <p:ext uri="{BB962C8B-B14F-4D97-AF65-F5344CB8AC3E}">
        <p14:creationId xmlns:p14="http://schemas.microsoft.com/office/powerpoint/2010/main" val="4264141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00439EA4-BC30-452B-B598-2980654B6FC9}"/>
              </a:ext>
            </a:extLst>
          </p:cNvPr>
          <p:cNvSpPr>
            <a:spLocks noGrp="1"/>
          </p:cNvSpPr>
          <p:nvPr>
            <p:ph type="title"/>
          </p:nvPr>
        </p:nvSpPr>
        <p:spPr>
          <a:xfrm>
            <a:off x="706327" y="365125"/>
            <a:ext cx="9874587" cy="1325563"/>
          </a:xfrm>
        </p:spPr>
        <p:txBody>
          <a:bodyPr>
            <a:normAutofit/>
          </a:bodyPr>
          <a:lstStyle/>
          <a:p>
            <a:r>
              <a:rPr lang="en-GB" altLang="de-DE" b="1" noProof="0" dirty="0"/>
              <a:t>Territorial and personal competence I</a:t>
            </a:r>
          </a:p>
        </p:txBody>
      </p:sp>
      <p:sp>
        <p:nvSpPr>
          <p:cNvPr id="3" name="Inhaltsplatzhalter 2">
            <a:extLst>
              <a:ext uri="{FF2B5EF4-FFF2-40B4-BE49-F238E27FC236}">
                <a16:creationId xmlns:a16="http://schemas.microsoft.com/office/drawing/2014/main" id="{A54A5C8B-9FD4-4E17-863F-BBA754D50EAA}"/>
              </a:ext>
            </a:extLst>
          </p:cNvPr>
          <p:cNvSpPr>
            <a:spLocks noGrp="1"/>
          </p:cNvSpPr>
          <p:nvPr>
            <p:ph idx="1"/>
          </p:nvPr>
        </p:nvSpPr>
        <p:spPr>
          <a:xfrm>
            <a:off x="706327" y="1900343"/>
            <a:ext cx="9874587" cy="4095750"/>
          </a:xfrm>
        </p:spPr>
        <p:txBody>
          <a:bodyPr>
            <a:normAutofit fontScale="92500" lnSpcReduction="20000"/>
          </a:bodyPr>
          <a:lstStyle/>
          <a:p>
            <a:pPr marL="0" indent="0" algn="just">
              <a:buNone/>
              <a:defRPr/>
            </a:pPr>
            <a:r>
              <a:rPr lang="en-GB" b="1" noProof="0" dirty="0"/>
              <a:t>Article 23</a:t>
            </a:r>
          </a:p>
          <a:p>
            <a:pPr marL="0" indent="0" algn="just">
              <a:buNone/>
              <a:defRPr/>
            </a:pPr>
            <a:r>
              <a:rPr lang="en-US" dirty="0"/>
              <a:t>The EPPO shall be competent for the offences referred to in Article 22 where such offences: </a:t>
            </a:r>
          </a:p>
          <a:p>
            <a:pPr marL="0" indent="0" algn="just">
              <a:buNone/>
              <a:defRPr/>
            </a:pPr>
            <a:r>
              <a:rPr lang="en-US" dirty="0"/>
              <a:t>(a) were committed in </a:t>
            </a:r>
            <a:r>
              <a:rPr lang="en-US" b="1" dirty="0"/>
              <a:t>whole or in part within the territory </a:t>
            </a:r>
            <a:r>
              <a:rPr lang="en-US" dirty="0"/>
              <a:t>of one or several Member States; </a:t>
            </a:r>
          </a:p>
          <a:p>
            <a:pPr marL="0" indent="0" algn="just">
              <a:buNone/>
              <a:defRPr/>
            </a:pPr>
            <a:r>
              <a:rPr lang="en-US" dirty="0"/>
              <a:t>(b) were committed by a </a:t>
            </a:r>
            <a:r>
              <a:rPr lang="en-US" b="1" dirty="0"/>
              <a:t>national of a Member State, </a:t>
            </a:r>
            <a:r>
              <a:rPr lang="en-US" dirty="0"/>
              <a:t>provided that a Member State has </a:t>
            </a:r>
            <a:r>
              <a:rPr lang="en-US" b="1" dirty="0"/>
              <a:t>jurisdiction</a:t>
            </a:r>
            <a:r>
              <a:rPr lang="en-US" dirty="0"/>
              <a:t> for such offences when committed outside its territory, or </a:t>
            </a:r>
          </a:p>
          <a:p>
            <a:pPr marL="0" indent="0" algn="just">
              <a:buNone/>
              <a:defRPr/>
            </a:pPr>
            <a:r>
              <a:rPr lang="en-US" dirty="0"/>
              <a:t>(c) were committed </a:t>
            </a:r>
            <a:r>
              <a:rPr lang="en-US" b="1" dirty="0"/>
              <a:t>outside the territories </a:t>
            </a:r>
            <a:r>
              <a:rPr lang="en-US" dirty="0"/>
              <a:t>referred to in point (a) by a person who was subject to the </a:t>
            </a:r>
            <a:r>
              <a:rPr lang="en-US" b="1" dirty="0"/>
              <a:t>Staff Regulations</a:t>
            </a:r>
            <a:r>
              <a:rPr lang="en-US" dirty="0"/>
              <a:t> or to the Conditions of Employment, at the time of the offence, provided that a Member State has jurisdiction for such offences when committed outside its territory.</a:t>
            </a:r>
            <a:endParaRPr lang="en-GB" noProof="0" dirty="0"/>
          </a:p>
          <a:p>
            <a:pPr marL="1371600" lvl="2" indent="-514350">
              <a:defRPr/>
            </a:pPr>
            <a:endParaRPr lang="en-GB" noProof="0" dirty="0">
              <a:solidFill>
                <a:schemeClr val="tx1"/>
              </a:solidFill>
            </a:endParaRPr>
          </a:p>
          <a:p>
            <a:pPr marL="514350" indent="-514350">
              <a:buFont typeface="+mj-lt"/>
              <a:buAutoNum type="alphaLcPeriod"/>
              <a:defRPr/>
            </a:pPr>
            <a:endParaRPr lang="en-GB" noProof="0" dirty="0"/>
          </a:p>
        </p:txBody>
      </p:sp>
      <p:sp>
        <p:nvSpPr>
          <p:cNvPr id="25604" name="Foliennummernplatzhalter 4">
            <a:extLst>
              <a:ext uri="{FF2B5EF4-FFF2-40B4-BE49-F238E27FC236}">
                <a16:creationId xmlns:a16="http://schemas.microsoft.com/office/drawing/2014/main" id="{A6C64975-F975-4D37-8296-A0D747DE73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1FEA36-E305-44BC-ACB2-CC4FEE5061A6}" type="slidenum">
              <a:rPr lang="fr-FR" altLang="de-DE">
                <a:solidFill>
                  <a:schemeClr val="bg1"/>
                </a:solidFill>
              </a:rPr>
              <a:pPr/>
              <a:t>18</a:t>
            </a:fld>
            <a:endParaRPr lang="fr-FR" altLang="de-DE">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00439EA4-BC30-452B-B598-2980654B6FC9}"/>
              </a:ext>
            </a:extLst>
          </p:cNvPr>
          <p:cNvSpPr>
            <a:spLocks noGrp="1"/>
          </p:cNvSpPr>
          <p:nvPr>
            <p:ph type="title"/>
          </p:nvPr>
        </p:nvSpPr>
        <p:spPr>
          <a:xfrm>
            <a:off x="692092" y="395271"/>
            <a:ext cx="10515600" cy="1325563"/>
          </a:xfrm>
        </p:spPr>
        <p:txBody>
          <a:bodyPr>
            <a:normAutofit/>
          </a:bodyPr>
          <a:lstStyle/>
          <a:p>
            <a:r>
              <a:rPr lang="en-GB" altLang="de-DE" b="1" noProof="0" dirty="0"/>
              <a:t>Territorial and personal competence II</a:t>
            </a:r>
          </a:p>
        </p:txBody>
      </p:sp>
      <p:sp>
        <p:nvSpPr>
          <p:cNvPr id="3" name="Inhaltsplatzhalter 2">
            <a:extLst>
              <a:ext uri="{FF2B5EF4-FFF2-40B4-BE49-F238E27FC236}">
                <a16:creationId xmlns:a16="http://schemas.microsoft.com/office/drawing/2014/main" id="{A54A5C8B-9FD4-4E17-863F-BBA754D50EAA}"/>
              </a:ext>
            </a:extLst>
          </p:cNvPr>
          <p:cNvSpPr>
            <a:spLocks noGrp="1"/>
          </p:cNvSpPr>
          <p:nvPr>
            <p:ph idx="1"/>
          </p:nvPr>
        </p:nvSpPr>
        <p:spPr>
          <a:xfrm>
            <a:off x="692092" y="1819956"/>
            <a:ext cx="9949112" cy="4095750"/>
          </a:xfrm>
        </p:spPr>
        <p:txBody>
          <a:bodyPr>
            <a:normAutofit lnSpcReduction="10000"/>
          </a:bodyPr>
          <a:lstStyle/>
          <a:p>
            <a:pPr marL="0" indent="0" algn="just">
              <a:buNone/>
              <a:defRPr/>
            </a:pPr>
            <a:r>
              <a:rPr lang="en-GB" noProof="0" dirty="0"/>
              <a:t>Article 23: Offences committed</a:t>
            </a:r>
          </a:p>
          <a:p>
            <a:pPr algn="just">
              <a:buFont typeface="Wingdings" panose="05000000000000000000" pitchFamily="2" charset="2"/>
              <a:buChar char="Ø"/>
              <a:defRPr/>
            </a:pPr>
            <a:r>
              <a:rPr lang="en-GB" b="1" dirty="0"/>
              <a:t>W</a:t>
            </a:r>
            <a:r>
              <a:rPr lang="en-GB" b="1" noProof="0" dirty="0" err="1"/>
              <a:t>ithin</a:t>
            </a:r>
            <a:r>
              <a:rPr lang="en-GB" b="1" noProof="0" dirty="0"/>
              <a:t> the territory </a:t>
            </a:r>
            <a:r>
              <a:rPr lang="en-GB" noProof="0" dirty="0"/>
              <a:t>of one or several MS (whole or partly)</a:t>
            </a:r>
          </a:p>
          <a:p>
            <a:pPr algn="just">
              <a:buFont typeface="Wingdings" panose="05000000000000000000" pitchFamily="2" charset="2"/>
              <a:buChar char="Ø"/>
              <a:defRPr/>
            </a:pPr>
            <a:r>
              <a:rPr lang="en-GB" b="1" dirty="0"/>
              <a:t>B</a:t>
            </a:r>
            <a:r>
              <a:rPr lang="en-GB" b="1" noProof="0" dirty="0"/>
              <a:t>y a national of a MS</a:t>
            </a:r>
          </a:p>
          <a:p>
            <a:pPr lvl="1" algn="just">
              <a:buFont typeface="Wingdings" panose="05000000000000000000" pitchFamily="2" charset="2"/>
              <a:buChar char="ü"/>
              <a:defRPr/>
            </a:pPr>
            <a:r>
              <a:rPr lang="en-GB" noProof="0" dirty="0">
                <a:solidFill>
                  <a:schemeClr val="tx1"/>
                </a:solidFill>
              </a:rPr>
              <a:t>Provided that an MS has jurisdiction for such offences when committed outside its territory, or</a:t>
            </a:r>
          </a:p>
          <a:p>
            <a:pPr algn="just">
              <a:buFont typeface="Wingdings" panose="05000000000000000000" pitchFamily="2" charset="2"/>
              <a:buChar char="Ø"/>
              <a:defRPr/>
            </a:pPr>
            <a:r>
              <a:rPr lang="en-GB" b="1" dirty="0"/>
              <a:t>O</a:t>
            </a:r>
            <a:r>
              <a:rPr lang="en-GB" b="1" noProof="0" dirty="0" err="1"/>
              <a:t>utside</a:t>
            </a:r>
            <a:r>
              <a:rPr lang="en-GB" b="1" noProof="0" dirty="0"/>
              <a:t> the territory </a:t>
            </a:r>
            <a:r>
              <a:rPr lang="en-GB" noProof="0" dirty="0"/>
              <a:t>of an MS, but committed by a person who is subject to the Staff Regulation of Officials or to the Conditions of Employment,</a:t>
            </a:r>
          </a:p>
          <a:p>
            <a:pPr marL="914400" lvl="1" indent="-514350" algn="just">
              <a:buFont typeface="Wingdings" panose="05000000000000000000" pitchFamily="2" charset="2"/>
              <a:buChar char="ü"/>
              <a:defRPr/>
            </a:pPr>
            <a:r>
              <a:rPr lang="en-GB" noProof="0" dirty="0">
                <a:solidFill>
                  <a:schemeClr val="tx1"/>
                </a:solidFill>
              </a:rPr>
              <a:t>Provided that </a:t>
            </a:r>
            <a:r>
              <a:rPr lang="en-GB" noProof="0" dirty="0" err="1">
                <a:solidFill>
                  <a:schemeClr val="tx1"/>
                </a:solidFill>
              </a:rPr>
              <a:t>anMS</a:t>
            </a:r>
            <a:r>
              <a:rPr lang="en-GB" noProof="0" dirty="0">
                <a:solidFill>
                  <a:schemeClr val="tx1"/>
                </a:solidFill>
              </a:rPr>
              <a:t> has jurisdiction for such offences when committed outside its territory.</a:t>
            </a:r>
          </a:p>
          <a:p>
            <a:pPr marL="1371600" lvl="2" indent="-514350">
              <a:defRPr/>
            </a:pPr>
            <a:endParaRPr lang="en-GB" b="1" noProof="0" dirty="0">
              <a:solidFill>
                <a:schemeClr val="tx1"/>
              </a:solidFill>
            </a:endParaRPr>
          </a:p>
          <a:p>
            <a:pPr marL="514350" indent="-514350">
              <a:buFont typeface="+mj-lt"/>
              <a:buAutoNum type="alphaLcPeriod"/>
              <a:defRPr/>
            </a:pPr>
            <a:endParaRPr lang="en-GB" noProof="0" dirty="0"/>
          </a:p>
        </p:txBody>
      </p:sp>
      <p:sp>
        <p:nvSpPr>
          <p:cNvPr id="25604" name="Foliennummernplatzhalter 4">
            <a:extLst>
              <a:ext uri="{FF2B5EF4-FFF2-40B4-BE49-F238E27FC236}">
                <a16:creationId xmlns:a16="http://schemas.microsoft.com/office/drawing/2014/main" id="{A6C64975-F975-4D37-8296-A0D747DE73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1FEA36-E305-44BC-ACB2-CC4FEE5061A6}" type="slidenum">
              <a:rPr lang="fr-FR" altLang="de-DE">
                <a:solidFill>
                  <a:schemeClr val="bg1"/>
                </a:solidFill>
              </a:rPr>
              <a:pPr/>
              <a:t>19</a:t>
            </a:fld>
            <a:endParaRPr lang="fr-FR" altLang="de-DE">
              <a:solidFill>
                <a:schemeClr val="bg1"/>
              </a:solidFill>
            </a:endParaRPr>
          </a:p>
        </p:txBody>
      </p:sp>
    </p:spTree>
    <p:extLst>
      <p:ext uri="{BB962C8B-B14F-4D97-AF65-F5344CB8AC3E}">
        <p14:creationId xmlns:p14="http://schemas.microsoft.com/office/powerpoint/2010/main" val="4117037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texte 6"/>
          <p:cNvSpPr>
            <a:spLocks noGrp="1"/>
          </p:cNvSpPr>
          <p:nvPr>
            <p:ph type="body" idx="1"/>
          </p:nvPr>
        </p:nvSpPr>
        <p:spPr>
          <a:xfrm>
            <a:off x="711843" y="1868469"/>
            <a:ext cx="9909265" cy="2879223"/>
          </a:xfrm>
        </p:spPr>
        <p:txBody>
          <a:bodyPr/>
          <a:lstStyle/>
          <a:p>
            <a:r>
              <a:rPr lang="en-US" dirty="0">
                <a:hlinkClick r:id="rId3"/>
              </a:rPr>
              <a:t>REGULATIONS COUNCIL REGULATION (EU) 2017/1939 of 12 October 2017 implementing enhanced cooperation on the establishment of the European Public Prosecutor’s Office (‘the EPPO’)</a:t>
            </a:r>
            <a:endParaRPr lang="fr-FR" dirty="0"/>
          </a:p>
          <a:p>
            <a:r>
              <a:rPr lang="en-US" dirty="0">
                <a:hlinkClick r:id="rId4"/>
              </a:rPr>
              <a:t>DIRECTIVE (EU) 2017/1371 OF THE EUROPEAN PARLIAMENT AND OF THE COUNCIL of 5 July 2017 on the fight against fraud to the Union's financial interests by means of criminal law</a:t>
            </a:r>
            <a:endParaRPr lang="en-US" dirty="0"/>
          </a:p>
          <a:p>
            <a:endParaRPr lang="fr-FR" dirty="0"/>
          </a:p>
        </p:txBody>
      </p:sp>
      <p:sp>
        <p:nvSpPr>
          <p:cNvPr id="4" name="Foliennummernplatzhalt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113E31D-E2AB-40D1-8B51-AFA5AFEF393A}"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958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00439EA4-BC30-452B-B598-2980654B6FC9}"/>
              </a:ext>
            </a:extLst>
          </p:cNvPr>
          <p:cNvSpPr>
            <a:spLocks noGrp="1"/>
          </p:cNvSpPr>
          <p:nvPr>
            <p:ph type="title"/>
          </p:nvPr>
        </p:nvSpPr>
        <p:spPr>
          <a:xfrm>
            <a:off x="726424" y="264641"/>
            <a:ext cx="10515600" cy="1325563"/>
          </a:xfrm>
        </p:spPr>
        <p:txBody>
          <a:bodyPr>
            <a:normAutofit/>
          </a:bodyPr>
          <a:lstStyle/>
          <a:p>
            <a:r>
              <a:rPr lang="en-GB" altLang="de-DE" b="1" noProof="0" dirty="0"/>
              <a:t>Territorial and personal competence III</a:t>
            </a:r>
          </a:p>
        </p:txBody>
      </p:sp>
      <p:sp>
        <p:nvSpPr>
          <p:cNvPr id="3" name="Inhaltsplatzhalter 2">
            <a:extLst>
              <a:ext uri="{FF2B5EF4-FFF2-40B4-BE49-F238E27FC236}">
                <a16:creationId xmlns:a16="http://schemas.microsoft.com/office/drawing/2014/main" id="{A54A5C8B-9FD4-4E17-863F-BBA754D50EAA}"/>
              </a:ext>
            </a:extLst>
          </p:cNvPr>
          <p:cNvSpPr>
            <a:spLocks noGrp="1"/>
          </p:cNvSpPr>
          <p:nvPr>
            <p:ph idx="1"/>
          </p:nvPr>
        </p:nvSpPr>
        <p:spPr>
          <a:xfrm>
            <a:off x="726424" y="1925402"/>
            <a:ext cx="9864539" cy="4095750"/>
          </a:xfrm>
        </p:spPr>
        <p:txBody>
          <a:bodyPr>
            <a:normAutofit/>
          </a:bodyPr>
          <a:lstStyle/>
          <a:p>
            <a:pPr marL="0" indent="0" algn="just">
              <a:buNone/>
              <a:defRPr/>
            </a:pPr>
            <a:r>
              <a:rPr lang="en-GB" b="1" noProof="0" dirty="0"/>
              <a:t>Examples:</a:t>
            </a:r>
          </a:p>
          <a:p>
            <a:pPr algn="just">
              <a:buFont typeface="Wingdings" panose="05000000000000000000" pitchFamily="2" charset="2"/>
              <a:buChar char="Ø"/>
              <a:defRPr/>
            </a:pPr>
            <a:r>
              <a:rPr lang="en-GB" dirty="0"/>
              <a:t>Fraudulently luring out EU funds by a citizen of a non-MS</a:t>
            </a:r>
          </a:p>
          <a:p>
            <a:pPr lvl="1" algn="just">
              <a:buFont typeface="Wingdings" panose="05000000000000000000" pitchFamily="2" charset="2"/>
              <a:buChar char="ü"/>
              <a:defRPr/>
            </a:pPr>
            <a:r>
              <a:rPr lang="en-GB" noProof="0" dirty="0">
                <a:solidFill>
                  <a:schemeClr val="tx1"/>
                </a:solidFill>
              </a:rPr>
              <a:t>EPPO may exercise its </a:t>
            </a:r>
            <a:r>
              <a:rPr lang="en-GB" noProof="0" dirty="0" err="1">
                <a:solidFill>
                  <a:schemeClr val="tx1"/>
                </a:solidFill>
              </a:rPr>
              <a:t>competen</a:t>
            </a:r>
            <a:r>
              <a:rPr lang="en-GB" dirty="0" err="1"/>
              <a:t>ce</a:t>
            </a:r>
            <a:r>
              <a:rPr lang="en-GB" noProof="0" dirty="0">
                <a:solidFill>
                  <a:schemeClr val="tx1"/>
                </a:solidFill>
              </a:rPr>
              <a:t> </a:t>
            </a:r>
          </a:p>
          <a:p>
            <a:pPr algn="just">
              <a:buFont typeface="Wingdings" panose="05000000000000000000" pitchFamily="2" charset="2"/>
              <a:buChar char="Ø"/>
              <a:defRPr/>
            </a:pPr>
            <a:r>
              <a:rPr lang="en-GB" dirty="0"/>
              <a:t>I</a:t>
            </a:r>
            <a:r>
              <a:rPr lang="en-GB" noProof="0" dirty="0">
                <a:solidFill>
                  <a:schemeClr val="tx1"/>
                </a:solidFill>
              </a:rPr>
              <a:t>n Hungary living Austrian, misapplying </a:t>
            </a:r>
            <a:r>
              <a:rPr lang="en-GB" dirty="0"/>
              <a:t>EU funds</a:t>
            </a:r>
          </a:p>
          <a:p>
            <a:pPr lvl="1" algn="just">
              <a:buFont typeface="Wingdings" panose="05000000000000000000" pitchFamily="2" charset="2"/>
              <a:buChar char="ü"/>
              <a:defRPr/>
            </a:pPr>
            <a:r>
              <a:rPr lang="en-GB" dirty="0"/>
              <a:t>Austria = participating MS</a:t>
            </a:r>
          </a:p>
          <a:p>
            <a:pPr lvl="1" algn="just">
              <a:buFont typeface="Wingdings" panose="05000000000000000000" pitchFamily="2" charset="2"/>
              <a:buChar char="ü"/>
              <a:defRPr/>
            </a:pPr>
            <a:r>
              <a:rPr lang="en-GB" dirty="0"/>
              <a:t>Austria has jurisdiction over its citizens for crimes committed outside its territory</a:t>
            </a:r>
          </a:p>
          <a:p>
            <a:pPr lvl="1" algn="just">
              <a:buFont typeface="Wingdings" panose="05000000000000000000" pitchFamily="2" charset="2"/>
              <a:buChar char="ü"/>
              <a:defRPr/>
            </a:pPr>
            <a:r>
              <a:rPr lang="en-GB" dirty="0"/>
              <a:t>EPPO may exercise its competence</a:t>
            </a:r>
          </a:p>
          <a:p>
            <a:pPr lvl="1">
              <a:buFont typeface="Wingdings" panose="05000000000000000000" pitchFamily="2" charset="2"/>
              <a:buChar char="ü"/>
              <a:defRPr/>
            </a:pPr>
            <a:endParaRPr lang="en-GB" dirty="0"/>
          </a:p>
          <a:p>
            <a:pPr lvl="1">
              <a:buFont typeface="Wingdings" panose="05000000000000000000" pitchFamily="2" charset="2"/>
              <a:buChar char="ü"/>
              <a:defRPr/>
            </a:pPr>
            <a:endParaRPr lang="en-GB" noProof="0" dirty="0">
              <a:solidFill>
                <a:schemeClr val="tx1"/>
              </a:solidFill>
            </a:endParaRPr>
          </a:p>
          <a:p>
            <a:pPr marL="1371600" lvl="2" indent="-514350">
              <a:defRPr/>
            </a:pPr>
            <a:endParaRPr lang="en-GB" b="1" noProof="0" dirty="0">
              <a:solidFill>
                <a:schemeClr val="tx1"/>
              </a:solidFill>
            </a:endParaRPr>
          </a:p>
          <a:p>
            <a:pPr marL="514350" indent="-514350">
              <a:buFont typeface="+mj-lt"/>
              <a:buAutoNum type="alphaLcPeriod"/>
              <a:defRPr/>
            </a:pPr>
            <a:endParaRPr lang="en-GB" noProof="0" dirty="0"/>
          </a:p>
        </p:txBody>
      </p:sp>
      <p:sp>
        <p:nvSpPr>
          <p:cNvPr id="25604" name="Foliennummernplatzhalter 4">
            <a:extLst>
              <a:ext uri="{FF2B5EF4-FFF2-40B4-BE49-F238E27FC236}">
                <a16:creationId xmlns:a16="http://schemas.microsoft.com/office/drawing/2014/main" id="{A6C64975-F975-4D37-8296-A0D747DE73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1FEA36-E305-44BC-ACB2-CC4FEE5061A6}" type="slidenum">
              <a:rPr lang="fr-FR" altLang="de-DE">
                <a:solidFill>
                  <a:schemeClr val="bg1"/>
                </a:solidFill>
              </a:rPr>
              <a:pPr/>
              <a:t>20</a:t>
            </a:fld>
            <a:endParaRPr lang="fr-FR" altLang="de-DE">
              <a:solidFill>
                <a:schemeClr val="bg1"/>
              </a:solidFill>
            </a:endParaRPr>
          </a:p>
        </p:txBody>
      </p:sp>
    </p:spTree>
    <p:extLst>
      <p:ext uri="{BB962C8B-B14F-4D97-AF65-F5344CB8AC3E}">
        <p14:creationId xmlns:p14="http://schemas.microsoft.com/office/powerpoint/2010/main" val="2262383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6B125-49EA-44F8-B2E0-055A4F022CF8}"/>
              </a:ext>
            </a:extLst>
          </p:cNvPr>
          <p:cNvSpPr>
            <a:spLocks noGrp="1"/>
          </p:cNvSpPr>
          <p:nvPr>
            <p:ph type="title"/>
          </p:nvPr>
        </p:nvSpPr>
        <p:spPr>
          <a:xfrm>
            <a:off x="727668" y="370000"/>
            <a:ext cx="10515600" cy="1325563"/>
          </a:xfrm>
        </p:spPr>
        <p:txBody>
          <a:bodyPr/>
          <a:lstStyle/>
          <a:p>
            <a:r>
              <a:rPr lang="de-DE" b="1" dirty="0"/>
              <a:t>Information Channels/Reporting </a:t>
            </a:r>
            <a:r>
              <a:rPr lang="de-DE" b="1" dirty="0" err="1"/>
              <a:t>obligations</a:t>
            </a:r>
            <a:endParaRPr lang="de-AT" b="1" dirty="0"/>
          </a:p>
        </p:txBody>
      </p:sp>
      <p:sp>
        <p:nvSpPr>
          <p:cNvPr id="3" name="Inhaltsplatzhalter 2">
            <a:extLst>
              <a:ext uri="{FF2B5EF4-FFF2-40B4-BE49-F238E27FC236}">
                <a16:creationId xmlns:a16="http://schemas.microsoft.com/office/drawing/2014/main" id="{71B88F1C-A7FC-4441-98A2-5D6C6A62FCA3}"/>
              </a:ext>
            </a:extLst>
          </p:cNvPr>
          <p:cNvSpPr>
            <a:spLocks noGrp="1"/>
          </p:cNvSpPr>
          <p:nvPr>
            <p:ph idx="1"/>
          </p:nvPr>
        </p:nvSpPr>
        <p:spPr>
          <a:xfrm>
            <a:off x="727668" y="1830103"/>
            <a:ext cx="9883391" cy="4391706"/>
          </a:xfrm>
        </p:spPr>
        <p:txBody>
          <a:bodyPr>
            <a:normAutofit lnSpcReduction="10000"/>
          </a:bodyPr>
          <a:lstStyle/>
          <a:p>
            <a:pPr marL="0" indent="0" algn="just">
              <a:buNone/>
            </a:pPr>
            <a:r>
              <a:rPr lang="de-DE" sz="1600" b="1" dirty="0" err="1"/>
              <a:t>Article</a:t>
            </a:r>
            <a:r>
              <a:rPr lang="de-DE" sz="1600" b="1" dirty="0"/>
              <a:t> 24</a:t>
            </a:r>
          </a:p>
          <a:p>
            <a:pPr marL="514350" indent="-514350" algn="just">
              <a:buAutoNum type="arabicPeriod"/>
            </a:pPr>
            <a:r>
              <a:rPr lang="en-US" sz="1600" dirty="0"/>
              <a:t>The institutions, bodies, offices and agencies of the Union and the authorities of the Member States competent under applicable national law shall </a:t>
            </a:r>
            <a:r>
              <a:rPr lang="en-US" sz="1600" b="1" dirty="0"/>
              <a:t>without undue delay report </a:t>
            </a:r>
            <a:r>
              <a:rPr lang="en-US" sz="1600" dirty="0"/>
              <a:t>to the EPPO any criminal conduct in respect of which it could exercise its competence in accordance with Article 22, Article 25(2) and (3).</a:t>
            </a:r>
          </a:p>
          <a:p>
            <a:pPr marL="514350" indent="-514350" algn="just">
              <a:buAutoNum type="arabicPeriod"/>
            </a:pPr>
            <a:r>
              <a:rPr lang="en-US" sz="1600" dirty="0"/>
              <a:t>When a judicial or law enforcement authority of a Member State </a:t>
            </a:r>
            <a:r>
              <a:rPr lang="en-US" sz="1600" b="1" dirty="0"/>
              <a:t>initiates an investigation </a:t>
            </a:r>
            <a:r>
              <a:rPr lang="en-US" sz="1600" dirty="0"/>
              <a:t>in respect of a criminal offence for which the EPPO could exercise its competence in accordance with Article 22, Article 25(2) and (3), or where, at any time after the initiation of an investigation, it appears to the competent judicial or law enforcement authority of a Member State that an investigation concerns such an offence, that authority shall without undue delay inform the EPPO so that the latter can decide whether to exercise its right of evocation in accordance with Article 27. </a:t>
            </a:r>
          </a:p>
          <a:p>
            <a:pPr marL="514350" indent="-514350" algn="just">
              <a:buAutoNum type="arabicPeriod"/>
            </a:pPr>
            <a:r>
              <a:rPr lang="en-US" sz="1600" dirty="0"/>
              <a:t>When a judicial or law enforcement authority of a Member State initiates an investigation in respect of a criminal offence as defined in Article 22 and considers that the EPPO could, in accordance with Article 25(3), </a:t>
            </a:r>
            <a:r>
              <a:rPr lang="en-US" sz="1600" b="1" dirty="0"/>
              <a:t>not exercise </a:t>
            </a:r>
            <a:r>
              <a:rPr lang="en-US" sz="1600" dirty="0"/>
              <a:t>its competence, it </a:t>
            </a:r>
            <a:r>
              <a:rPr lang="en-US" sz="1600" b="1" dirty="0"/>
              <a:t>shall inform the EPPO </a:t>
            </a:r>
            <a:r>
              <a:rPr lang="en-US" sz="1600" dirty="0"/>
              <a:t>thereof. </a:t>
            </a:r>
          </a:p>
          <a:p>
            <a:pPr marL="514350" indent="-514350" algn="just">
              <a:buAutoNum type="arabicPeriod"/>
            </a:pPr>
            <a:r>
              <a:rPr lang="en-US" sz="1600" dirty="0"/>
              <a:t>The report shall contain, as a minimum, a </a:t>
            </a:r>
            <a:r>
              <a:rPr lang="en-US" sz="1600" b="1" dirty="0"/>
              <a:t>description of the facts, </a:t>
            </a:r>
            <a:r>
              <a:rPr lang="en-US" sz="1600" dirty="0"/>
              <a:t>including </a:t>
            </a:r>
            <a:r>
              <a:rPr lang="en-US" sz="1600" b="1" dirty="0"/>
              <a:t>an assessment of the damage </a:t>
            </a:r>
            <a:r>
              <a:rPr lang="en-US" sz="1600" dirty="0"/>
              <a:t>caused or likely to be caused, </a:t>
            </a:r>
            <a:r>
              <a:rPr lang="en-US" sz="1600" b="1" dirty="0"/>
              <a:t>the possible legal qualification </a:t>
            </a:r>
            <a:r>
              <a:rPr lang="en-US" sz="1600" dirty="0"/>
              <a:t>and </a:t>
            </a:r>
            <a:r>
              <a:rPr lang="en-US" sz="1600" b="1" dirty="0"/>
              <a:t>any available information </a:t>
            </a:r>
            <a:r>
              <a:rPr lang="en-US" sz="1600" dirty="0"/>
              <a:t>about potential victims, suspects and any other involved persons.</a:t>
            </a:r>
          </a:p>
          <a:p>
            <a:pPr marL="514350" indent="-514350" algn="just">
              <a:buAutoNum type="arabicPeriod"/>
            </a:pPr>
            <a:r>
              <a:rPr lang="en-US" sz="1600" dirty="0"/>
              <a:t>The EPPO shall also be informed, in accordance with paragraphs 1 and 2 of this Article, of cases where an </a:t>
            </a:r>
            <a:r>
              <a:rPr lang="en-US" sz="1600" b="1" dirty="0"/>
              <a:t>assessment</a:t>
            </a:r>
            <a:r>
              <a:rPr lang="en-US" sz="1600" dirty="0"/>
              <a:t> of whether the criteria in Article 25(2) are </a:t>
            </a:r>
            <a:r>
              <a:rPr lang="en-US" sz="1600" b="1" dirty="0"/>
              <a:t>met is not possible.</a:t>
            </a:r>
          </a:p>
        </p:txBody>
      </p:sp>
      <p:sp>
        <p:nvSpPr>
          <p:cNvPr id="4" name="Dia számának helye 3">
            <a:extLst>
              <a:ext uri="{FF2B5EF4-FFF2-40B4-BE49-F238E27FC236}">
                <a16:creationId xmlns:a16="http://schemas.microsoft.com/office/drawing/2014/main" id="{F4733221-D31E-48F9-A936-424241B88829}"/>
              </a:ext>
            </a:extLst>
          </p:cNvPr>
          <p:cNvSpPr>
            <a:spLocks noGrp="1"/>
          </p:cNvSpPr>
          <p:nvPr>
            <p:ph type="sldNum" sz="quarter" idx="12"/>
          </p:nvPr>
        </p:nvSpPr>
        <p:spPr/>
        <p:txBody>
          <a:bodyPr/>
          <a:lstStyle/>
          <a:p>
            <a:fld id="{826CE9DA-0CC2-4A9E-A617-0548961698AD}" type="slidenum">
              <a:rPr lang="de-AT" smtClean="0">
                <a:solidFill>
                  <a:schemeClr val="bg1"/>
                </a:solidFill>
              </a:rPr>
              <a:t>21</a:t>
            </a:fld>
            <a:endParaRPr lang="de-AT" dirty="0">
              <a:solidFill>
                <a:schemeClr val="bg1"/>
              </a:solidFill>
            </a:endParaRPr>
          </a:p>
        </p:txBody>
      </p:sp>
    </p:spTree>
    <p:extLst>
      <p:ext uri="{BB962C8B-B14F-4D97-AF65-F5344CB8AC3E}">
        <p14:creationId xmlns:p14="http://schemas.microsoft.com/office/powerpoint/2010/main" val="33874955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6B125-49EA-44F8-B2E0-055A4F022CF8}"/>
              </a:ext>
            </a:extLst>
          </p:cNvPr>
          <p:cNvSpPr>
            <a:spLocks noGrp="1"/>
          </p:cNvSpPr>
          <p:nvPr>
            <p:ph type="title"/>
          </p:nvPr>
        </p:nvSpPr>
        <p:spPr>
          <a:xfrm>
            <a:off x="737716" y="320675"/>
            <a:ext cx="10515600" cy="1325563"/>
          </a:xfrm>
        </p:spPr>
        <p:txBody>
          <a:bodyPr/>
          <a:lstStyle/>
          <a:p>
            <a:r>
              <a:rPr lang="de-DE" b="1" dirty="0"/>
              <a:t>Information Channels/Reporting </a:t>
            </a:r>
            <a:r>
              <a:rPr lang="de-DE" b="1" dirty="0" err="1"/>
              <a:t>obligations</a:t>
            </a:r>
            <a:endParaRPr lang="de-AT" b="1" dirty="0"/>
          </a:p>
        </p:txBody>
      </p:sp>
      <p:sp>
        <p:nvSpPr>
          <p:cNvPr id="3" name="Inhaltsplatzhalter 2">
            <a:extLst>
              <a:ext uri="{FF2B5EF4-FFF2-40B4-BE49-F238E27FC236}">
                <a16:creationId xmlns:a16="http://schemas.microsoft.com/office/drawing/2014/main" id="{71B88F1C-A7FC-4441-98A2-5D6C6A62FCA3}"/>
              </a:ext>
            </a:extLst>
          </p:cNvPr>
          <p:cNvSpPr>
            <a:spLocks noGrp="1"/>
          </p:cNvSpPr>
          <p:nvPr>
            <p:ph idx="1"/>
          </p:nvPr>
        </p:nvSpPr>
        <p:spPr>
          <a:xfrm>
            <a:off x="737716" y="1825625"/>
            <a:ext cx="9873343" cy="4351338"/>
          </a:xfrm>
        </p:spPr>
        <p:txBody>
          <a:bodyPr>
            <a:normAutofit fontScale="55000" lnSpcReduction="20000"/>
          </a:bodyPr>
          <a:lstStyle/>
          <a:p>
            <a:pPr marL="0" indent="0" algn="just">
              <a:buNone/>
            </a:pPr>
            <a:r>
              <a:rPr lang="de-DE" b="1" dirty="0" err="1"/>
              <a:t>Article</a:t>
            </a:r>
            <a:r>
              <a:rPr lang="de-DE" b="1" dirty="0"/>
              <a:t> 24</a:t>
            </a:r>
          </a:p>
          <a:p>
            <a:pPr marL="514350" indent="-514350" algn="just">
              <a:buFont typeface="+mj-lt"/>
              <a:buAutoNum type="arabicPeriod" startAt="6"/>
            </a:pPr>
            <a:r>
              <a:rPr lang="en-US" dirty="0"/>
              <a:t>Information provided to the EPPO shall be registered and verified in accordance with its </a:t>
            </a:r>
            <a:r>
              <a:rPr lang="en-US" b="1" dirty="0"/>
              <a:t>internal rules of procedure. </a:t>
            </a:r>
            <a:r>
              <a:rPr lang="en-US" dirty="0"/>
              <a:t>The verification shall assess whether, on the basis of the information provided in accordance with paragraphs 1 and 2, there are grounds to initiate an investigation or to exercise the right of evocation. </a:t>
            </a:r>
          </a:p>
          <a:p>
            <a:pPr marL="514350" indent="-514350" algn="just">
              <a:buAutoNum type="arabicPeriod" startAt="6"/>
            </a:pPr>
            <a:r>
              <a:rPr lang="en-US" dirty="0"/>
              <a:t>Where upon verification the EPPO decides that there are </a:t>
            </a:r>
            <a:r>
              <a:rPr lang="en-US" b="1" dirty="0"/>
              <a:t>no grounds to initiate an investigation </a:t>
            </a:r>
            <a:r>
              <a:rPr lang="en-US" dirty="0"/>
              <a:t>in accordance with Article 26, or to </a:t>
            </a:r>
            <a:r>
              <a:rPr lang="en-US" b="1" dirty="0"/>
              <a:t>exercise its right of evocation</a:t>
            </a:r>
            <a:r>
              <a:rPr lang="en-US" dirty="0"/>
              <a:t> in accordance with Article 27, the reasons shall be noted in the case management system. </a:t>
            </a:r>
          </a:p>
          <a:p>
            <a:pPr marL="0" indent="0" algn="just">
              <a:buNone/>
            </a:pPr>
            <a:r>
              <a:rPr lang="en-US" dirty="0"/>
              <a:t>	The EPPO shall </a:t>
            </a:r>
            <a:r>
              <a:rPr lang="en-US" b="1" dirty="0"/>
              <a:t>inform the authority that reported the criminal conduct </a:t>
            </a:r>
            <a:r>
              <a:rPr lang="en-US" dirty="0"/>
              <a:t>in accordance with paragraph 1 or 2, as well as 	crime victims and if so provided by national law, other persons who reported the criminal conduct. </a:t>
            </a:r>
          </a:p>
          <a:p>
            <a:pPr marL="514350" indent="-514350" algn="just">
              <a:buFont typeface="+mj-lt"/>
              <a:buAutoNum type="arabicPeriod" startAt="8"/>
            </a:pPr>
            <a:r>
              <a:rPr lang="en-US" dirty="0"/>
              <a:t>Where it comes to the knowledge of the EPPO that a criminal </a:t>
            </a:r>
            <a:r>
              <a:rPr lang="en-US" b="1" dirty="0"/>
              <a:t>offence outside of the scope of the competence of the EPPO </a:t>
            </a:r>
            <a:r>
              <a:rPr lang="en-US" dirty="0"/>
              <a:t>may have been committed, it shall without undue delay inform the competent national authorities and forward all relevant evidence to them. </a:t>
            </a:r>
          </a:p>
          <a:p>
            <a:pPr marL="514350" indent="-514350" algn="just">
              <a:buAutoNum type="arabicPeriod" startAt="8"/>
            </a:pPr>
            <a:r>
              <a:rPr lang="en-US" dirty="0"/>
              <a:t>In specific cases, the EPPO may request further relevant information available to the institutions, bodies, offices and agencies of the Union and the authorities of the Member States. The requested information may concern infringements which caused damage to the Union’s financial interests, other than those within the competence of the EPPO in accordance with Article 25(2). </a:t>
            </a:r>
          </a:p>
          <a:p>
            <a:pPr marL="514350" indent="-514350" algn="just">
              <a:buAutoNum type="arabicPeriod" startAt="8"/>
            </a:pPr>
            <a:r>
              <a:rPr lang="en-US" dirty="0"/>
              <a:t>The EPPO may request other information in order to enable the College, in accordance with Article 9(2), to issue general guidelines on the interpretation of the obligation to inform the EPPO of cases falling within the scope of Article 25(2).</a:t>
            </a:r>
          </a:p>
        </p:txBody>
      </p:sp>
      <p:sp>
        <p:nvSpPr>
          <p:cNvPr id="4" name="Dia számának helye 3">
            <a:extLst>
              <a:ext uri="{FF2B5EF4-FFF2-40B4-BE49-F238E27FC236}">
                <a16:creationId xmlns:a16="http://schemas.microsoft.com/office/drawing/2014/main" id="{806A8E92-7596-4A04-B119-3A60B2CC3485}"/>
              </a:ext>
            </a:extLst>
          </p:cNvPr>
          <p:cNvSpPr>
            <a:spLocks noGrp="1"/>
          </p:cNvSpPr>
          <p:nvPr>
            <p:ph type="sldNum" sz="quarter" idx="12"/>
          </p:nvPr>
        </p:nvSpPr>
        <p:spPr/>
        <p:txBody>
          <a:bodyPr/>
          <a:lstStyle/>
          <a:p>
            <a:fld id="{826CE9DA-0CC2-4A9E-A617-0548961698AD}" type="slidenum">
              <a:rPr lang="de-AT" smtClean="0">
                <a:solidFill>
                  <a:schemeClr val="bg1"/>
                </a:solidFill>
              </a:rPr>
              <a:t>22</a:t>
            </a:fld>
            <a:endParaRPr lang="de-AT" dirty="0">
              <a:solidFill>
                <a:schemeClr val="bg1"/>
              </a:solidFill>
            </a:endParaRPr>
          </a:p>
        </p:txBody>
      </p:sp>
    </p:spTree>
    <p:extLst>
      <p:ext uri="{BB962C8B-B14F-4D97-AF65-F5344CB8AC3E}">
        <p14:creationId xmlns:p14="http://schemas.microsoft.com/office/powerpoint/2010/main" val="29142713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00439EA4-BC30-452B-B598-2980654B6FC9}"/>
              </a:ext>
            </a:extLst>
          </p:cNvPr>
          <p:cNvSpPr>
            <a:spLocks noGrp="1"/>
          </p:cNvSpPr>
          <p:nvPr>
            <p:ph type="title"/>
          </p:nvPr>
        </p:nvSpPr>
        <p:spPr/>
        <p:txBody>
          <a:bodyPr>
            <a:normAutofit/>
          </a:bodyPr>
          <a:lstStyle/>
          <a:p>
            <a:r>
              <a:rPr lang="en-GB" altLang="de-DE" b="1" noProof="0" dirty="0"/>
              <a:t>Information channels (Article 24)</a:t>
            </a:r>
          </a:p>
        </p:txBody>
      </p:sp>
      <p:sp>
        <p:nvSpPr>
          <p:cNvPr id="25604" name="Foliennummernplatzhalter 4">
            <a:extLst>
              <a:ext uri="{FF2B5EF4-FFF2-40B4-BE49-F238E27FC236}">
                <a16:creationId xmlns:a16="http://schemas.microsoft.com/office/drawing/2014/main" id="{A6C64975-F975-4D37-8296-A0D747DE73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1FEA36-E305-44BC-ACB2-CC4FEE5061A6}" type="slidenum">
              <a:rPr lang="fr-FR" altLang="de-DE">
                <a:solidFill>
                  <a:schemeClr val="bg1"/>
                </a:solidFill>
              </a:rPr>
              <a:pPr/>
              <a:t>23</a:t>
            </a:fld>
            <a:endParaRPr lang="fr-FR" altLang="de-DE">
              <a:solidFill>
                <a:schemeClr val="bg1"/>
              </a:solidFill>
            </a:endParaRPr>
          </a:p>
        </p:txBody>
      </p:sp>
      <p:sp>
        <p:nvSpPr>
          <p:cNvPr id="5" name="Rechteck 4">
            <a:extLst>
              <a:ext uri="{FF2B5EF4-FFF2-40B4-BE49-F238E27FC236}">
                <a16:creationId xmlns:a16="http://schemas.microsoft.com/office/drawing/2014/main" id="{DB7698CA-52C5-4114-937D-07EC17E17083}"/>
              </a:ext>
            </a:extLst>
          </p:cNvPr>
          <p:cNvSpPr/>
          <p:nvPr/>
        </p:nvSpPr>
        <p:spPr>
          <a:xfrm>
            <a:off x="967921" y="4566089"/>
            <a:ext cx="3479800" cy="92841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dirty="0"/>
              <a:t>EPPO</a:t>
            </a:r>
          </a:p>
          <a:p>
            <a:pPr algn="ctr"/>
            <a:r>
              <a:rPr lang="de-AT" dirty="0"/>
              <a:t>Central Office</a:t>
            </a:r>
          </a:p>
        </p:txBody>
      </p:sp>
      <p:sp>
        <p:nvSpPr>
          <p:cNvPr id="6" name="Rechteck 5">
            <a:extLst>
              <a:ext uri="{FF2B5EF4-FFF2-40B4-BE49-F238E27FC236}">
                <a16:creationId xmlns:a16="http://schemas.microsoft.com/office/drawing/2014/main" id="{E4275326-4E0D-4D9E-8ADF-878F2FCEEA5E}"/>
              </a:ext>
            </a:extLst>
          </p:cNvPr>
          <p:cNvSpPr/>
          <p:nvPr/>
        </p:nvSpPr>
        <p:spPr>
          <a:xfrm>
            <a:off x="6809921" y="4566089"/>
            <a:ext cx="3601357" cy="92841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dirty="0"/>
              <a:t>Handling EDP</a:t>
            </a:r>
          </a:p>
        </p:txBody>
      </p:sp>
      <p:sp>
        <p:nvSpPr>
          <p:cNvPr id="7" name="Rechteck 6">
            <a:extLst>
              <a:ext uri="{FF2B5EF4-FFF2-40B4-BE49-F238E27FC236}">
                <a16:creationId xmlns:a16="http://schemas.microsoft.com/office/drawing/2014/main" id="{4ECDEAE5-2894-43AB-AA86-BDEEEE1CF4A8}"/>
              </a:ext>
            </a:extLst>
          </p:cNvPr>
          <p:cNvSpPr/>
          <p:nvPr/>
        </p:nvSpPr>
        <p:spPr>
          <a:xfrm>
            <a:off x="7291251" y="1747520"/>
            <a:ext cx="2690949" cy="6705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dirty="0"/>
              <a:t>National </a:t>
            </a:r>
            <a:r>
              <a:rPr lang="de-AT" dirty="0" err="1"/>
              <a:t>level</a:t>
            </a:r>
            <a:endParaRPr lang="de-AT" dirty="0"/>
          </a:p>
        </p:txBody>
      </p:sp>
      <p:sp>
        <p:nvSpPr>
          <p:cNvPr id="9" name="Ellipse 8">
            <a:extLst>
              <a:ext uri="{FF2B5EF4-FFF2-40B4-BE49-F238E27FC236}">
                <a16:creationId xmlns:a16="http://schemas.microsoft.com/office/drawing/2014/main" id="{F034F1B3-5198-448B-A9A9-2FD5DB69499B}"/>
              </a:ext>
            </a:extLst>
          </p:cNvPr>
          <p:cNvSpPr/>
          <p:nvPr/>
        </p:nvSpPr>
        <p:spPr>
          <a:xfrm>
            <a:off x="5918200" y="2641600"/>
            <a:ext cx="2324100" cy="11023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dirty="0"/>
              <a:t>Administrative </a:t>
            </a:r>
            <a:r>
              <a:rPr lang="de-AT" dirty="0" err="1"/>
              <a:t>Authorities</a:t>
            </a:r>
            <a:endParaRPr lang="de-AT" dirty="0"/>
          </a:p>
        </p:txBody>
      </p:sp>
      <p:sp>
        <p:nvSpPr>
          <p:cNvPr id="10" name="Ellipse 9">
            <a:extLst>
              <a:ext uri="{FF2B5EF4-FFF2-40B4-BE49-F238E27FC236}">
                <a16:creationId xmlns:a16="http://schemas.microsoft.com/office/drawing/2014/main" id="{9E9EA637-CA3E-451E-975D-ECF35E58363A}"/>
              </a:ext>
            </a:extLst>
          </p:cNvPr>
          <p:cNvSpPr/>
          <p:nvPr/>
        </p:nvSpPr>
        <p:spPr>
          <a:xfrm>
            <a:off x="9029700" y="2641600"/>
            <a:ext cx="2324100" cy="11023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dirty="0" err="1"/>
              <a:t>Judicial</a:t>
            </a:r>
            <a:r>
              <a:rPr lang="de-AT" dirty="0"/>
              <a:t> and </a:t>
            </a:r>
            <a:r>
              <a:rPr lang="de-AT" dirty="0" err="1"/>
              <a:t>law</a:t>
            </a:r>
            <a:r>
              <a:rPr lang="de-AT" dirty="0"/>
              <a:t> </a:t>
            </a:r>
            <a:r>
              <a:rPr lang="de-AT" dirty="0" err="1"/>
              <a:t>enforcement</a:t>
            </a:r>
            <a:r>
              <a:rPr lang="de-AT" dirty="0"/>
              <a:t> </a:t>
            </a:r>
            <a:r>
              <a:rPr lang="de-AT" dirty="0" err="1"/>
              <a:t>agencies</a:t>
            </a:r>
            <a:endParaRPr lang="de-AT" dirty="0"/>
          </a:p>
        </p:txBody>
      </p:sp>
      <p:cxnSp>
        <p:nvCxnSpPr>
          <p:cNvPr id="13" name="Gerade Verbindung mit Pfeil 12">
            <a:extLst>
              <a:ext uri="{FF2B5EF4-FFF2-40B4-BE49-F238E27FC236}">
                <a16:creationId xmlns:a16="http://schemas.microsoft.com/office/drawing/2014/main" id="{B4E09BFE-9C85-4381-A77D-DB77FF61CBB7}"/>
              </a:ext>
            </a:extLst>
          </p:cNvPr>
          <p:cNvCxnSpPr>
            <a:cxnSpLocks/>
          </p:cNvCxnSpPr>
          <p:nvPr/>
        </p:nvCxnSpPr>
        <p:spPr>
          <a:xfrm>
            <a:off x="8432800" y="3192756"/>
            <a:ext cx="4572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Gerade Verbindung mit Pfeil 14">
            <a:extLst>
              <a:ext uri="{FF2B5EF4-FFF2-40B4-BE49-F238E27FC236}">
                <a16:creationId xmlns:a16="http://schemas.microsoft.com/office/drawing/2014/main" id="{D2858DEE-A0D0-42B2-AF38-832F7E00455C}"/>
              </a:ext>
            </a:extLst>
          </p:cNvPr>
          <p:cNvCxnSpPr/>
          <p:nvPr/>
        </p:nvCxnSpPr>
        <p:spPr>
          <a:xfrm flipH="1">
            <a:off x="9162143" y="3824891"/>
            <a:ext cx="647700" cy="5461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Gerade Verbindung mit Pfeil 16">
            <a:extLst>
              <a:ext uri="{FF2B5EF4-FFF2-40B4-BE49-F238E27FC236}">
                <a16:creationId xmlns:a16="http://schemas.microsoft.com/office/drawing/2014/main" id="{7601AB3C-98AD-4180-B08D-4400B28D3DA5}"/>
              </a:ext>
            </a:extLst>
          </p:cNvPr>
          <p:cNvCxnSpPr/>
          <p:nvPr/>
        </p:nvCxnSpPr>
        <p:spPr>
          <a:xfrm>
            <a:off x="7291251" y="3926491"/>
            <a:ext cx="709749" cy="444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0" name="Rechteck 19">
            <a:extLst>
              <a:ext uri="{FF2B5EF4-FFF2-40B4-BE49-F238E27FC236}">
                <a16:creationId xmlns:a16="http://schemas.microsoft.com/office/drawing/2014/main" id="{AD9A77FF-0BCF-40EA-9948-005F3A4E92B4}"/>
              </a:ext>
            </a:extLst>
          </p:cNvPr>
          <p:cNvSpPr/>
          <p:nvPr/>
        </p:nvSpPr>
        <p:spPr>
          <a:xfrm>
            <a:off x="5676900" y="5905278"/>
            <a:ext cx="2324100" cy="58529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dirty="0" err="1"/>
              <a:t>Initiating</a:t>
            </a:r>
            <a:r>
              <a:rPr lang="de-AT" dirty="0"/>
              <a:t> </a:t>
            </a:r>
            <a:r>
              <a:rPr lang="de-AT" dirty="0" err="1"/>
              <a:t>investigation</a:t>
            </a:r>
            <a:endParaRPr lang="de-AT" dirty="0"/>
          </a:p>
          <a:p>
            <a:pPr algn="ctr"/>
            <a:r>
              <a:rPr lang="de-AT" dirty="0"/>
              <a:t>Art. 26/1</a:t>
            </a:r>
          </a:p>
        </p:txBody>
      </p:sp>
      <p:sp>
        <p:nvSpPr>
          <p:cNvPr id="21" name="Rechteck 20">
            <a:extLst>
              <a:ext uri="{FF2B5EF4-FFF2-40B4-BE49-F238E27FC236}">
                <a16:creationId xmlns:a16="http://schemas.microsoft.com/office/drawing/2014/main" id="{185DCBC8-0986-4701-9ABA-6FF376B89F4D}"/>
              </a:ext>
            </a:extLst>
          </p:cNvPr>
          <p:cNvSpPr/>
          <p:nvPr/>
        </p:nvSpPr>
        <p:spPr>
          <a:xfrm>
            <a:off x="9029700" y="5905278"/>
            <a:ext cx="2324100" cy="58529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dirty="0" err="1"/>
              <a:t>Evocation</a:t>
            </a:r>
            <a:endParaRPr lang="de-AT" dirty="0"/>
          </a:p>
          <a:p>
            <a:pPr algn="ctr"/>
            <a:r>
              <a:rPr lang="de-AT" dirty="0"/>
              <a:t>Art. 27/1 and 5</a:t>
            </a:r>
          </a:p>
        </p:txBody>
      </p:sp>
      <p:cxnSp>
        <p:nvCxnSpPr>
          <p:cNvPr id="23" name="Gerade Verbindung mit Pfeil 22">
            <a:extLst>
              <a:ext uri="{FF2B5EF4-FFF2-40B4-BE49-F238E27FC236}">
                <a16:creationId xmlns:a16="http://schemas.microsoft.com/office/drawing/2014/main" id="{E6806E6F-AF8D-456E-824A-EDD6EBD6CD4C}"/>
              </a:ext>
            </a:extLst>
          </p:cNvPr>
          <p:cNvCxnSpPr>
            <a:cxnSpLocks/>
          </p:cNvCxnSpPr>
          <p:nvPr/>
        </p:nvCxnSpPr>
        <p:spPr>
          <a:xfrm flipH="1">
            <a:off x="7447644" y="5577469"/>
            <a:ext cx="794656" cy="28297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5" name="Gerade Verbindung mit Pfeil 24">
            <a:extLst>
              <a:ext uri="{FF2B5EF4-FFF2-40B4-BE49-F238E27FC236}">
                <a16:creationId xmlns:a16="http://schemas.microsoft.com/office/drawing/2014/main" id="{325BA354-76D3-415A-9E77-579CCC71243D}"/>
              </a:ext>
            </a:extLst>
          </p:cNvPr>
          <p:cNvCxnSpPr/>
          <p:nvPr/>
        </p:nvCxnSpPr>
        <p:spPr>
          <a:xfrm>
            <a:off x="9245600" y="5537980"/>
            <a:ext cx="698500" cy="3238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Ellipse 28">
            <a:extLst>
              <a:ext uri="{FF2B5EF4-FFF2-40B4-BE49-F238E27FC236}">
                <a16:creationId xmlns:a16="http://schemas.microsoft.com/office/drawing/2014/main" id="{89B394B4-F27A-49BD-9989-2F193ABFE4C1}"/>
              </a:ext>
            </a:extLst>
          </p:cNvPr>
          <p:cNvSpPr/>
          <p:nvPr/>
        </p:nvSpPr>
        <p:spPr>
          <a:xfrm>
            <a:off x="1367971" y="2641600"/>
            <a:ext cx="2679700" cy="110231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dirty="0"/>
              <a:t>EU </a:t>
            </a:r>
            <a:r>
              <a:rPr lang="de-AT" dirty="0" err="1"/>
              <a:t>Institutions</a:t>
            </a:r>
            <a:r>
              <a:rPr lang="de-AT" dirty="0"/>
              <a:t> etc.</a:t>
            </a:r>
          </a:p>
        </p:txBody>
      </p:sp>
      <p:sp>
        <p:nvSpPr>
          <p:cNvPr id="30" name="Rechteck 29">
            <a:extLst>
              <a:ext uri="{FF2B5EF4-FFF2-40B4-BE49-F238E27FC236}">
                <a16:creationId xmlns:a16="http://schemas.microsoft.com/office/drawing/2014/main" id="{E3612ECD-8850-400D-A0C5-2545CB7BA9EE}"/>
              </a:ext>
            </a:extLst>
          </p:cNvPr>
          <p:cNvSpPr/>
          <p:nvPr/>
        </p:nvSpPr>
        <p:spPr>
          <a:xfrm>
            <a:off x="1614260" y="1747521"/>
            <a:ext cx="2690949" cy="6705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dirty="0"/>
              <a:t>European </a:t>
            </a:r>
            <a:r>
              <a:rPr lang="de-AT" dirty="0" err="1"/>
              <a:t>level</a:t>
            </a:r>
            <a:endParaRPr lang="de-AT" dirty="0"/>
          </a:p>
        </p:txBody>
      </p:sp>
      <p:sp>
        <p:nvSpPr>
          <p:cNvPr id="31" name="Ellipse 30">
            <a:extLst>
              <a:ext uri="{FF2B5EF4-FFF2-40B4-BE49-F238E27FC236}">
                <a16:creationId xmlns:a16="http://schemas.microsoft.com/office/drawing/2014/main" id="{198A2EA0-6F82-47DD-8188-62229E1CA446}"/>
              </a:ext>
            </a:extLst>
          </p:cNvPr>
          <p:cNvSpPr/>
          <p:nvPr/>
        </p:nvSpPr>
        <p:spPr>
          <a:xfrm>
            <a:off x="3753304" y="3731186"/>
            <a:ext cx="1028700" cy="47248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dirty="0"/>
              <a:t>OLAF</a:t>
            </a:r>
          </a:p>
        </p:txBody>
      </p:sp>
      <p:sp>
        <p:nvSpPr>
          <p:cNvPr id="32" name="Pfeil: nach links und rechts 31">
            <a:extLst>
              <a:ext uri="{FF2B5EF4-FFF2-40B4-BE49-F238E27FC236}">
                <a16:creationId xmlns:a16="http://schemas.microsoft.com/office/drawing/2014/main" id="{11558871-362A-4336-8FD9-80AD0889FF4A}"/>
              </a:ext>
            </a:extLst>
          </p:cNvPr>
          <p:cNvSpPr/>
          <p:nvPr/>
        </p:nvSpPr>
        <p:spPr>
          <a:xfrm>
            <a:off x="4623480" y="1690688"/>
            <a:ext cx="2324100" cy="819233"/>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sz="1600" dirty="0"/>
              <a:t>Art. 22, 25/2 and 3</a:t>
            </a:r>
          </a:p>
        </p:txBody>
      </p:sp>
      <p:cxnSp>
        <p:nvCxnSpPr>
          <p:cNvPr id="36" name="Gerade Verbindung mit Pfeil 35">
            <a:extLst>
              <a:ext uri="{FF2B5EF4-FFF2-40B4-BE49-F238E27FC236}">
                <a16:creationId xmlns:a16="http://schemas.microsoft.com/office/drawing/2014/main" id="{3B595CFB-02C7-47BB-BCA4-68F1E6E9FEF1}"/>
              </a:ext>
            </a:extLst>
          </p:cNvPr>
          <p:cNvCxnSpPr/>
          <p:nvPr/>
        </p:nvCxnSpPr>
        <p:spPr>
          <a:xfrm>
            <a:off x="2706007" y="3823946"/>
            <a:ext cx="0" cy="6960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8" name="Gerade Verbindung mit Pfeil 37">
            <a:extLst>
              <a:ext uri="{FF2B5EF4-FFF2-40B4-BE49-F238E27FC236}">
                <a16:creationId xmlns:a16="http://schemas.microsoft.com/office/drawing/2014/main" id="{F0E36C1D-6824-4348-8507-D53C32D0299D}"/>
              </a:ext>
            </a:extLst>
          </p:cNvPr>
          <p:cNvCxnSpPr>
            <a:cxnSpLocks/>
          </p:cNvCxnSpPr>
          <p:nvPr/>
        </p:nvCxnSpPr>
        <p:spPr>
          <a:xfrm>
            <a:off x="4047671" y="3505125"/>
            <a:ext cx="219983" cy="134221"/>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0" name="Gerade Verbindung mit Pfeil 39">
            <a:extLst>
              <a:ext uri="{FF2B5EF4-FFF2-40B4-BE49-F238E27FC236}">
                <a16:creationId xmlns:a16="http://schemas.microsoft.com/office/drawing/2014/main" id="{2BFA42E4-2CC3-4AE3-BB75-A30ED107BF66}"/>
              </a:ext>
            </a:extLst>
          </p:cNvPr>
          <p:cNvCxnSpPr/>
          <p:nvPr/>
        </p:nvCxnSpPr>
        <p:spPr>
          <a:xfrm flipH="1">
            <a:off x="2964518" y="4121307"/>
            <a:ext cx="770300" cy="35560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4" name="Verbinder: gewinkelt 43">
            <a:extLst>
              <a:ext uri="{FF2B5EF4-FFF2-40B4-BE49-F238E27FC236}">
                <a16:creationId xmlns:a16="http://schemas.microsoft.com/office/drawing/2014/main" id="{DF99B6F3-85FA-4FB6-A314-37BF4D50810E}"/>
              </a:ext>
            </a:extLst>
          </p:cNvPr>
          <p:cNvCxnSpPr>
            <a:cxnSpLocks/>
          </p:cNvCxnSpPr>
          <p:nvPr/>
        </p:nvCxnSpPr>
        <p:spPr>
          <a:xfrm>
            <a:off x="4236903" y="3142048"/>
            <a:ext cx="2266948" cy="1754181"/>
          </a:xfrm>
          <a:prstGeom prst="bentConnector3">
            <a:avLst/>
          </a:prstGeom>
          <a:ln>
            <a:tailEnd type="triangle"/>
          </a:ln>
        </p:spPr>
        <p:style>
          <a:lnRef idx="3">
            <a:schemeClr val="dk1"/>
          </a:lnRef>
          <a:fillRef idx="0">
            <a:schemeClr val="dk1"/>
          </a:fillRef>
          <a:effectRef idx="2">
            <a:schemeClr val="dk1"/>
          </a:effectRef>
          <a:fontRef idx="minor">
            <a:schemeClr val="tx1"/>
          </a:fontRef>
        </p:style>
      </p:cxnSp>
      <p:cxnSp>
        <p:nvCxnSpPr>
          <p:cNvPr id="50" name="Gerade Verbindung mit Pfeil 49">
            <a:extLst>
              <a:ext uri="{FF2B5EF4-FFF2-40B4-BE49-F238E27FC236}">
                <a16:creationId xmlns:a16="http://schemas.microsoft.com/office/drawing/2014/main" id="{1E7F1DE6-2E63-41EC-8EB4-F1723B9F13E9}"/>
              </a:ext>
            </a:extLst>
          </p:cNvPr>
          <p:cNvCxnSpPr>
            <a:cxnSpLocks/>
          </p:cNvCxnSpPr>
          <p:nvPr/>
        </p:nvCxnSpPr>
        <p:spPr>
          <a:xfrm>
            <a:off x="4678962" y="5130800"/>
            <a:ext cx="1844235"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4" name="Gerade Verbindung mit Pfeil 53">
            <a:extLst>
              <a:ext uri="{FF2B5EF4-FFF2-40B4-BE49-F238E27FC236}">
                <a16:creationId xmlns:a16="http://schemas.microsoft.com/office/drawing/2014/main" id="{B0C67822-BC55-4615-B3A0-2C634F5B9B04}"/>
              </a:ext>
            </a:extLst>
          </p:cNvPr>
          <p:cNvCxnSpPr/>
          <p:nvPr/>
        </p:nvCxnSpPr>
        <p:spPr>
          <a:xfrm flipV="1">
            <a:off x="9613900" y="3926491"/>
            <a:ext cx="622300" cy="55041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5" name="Textfeld 54">
            <a:extLst>
              <a:ext uri="{FF2B5EF4-FFF2-40B4-BE49-F238E27FC236}">
                <a16:creationId xmlns:a16="http://schemas.microsoft.com/office/drawing/2014/main" id="{6B735DD7-FC01-48F6-9681-C3480F4AD67E}"/>
              </a:ext>
            </a:extLst>
          </p:cNvPr>
          <p:cNvSpPr txBox="1"/>
          <p:nvPr/>
        </p:nvSpPr>
        <p:spPr>
          <a:xfrm>
            <a:off x="10302875" y="3799437"/>
            <a:ext cx="1336221" cy="738664"/>
          </a:xfrm>
          <a:prstGeom prst="rect">
            <a:avLst/>
          </a:prstGeom>
          <a:noFill/>
        </p:spPr>
        <p:txBody>
          <a:bodyPr wrap="square" rtlCol="0">
            <a:spAutoFit/>
          </a:bodyPr>
          <a:lstStyle/>
          <a:p>
            <a:r>
              <a:rPr lang="de-AT" sz="1400" dirty="0" err="1"/>
              <a:t>No</a:t>
            </a:r>
            <a:r>
              <a:rPr lang="de-AT" sz="1400" dirty="0"/>
              <a:t> </a:t>
            </a:r>
            <a:r>
              <a:rPr lang="de-AT" sz="1400" dirty="0" err="1"/>
              <a:t>Eppo-competence</a:t>
            </a:r>
            <a:endParaRPr lang="de-AT" sz="1400" dirty="0"/>
          </a:p>
          <a:p>
            <a:r>
              <a:rPr lang="de-AT" sz="1400" dirty="0"/>
              <a:t>Art. 24/8</a:t>
            </a:r>
          </a:p>
        </p:txBody>
      </p:sp>
    </p:spTree>
    <p:extLst>
      <p:ext uri="{BB962C8B-B14F-4D97-AF65-F5344CB8AC3E}">
        <p14:creationId xmlns:p14="http://schemas.microsoft.com/office/powerpoint/2010/main" val="34164616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00439EA4-BC30-452B-B598-2980654B6FC9}"/>
              </a:ext>
            </a:extLst>
          </p:cNvPr>
          <p:cNvSpPr>
            <a:spLocks noGrp="1"/>
          </p:cNvSpPr>
          <p:nvPr>
            <p:ph type="title"/>
          </p:nvPr>
        </p:nvSpPr>
        <p:spPr>
          <a:xfrm>
            <a:off x="727668" y="294786"/>
            <a:ext cx="10515600" cy="1325563"/>
          </a:xfrm>
        </p:spPr>
        <p:txBody>
          <a:bodyPr>
            <a:normAutofit/>
          </a:bodyPr>
          <a:lstStyle/>
          <a:p>
            <a:r>
              <a:rPr lang="en-GB" altLang="de-DE" b="1" noProof="0" dirty="0"/>
              <a:t>Reporting obligations</a:t>
            </a:r>
          </a:p>
        </p:txBody>
      </p:sp>
      <p:sp>
        <p:nvSpPr>
          <p:cNvPr id="3" name="Inhaltsplatzhalter 2">
            <a:extLst>
              <a:ext uri="{FF2B5EF4-FFF2-40B4-BE49-F238E27FC236}">
                <a16:creationId xmlns:a16="http://schemas.microsoft.com/office/drawing/2014/main" id="{A54A5C8B-9FD4-4E17-863F-BBA754D50EAA}"/>
              </a:ext>
            </a:extLst>
          </p:cNvPr>
          <p:cNvSpPr>
            <a:spLocks noGrp="1"/>
          </p:cNvSpPr>
          <p:nvPr>
            <p:ph idx="1"/>
          </p:nvPr>
        </p:nvSpPr>
        <p:spPr>
          <a:xfrm>
            <a:off x="727668" y="1833893"/>
            <a:ext cx="9883391" cy="4095750"/>
          </a:xfrm>
        </p:spPr>
        <p:txBody>
          <a:bodyPr>
            <a:normAutofit fontScale="92500" lnSpcReduction="10000"/>
          </a:bodyPr>
          <a:lstStyle/>
          <a:p>
            <a:pPr algn="just">
              <a:buFont typeface="Wingdings" panose="05000000000000000000" pitchFamily="2" charset="2"/>
              <a:buChar char="Ø"/>
              <a:defRPr/>
            </a:pPr>
            <a:r>
              <a:rPr lang="en-GB" dirty="0"/>
              <a:t>Without undue delay</a:t>
            </a:r>
          </a:p>
          <a:p>
            <a:pPr algn="just">
              <a:buFont typeface="Wingdings" panose="05000000000000000000" pitchFamily="2" charset="2"/>
              <a:buChar char="Ø"/>
              <a:defRPr/>
            </a:pPr>
            <a:r>
              <a:rPr lang="en-GB" dirty="0"/>
              <a:t>No matter if the national authority has already initiated investigations or not</a:t>
            </a:r>
          </a:p>
          <a:p>
            <a:pPr algn="just">
              <a:buFont typeface="Wingdings" panose="05000000000000000000" pitchFamily="2" charset="2"/>
              <a:buChar char="Ø"/>
              <a:defRPr/>
            </a:pPr>
            <a:r>
              <a:rPr lang="en-GB" dirty="0"/>
              <a:t>Even of exceptional cases under Art 25 § 3 or of cases </a:t>
            </a:r>
            <a:r>
              <a:rPr lang="en-US" dirty="0"/>
              <a:t> where an assessment of whether the criteria in Article 25(2) are met is not possible.</a:t>
            </a:r>
          </a:p>
          <a:p>
            <a:pPr algn="just">
              <a:buFont typeface="Wingdings" panose="05000000000000000000" pitchFamily="2" charset="2"/>
              <a:buChar char="Ø"/>
              <a:defRPr/>
            </a:pPr>
            <a:r>
              <a:rPr lang="en-US" dirty="0"/>
              <a:t> Minimum requirements (Art. 24 § 4)</a:t>
            </a:r>
          </a:p>
          <a:p>
            <a:pPr lvl="1" algn="just">
              <a:buFont typeface="Wingdings" panose="05000000000000000000" pitchFamily="2" charset="2"/>
              <a:buChar char="ü"/>
              <a:defRPr/>
            </a:pPr>
            <a:r>
              <a:rPr lang="en-GB" dirty="0"/>
              <a:t> description of the facts</a:t>
            </a:r>
          </a:p>
          <a:p>
            <a:pPr lvl="1" algn="just">
              <a:buFont typeface="Wingdings" panose="05000000000000000000" pitchFamily="2" charset="2"/>
              <a:buChar char="ü"/>
              <a:defRPr/>
            </a:pPr>
            <a:r>
              <a:rPr lang="en-US" dirty="0"/>
              <a:t>assessment of the damage caused or likely to be caused</a:t>
            </a:r>
          </a:p>
          <a:p>
            <a:pPr lvl="1" algn="just">
              <a:buFont typeface="Wingdings" panose="05000000000000000000" pitchFamily="2" charset="2"/>
              <a:buChar char="ü"/>
              <a:defRPr/>
            </a:pPr>
            <a:r>
              <a:rPr lang="en-GB" dirty="0"/>
              <a:t> possible legal qualification </a:t>
            </a:r>
          </a:p>
          <a:p>
            <a:pPr lvl="1" algn="just">
              <a:buFont typeface="Wingdings" panose="05000000000000000000" pitchFamily="2" charset="2"/>
              <a:buChar char="ü"/>
              <a:defRPr/>
            </a:pPr>
            <a:r>
              <a:rPr lang="en-US" dirty="0"/>
              <a:t>information about potential victims, suspects and any other involved persons. </a:t>
            </a:r>
          </a:p>
          <a:p>
            <a:pPr lvl="1">
              <a:buFont typeface="Wingdings" panose="05000000000000000000" pitchFamily="2" charset="2"/>
              <a:buChar char="ü"/>
              <a:defRPr/>
            </a:pPr>
            <a:endParaRPr lang="en-GB" dirty="0"/>
          </a:p>
          <a:p>
            <a:pPr lvl="1">
              <a:buFont typeface="Wingdings" panose="05000000000000000000" pitchFamily="2" charset="2"/>
              <a:buChar char="ü"/>
              <a:defRPr/>
            </a:pPr>
            <a:endParaRPr lang="en-GB" noProof="0" dirty="0">
              <a:solidFill>
                <a:schemeClr val="tx1"/>
              </a:solidFill>
            </a:endParaRPr>
          </a:p>
          <a:p>
            <a:pPr marL="1371600" lvl="2" indent="-514350">
              <a:defRPr/>
            </a:pPr>
            <a:endParaRPr lang="en-GB" b="1" noProof="0" dirty="0">
              <a:solidFill>
                <a:schemeClr val="tx1"/>
              </a:solidFill>
            </a:endParaRPr>
          </a:p>
          <a:p>
            <a:pPr marL="514350" indent="-514350">
              <a:buFont typeface="+mj-lt"/>
              <a:buAutoNum type="alphaLcPeriod"/>
              <a:defRPr/>
            </a:pPr>
            <a:endParaRPr lang="en-GB" noProof="0" dirty="0"/>
          </a:p>
        </p:txBody>
      </p:sp>
      <p:sp>
        <p:nvSpPr>
          <p:cNvPr id="25604" name="Foliennummernplatzhalter 4">
            <a:extLst>
              <a:ext uri="{FF2B5EF4-FFF2-40B4-BE49-F238E27FC236}">
                <a16:creationId xmlns:a16="http://schemas.microsoft.com/office/drawing/2014/main" id="{A6C64975-F975-4D37-8296-A0D747DE73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1FEA36-E305-44BC-ACB2-CC4FEE5061A6}" type="slidenum">
              <a:rPr lang="fr-FR" altLang="de-DE">
                <a:solidFill>
                  <a:schemeClr val="bg1"/>
                </a:solidFill>
              </a:rPr>
              <a:pPr/>
              <a:t>24</a:t>
            </a:fld>
            <a:endParaRPr lang="fr-FR" altLang="de-DE">
              <a:solidFill>
                <a:schemeClr val="bg1"/>
              </a:solidFill>
            </a:endParaRPr>
          </a:p>
        </p:txBody>
      </p:sp>
    </p:spTree>
    <p:extLst>
      <p:ext uri="{BB962C8B-B14F-4D97-AF65-F5344CB8AC3E}">
        <p14:creationId xmlns:p14="http://schemas.microsoft.com/office/powerpoint/2010/main" val="1217280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00439EA4-BC30-452B-B598-2980654B6FC9}"/>
              </a:ext>
            </a:extLst>
          </p:cNvPr>
          <p:cNvSpPr>
            <a:spLocks noGrp="1"/>
          </p:cNvSpPr>
          <p:nvPr>
            <p:ph type="title"/>
          </p:nvPr>
        </p:nvSpPr>
        <p:spPr>
          <a:xfrm>
            <a:off x="710381" y="369836"/>
            <a:ext cx="10515600" cy="1325563"/>
          </a:xfrm>
        </p:spPr>
        <p:txBody>
          <a:bodyPr>
            <a:normAutofit/>
          </a:bodyPr>
          <a:lstStyle/>
          <a:p>
            <a:r>
              <a:rPr lang="en-GB" altLang="de-DE" b="1" noProof="0" dirty="0"/>
              <a:t>Right of evocation I</a:t>
            </a:r>
          </a:p>
        </p:txBody>
      </p:sp>
      <p:sp>
        <p:nvSpPr>
          <p:cNvPr id="3" name="Inhaltsplatzhalter 2">
            <a:extLst>
              <a:ext uri="{FF2B5EF4-FFF2-40B4-BE49-F238E27FC236}">
                <a16:creationId xmlns:a16="http://schemas.microsoft.com/office/drawing/2014/main" id="{A54A5C8B-9FD4-4E17-863F-BBA754D50EAA}"/>
              </a:ext>
            </a:extLst>
          </p:cNvPr>
          <p:cNvSpPr>
            <a:spLocks noGrp="1"/>
          </p:cNvSpPr>
          <p:nvPr>
            <p:ph idx="1"/>
          </p:nvPr>
        </p:nvSpPr>
        <p:spPr>
          <a:xfrm>
            <a:off x="710381" y="1816919"/>
            <a:ext cx="9860485" cy="4417910"/>
          </a:xfrm>
        </p:spPr>
        <p:txBody>
          <a:bodyPr>
            <a:normAutofit fontScale="55000" lnSpcReduction="20000"/>
          </a:bodyPr>
          <a:lstStyle/>
          <a:p>
            <a:pPr marL="0" indent="0" algn="just">
              <a:buNone/>
              <a:defRPr/>
            </a:pPr>
            <a:r>
              <a:rPr lang="en-GB" sz="2900" b="1" dirty="0"/>
              <a:t>Article 27:</a:t>
            </a:r>
          </a:p>
          <a:p>
            <a:pPr marL="514350" indent="-514350" algn="just">
              <a:buFont typeface="+mj-lt"/>
              <a:buAutoNum type="arabicPeriod"/>
              <a:defRPr/>
            </a:pPr>
            <a:r>
              <a:rPr lang="en-US" sz="2900" dirty="0"/>
              <a:t>Upon receiving all relevant information in accordance with Article 24(2), the EPPO shall take its </a:t>
            </a:r>
            <a:r>
              <a:rPr lang="en-US" sz="2900" b="1" dirty="0"/>
              <a:t>decision on whether to exercise its right of evocation </a:t>
            </a:r>
            <a:r>
              <a:rPr lang="en-US" sz="2900" dirty="0"/>
              <a:t>as soon as possible, but no later than </a:t>
            </a:r>
            <a:r>
              <a:rPr lang="en-US" sz="2900" b="1" dirty="0"/>
              <a:t>5 days </a:t>
            </a:r>
            <a:r>
              <a:rPr lang="en-US" sz="2900" dirty="0"/>
              <a:t>after receiving the information from the national authorities and shall inform the national authorities of that decision. The European Chief Prosecutor may in a specific case take a reasoned decision to prolong the time limit by a maximum period </a:t>
            </a:r>
            <a:r>
              <a:rPr lang="en-US" sz="2900" b="1" dirty="0"/>
              <a:t>of 5 days, </a:t>
            </a:r>
            <a:r>
              <a:rPr lang="en-US" sz="2900" dirty="0"/>
              <a:t>and shall inform the national authorities accordingly. </a:t>
            </a:r>
          </a:p>
          <a:p>
            <a:pPr marL="514350" indent="-514350" algn="just">
              <a:buFont typeface="+mj-lt"/>
              <a:buAutoNum type="arabicPeriod"/>
              <a:defRPr/>
            </a:pPr>
            <a:r>
              <a:rPr lang="en-US" sz="2900" b="1" dirty="0"/>
              <a:t>During the periods </a:t>
            </a:r>
            <a:r>
              <a:rPr lang="en-US" sz="2900" dirty="0"/>
              <a:t>referred to in paragraph 1, the national authorities shall refrain from taking any decision under national law that may have the effect of precluding the EPPO from exercising its right of evocation. </a:t>
            </a:r>
          </a:p>
          <a:p>
            <a:pPr marL="514350" indent="-514350" algn="just">
              <a:buFont typeface="+mj-lt"/>
              <a:buAutoNum type="arabicPeriod"/>
              <a:defRPr/>
            </a:pPr>
            <a:r>
              <a:rPr lang="en-US" sz="2900" dirty="0"/>
              <a:t>The national authorities shall take </a:t>
            </a:r>
            <a:r>
              <a:rPr lang="en-US" sz="2900" b="1" dirty="0"/>
              <a:t>any urgent measures necessary, </a:t>
            </a:r>
            <a:r>
              <a:rPr lang="en-US" sz="2900" dirty="0"/>
              <a:t>under national law, to ensure effective investigation and prosecution. </a:t>
            </a:r>
          </a:p>
          <a:p>
            <a:pPr marL="514350" indent="-514350" algn="just">
              <a:buFont typeface="+mj-lt"/>
              <a:buAutoNum type="arabicPeriod"/>
              <a:defRPr/>
            </a:pPr>
            <a:r>
              <a:rPr lang="en-US" sz="2900" dirty="0"/>
              <a:t>If the EPPO becomes aware, by means other than the information referred to in Article 24(2), of the fact that an investigation in respect of a criminal offence for which it could be competent is already undertaken by the competent authorities of a Member State, it shall inform these authorities without delay. </a:t>
            </a:r>
            <a:r>
              <a:rPr lang="en-US" sz="2900" b="1" dirty="0"/>
              <a:t>After being duly informed in accordance with Article 24(2), </a:t>
            </a:r>
            <a:r>
              <a:rPr lang="en-US" sz="2900" dirty="0"/>
              <a:t>the EPPO shall take a decision on whether to exercise its right of evocation. The decision shall be taken within the time limits set out in paragraph 1 of this Article. </a:t>
            </a:r>
          </a:p>
          <a:p>
            <a:pPr marL="514350" indent="-514350" algn="just">
              <a:buFont typeface="+mj-lt"/>
              <a:buAutoNum type="arabicPeriod"/>
              <a:defRPr/>
            </a:pPr>
            <a:r>
              <a:rPr lang="en-US" sz="2900" dirty="0"/>
              <a:t>The EPPO shall, where appropriate, consult the competent authorities of the Member State concerned before deciding whether to exercise its right of evocation. </a:t>
            </a:r>
          </a:p>
          <a:p>
            <a:pPr marL="514350" indent="-514350" algn="just">
              <a:buFont typeface="+mj-lt"/>
              <a:buAutoNum type="arabicPeriod"/>
              <a:defRPr/>
            </a:pPr>
            <a:r>
              <a:rPr lang="en-US" sz="2900" dirty="0"/>
              <a:t>Where the EPPO exercises its right of evocation, the competent authorities of the Member States shall transfer the file to the EPPO and refrain from carrying out further acts of investigation in respect of the same offence.</a:t>
            </a:r>
            <a:endParaRPr lang="en-GB" sz="2900" dirty="0"/>
          </a:p>
          <a:p>
            <a:pPr lvl="1">
              <a:buFont typeface="Wingdings" panose="05000000000000000000" pitchFamily="2" charset="2"/>
              <a:buChar char="ü"/>
              <a:defRPr/>
            </a:pPr>
            <a:endParaRPr lang="en-GB" dirty="0"/>
          </a:p>
          <a:p>
            <a:pPr lvl="1">
              <a:buFont typeface="Wingdings" panose="05000000000000000000" pitchFamily="2" charset="2"/>
              <a:buChar char="ü"/>
              <a:defRPr/>
            </a:pPr>
            <a:endParaRPr lang="en-GB" noProof="0" dirty="0">
              <a:solidFill>
                <a:schemeClr val="tx1"/>
              </a:solidFill>
            </a:endParaRPr>
          </a:p>
          <a:p>
            <a:pPr marL="1371600" lvl="2" indent="-514350">
              <a:defRPr/>
            </a:pPr>
            <a:endParaRPr lang="en-GB" b="1" noProof="0" dirty="0">
              <a:solidFill>
                <a:schemeClr val="tx1"/>
              </a:solidFill>
            </a:endParaRPr>
          </a:p>
          <a:p>
            <a:pPr marL="514350" indent="-514350">
              <a:buFont typeface="+mj-lt"/>
              <a:buAutoNum type="alphaLcPeriod"/>
              <a:defRPr/>
            </a:pPr>
            <a:endParaRPr lang="en-GB" noProof="0" dirty="0"/>
          </a:p>
        </p:txBody>
      </p:sp>
      <p:sp>
        <p:nvSpPr>
          <p:cNvPr id="25604" name="Foliennummernplatzhalter 4">
            <a:extLst>
              <a:ext uri="{FF2B5EF4-FFF2-40B4-BE49-F238E27FC236}">
                <a16:creationId xmlns:a16="http://schemas.microsoft.com/office/drawing/2014/main" id="{A6C64975-F975-4D37-8296-A0D747DE73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1FEA36-E305-44BC-ACB2-CC4FEE5061A6}" type="slidenum">
              <a:rPr lang="fr-FR" altLang="de-DE">
                <a:solidFill>
                  <a:schemeClr val="bg1"/>
                </a:solidFill>
              </a:rPr>
              <a:pPr/>
              <a:t>25</a:t>
            </a:fld>
            <a:endParaRPr lang="fr-FR" altLang="de-DE">
              <a:solidFill>
                <a:schemeClr val="bg1"/>
              </a:solidFill>
            </a:endParaRPr>
          </a:p>
        </p:txBody>
      </p:sp>
    </p:spTree>
    <p:extLst>
      <p:ext uri="{BB962C8B-B14F-4D97-AF65-F5344CB8AC3E}">
        <p14:creationId xmlns:p14="http://schemas.microsoft.com/office/powerpoint/2010/main" val="2157245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00439EA4-BC30-452B-B598-2980654B6FC9}"/>
              </a:ext>
            </a:extLst>
          </p:cNvPr>
          <p:cNvSpPr>
            <a:spLocks noGrp="1"/>
          </p:cNvSpPr>
          <p:nvPr>
            <p:ph type="title"/>
          </p:nvPr>
        </p:nvSpPr>
        <p:spPr>
          <a:xfrm>
            <a:off x="737716" y="296863"/>
            <a:ext cx="10515600" cy="1325563"/>
          </a:xfrm>
        </p:spPr>
        <p:txBody>
          <a:bodyPr>
            <a:normAutofit/>
          </a:bodyPr>
          <a:lstStyle/>
          <a:p>
            <a:r>
              <a:rPr lang="en-GB" altLang="de-DE" b="1" noProof="0" dirty="0"/>
              <a:t>Right of evocation II</a:t>
            </a:r>
          </a:p>
        </p:txBody>
      </p:sp>
      <p:sp>
        <p:nvSpPr>
          <p:cNvPr id="3" name="Inhaltsplatzhalter 2">
            <a:extLst>
              <a:ext uri="{FF2B5EF4-FFF2-40B4-BE49-F238E27FC236}">
                <a16:creationId xmlns:a16="http://schemas.microsoft.com/office/drawing/2014/main" id="{A54A5C8B-9FD4-4E17-863F-BBA754D50EAA}"/>
              </a:ext>
            </a:extLst>
          </p:cNvPr>
          <p:cNvSpPr>
            <a:spLocks noGrp="1"/>
          </p:cNvSpPr>
          <p:nvPr>
            <p:ph idx="1"/>
          </p:nvPr>
        </p:nvSpPr>
        <p:spPr>
          <a:xfrm>
            <a:off x="731854" y="1736725"/>
            <a:ext cx="10080172" cy="4802187"/>
          </a:xfrm>
        </p:spPr>
        <p:txBody>
          <a:bodyPr>
            <a:normAutofit fontScale="70000" lnSpcReduction="20000"/>
          </a:bodyPr>
          <a:lstStyle/>
          <a:p>
            <a:pPr marL="0" indent="0" algn="just">
              <a:buNone/>
              <a:defRPr/>
            </a:pPr>
            <a:r>
              <a:rPr lang="en-GB" sz="2000" b="1" dirty="0"/>
              <a:t>Article 27:</a:t>
            </a:r>
          </a:p>
          <a:p>
            <a:pPr marL="914400" lvl="1" indent="-457200" algn="just">
              <a:buFont typeface="+mj-lt"/>
              <a:buAutoNum type="arabicPeriod" startAt="6"/>
              <a:defRPr/>
            </a:pPr>
            <a:r>
              <a:rPr lang="en-US" sz="2000" dirty="0"/>
              <a:t>The right of evocation set out in this Article may </a:t>
            </a:r>
            <a:r>
              <a:rPr lang="en-US" sz="2000" b="1" dirty="0"/>
              <a:t>be exercised by a European Delegated Prosecutor </a:t>
            </a:r>
            <a:r>
              <a:rPr lang="en-US" sz="2000" dirty="0"/>
              <a:t>from any Member State whose competent authorities have initiated an investigation in respect of an offence that falls within the scope of Articles 22 and 23. </a:t>
            </a:r>
          </a:p>
          <a:p>
            <a:pPr marL="457200" lvl="1" indent="0" algn="just">
              <a:buNone/>
              <a:defRPr/>
            </a:pPr>
            <a:r>
              <a:rPr lang="en-US" sz="2000" dirty="0"/>
              <a:t>	Where a European Delegated Prosecutor, who has received the information in accordance with Article 24(2), considers 	not to exercise the 	right of evocation, he/she shall </a:t>
            </a:r>
            <a:r>
              <a:rPr lang="en-US" sz="2000" b="1" dirty="0"/>
              <a:t>inform the competent Permanent Chamber through the 	European Prosecutor </a:t>
            </a:r>
            <a:r>
              <a:rPr lang="en-US" sz="2000" dirty="0"/>
              <a:t>of his/her Member State 	with a view to enabling the Permanent Chamber to take a decision in 		accordance with Article 10(4). </a:t>
            </a:r>
          </a:p>
          <a:p>
            <a:pPr marL="914400" lvl="1" indent="-457200" algn="just">
              <a:buFont typeface="+mj-lt"/>
              <a:buAutoNum type="arabicPeriod" startAt="7"/>
              <a:defRPr/>
            </a:pPr>
            <a:r>
              <a:rPr lang="en-US" sz="2000" dirty="0"/>
              <a:t>Where the EPPO has refrained from exercising its competence, it shall </a:t>
            </a:r>
            <a:r>
              <a:rPr lang="en-US" sz="2000" b="1" dirty="0"/>
              <a:t>inform the competent national authorities </a:t>
            </a:r>
            <a:r>
              <a:rPr lang="en-US" sz="2000" dirty="0"/>
              <a:t>without undue delay. At any time in the course of the proceedings, the competent national authorities shall inform the EPPO of any new facts which could give the EPPO reasons to reconsider its decision not to exercise competence. </a:t>
            </a:r>
          </a:p>
          <a:p>
            <a:pPr marL="457200" lvl="1" indent="0" algn="just">
              <a:buNone/>
              <a:defRPr/>
            </a:pPr>
            <a:r>
              <a:rPr lang="en-US" sz="2000" dirty="0"/>
              <a:t>	The EPPO may exercise its right of evocation after receiving such information, provided that the national investigation 		has not already been </a:t>
            </a:r>
            <a:r>
              <a:rPr lang="en-US" sz="2000" dirty="0" err="1"/>
              <a:t>finalised</a:t>
            </a:r>
            <a:r>
              <a:rPr lang="en-US" sz="2000" dirty="0"/>
              <a:t> and that an indictment has not been submitted to a court. The decision shall be 	taken within the time limit set out in paragraph 1. </a:t>
            </a:r>
          </a:p>
          <a:p>
            <a:pPr marL="914400" lvl="1" indent="-457200" algn="just">
              <a:buFont typeface="+mj-lt"/>
              <a:buAutoNum type="arabicPeriod" startAt="8"/>
              <a:defRPr/>
            </a:pPr>
            <a:r>
              <a:rPr lang="en-US" sz="2000" dirty="0"/>
              <a:t>Where, with regard to offences which caused or are likely to cause damage to the Union’s financial interests of less than EUR 100 000, the College considers that, with reference to the degree of seriousness of the offence or the complexity of the proceedings in the individual case, there is no need to investigate or to prosecute at Union level, it shall in accordance with Article 9(2),</a:t>
            </a:r>
            <a:r>
              <a:rPr lang="en-US" sz="2000" b="1" dirty="0"/>
              <a:t> issue general guidelines allowing the European Delegated Prosecutors</a:t>
            </a:r>
            <a:r>
              <a:rPr lang="en-US" sz="2000" dirty="0"/>
              <a:t> to decide, independently and without undue delay, not to evoke the case. </a:t>
            </a:r>
          </a:p>
          <a:p>
            <a:pPr marL="457200" lvl="1" indent="0" algn="just">
              <a:buNone/>
              <a:defRPr/>
            </a:pPr>
            <a:r>
              <a:rPr lang="en-US" sz="2000" dirty="0"/>
              <a:t>	The guidelines shall specify, with all necessary details, the circumstances to which they apply, by establishing clear 	criteria, taking specifically into account the nature of the offence, the urgency of the situation and the commitment of 	the competent national authorities to take all necessary measures in order to fully recover the 	damage to the Union’s 	financial interests. </a:t>
            </a:r>
          </a:p>
          <a:p>
            <a:pPr marL="914400" lvl="1" indent="-457200" algn="just">
              <a:buFont typeface="+mj-lt"/>
              <a:buAutoNum type="arabicPeriod" startAt="9"/>
              <a:defRPr/>
            </a:pPr>
            <a:r>
              <a:rPr lang="en-US" sz="2000" dirty="0"/>
              <a:t>To ensure coherent application of the guidelines, a European Delegated Prosecutor shall inform the competent Permanent Chamber of each decision taken in accordance with paragraph 8 and each Permanent Chamber shall report annually to the College on the application of the guidelines.</a:t>
            </a:r>
            <a:endParaRPr lang="en-GB" sz="2000" noProof="0" dirty="0">
              <a:solidFill>
                <a:schemeClr val="tx1"/>
              </a:solidFill>
            </a:endParaRPr>
          </a:p>
          <a:p>
            <a:pPr marL="1371600" lvl="2" indent="-514350">
              <a:defRPr/>
            </a:pPr>
            <a:endParaRPr lang="en-GB" b="1" noProof="0" dirty="0">
              <a:solidFill>
                <a:schemeClr val="tx1"/>
              </a:solidFill>
            </a:endParaRPr>
          </a:p>
          <a:p>
            <a:pPr marL="514350" indent="-514350">
              <a:buFont typeface="+mj-lt"/>
              <a:buAutoNum type="alphaLcPeriod"/>
              <a:defRPr/>
            </a:pPr>
            <a:endParaRPr lang="en-GB" noProof="0" dirty="0"/>
          </a:p>
        </p:txBody>
      </p:sp>
      <p:sp>
        <p:nvSpPr>
          <p:cNvPr id="25604" name="Foliennummernplatzhalter 4">
            <a:extLst>
              <a:ext uri="{FF2B5EF4-FFF2-40B4-BE49-F238E27FC236}">
                <a16:creationId xmlns:a16="http://schemas.microsoft.com/office/drawing/2014/main" id="{A6C64975-F975-4D37-8296-A0D747DE73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1FEA36-E305-44BC-ACB2-CC4FEE5061A6}" type="slidenum">
              <a:rPr lang="fr-FR" altLang="de-DE">
                <a:solidFill>
                  <a:schemeClr val="bg1"/>
                </a:solidFill>
              </a:rPr>
              <a:pPr/>
              <a:t>26</a:t>
            </a:fld>
            <a:endParaRPr lang="fr-FR" altLang="de-DE">
              <a:solidFill>
                <a:schemeClr val="bg1"/>
              </a:solidFill>
            </a:endParaRPr>
          </a:p>
        </p:txBody>
      </p:sp>
    </p:spTree>
    <p:extLst>
      <p:ext uri="{BB962C8B-B14F-4D97-AF65-F5344CB8AC3E}">
        <p14:creationId xmlns:p14="http://schemas.microsoft.com/office/powerpoint/2010/main" val="15337891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5602" name="Titel 1">
            <a:extLst>
              <a:ext uri="{FF2B5EF4-FFF2-40B4-BE49-F238E27FC236}">
                <a16:creationId xmlns:a16="http://schemas.microsoft.com/office/drawing/2014/main" id="{00439EA4-BC30-452B-B598-2980654B6FC9}"/>
              </a:ext>
            </a:extLst>
          </p:cNvPr>
          <p:cNvSpPr>
            <a:spLocks noGrp="1"/>
          </p:cNvSpPr>
          <p:nvPr>
            <p:ph type="title"/>
          </p:nvPr>
        </p:nvSpPr>
        <p:spPr>
          <a:xfrm>
            <a:off x="767862" y="297247"/>
            <a:ext cx="10515600" cy="1325563"/>
          </a:xfrm>
        </p:spPr>
        <p:txBody>
          <a:bodyPr>
            <a:normAutofit/>
          </a:bodyPr>
          <a:lstStyle/>
          <a:p>
            <a:r>
              <a:rPr lang="en-GB" altLang="de-DE" b="1" noProof="0" dirty="0"/>
              <a:t>Right of evocation III</a:t>
            </a:r>
          </a:p>
        </p:txBody>
      </p:sp>
      <p:sp>
        <p:nvSpPr>
          <p:cNvPr id="3" name="Inhaltsplatzhalter 2">
            <a:extLst>
              <a:ext uri="{FF2B5EF4-FFF2-40B4-BE49-F238E27FC236}">
                <a16:creationId xmlns:a16="http://schemas.microsoft.com/office/drawing/2014/main" id="{A54A5C8B-9FD4-4E17-863F-BBA754D50EAA}"/>
              </a:ext>
            </a:extLst>
          </p:cNvPr>
          <p:cNvSpPr>
            <a:spLocks noGrp="1"/>
          </p:cNvSpPr>
          <p:nvPr>
            <p:ph idx="1"/>
          </p:nvPr>
        </p:nvSpPr>
        <p:spPr>
          <a:xfrm>
            <a:off x="767862" y="1805262"/>
            <a:ext cx="10006781" cy="4095750"/>
          </a:xfrm>
        </p:spPr>
        <p:txBody>
          <a:bodyPr>
            <a:normAutofit/>
          </a:bodyPr>
          <a:lstStyle/>
          <a:p>
            <a:pPr algn="just">
              <a:buFont typeface="Wingdings" panose="05000000000000000000" pitchFamily="2" charset="2"/>
              <a:buChar char="Ø"/>
              <a:defRPr/>
            </a:pPr>
            <a:r>
              <a:rPr lang="en-GB" dirty="0"/>
              <a:t>Decision to take the case by the handling EDP</a:t>
            </a:r>
          </a:p>
          <a:p>
            <a:pPr algn="just">
              <a:buFont typeface="Wingdings" panose="05000000000000000000" pitchFamily="2" charset="2"/>
              <a:buChar char="Ø"/>
              <a:defRPr/>
            </a:pPr>
            <a:r>
              <a:rPr lang="en-GB" dirty="0"/>
              <a:t>Not later than 5 days after receiving the information </a:t>
            </a:r>
            <a:r>
              <a:rPr lang="en-US" dirty="0"/>
              <a:t>in accordance with Article 24 § 2 (10 days upon decision of the ECP)</a:t>
            </a:r>
          </a:p>
          <a:p>
            <a:pPr algn="just">
              <a:buFont typeface="Wingdings" panose="05000000000000000000" pitchFamily="2" charset="2"/>
              <a:buChar char="Ø"/>
              <a:defRPr/>
            </a:pPr>
            <a:r>
              <a:rPr lang="en-US" dirty="0"/>
              <a:t>Decision not to evoke the case</a:t>
            </a:r>
          </a:p>
          <a:p>
            <a:pPr lvl="1" algn="just">
              <a:buFont typeface="Wingdings" panose="05000000000000000000" pitchFamily="2" charset="2"/>
              <a:buChar char="ü"/>
              <a:defRPr/>
            </a:pPr>
            <a:r>
              <a:rPr lang="en-US" dirty="0"/>
              <a:t>Report to the Permanent Chamber which can instruct the EDP to decide otherwise</a:t>
            </a:r>
          </a:p>
          <a:p>
            <a:pPr lvl="1" algn="just">
              <a:buFont typeface="Wingdings" panose="05000000000000000000" pitchFamily="2" charset="2"/>
              <a:buChar char="ü"/>
              <a:defRPr/>
            </a:pPr>
            <a:r>
              <a:rPr lang="en-US" dirty="0"/>
              <a:t>General guidelines issued by the College if damage is less than EUR 100 000</a:t>
            </a:r>
          </a:p>
          <a:p>
            <a:pPr>
              <a:buFont typeface="Wingdings" panose="05000000000000000000" pitchFamily="2" charset="2"/>
              <a:buChar char="Ø"/>
              <a:defRPr/>
            </a:pPr>
            <a:endParaRPr lang="en-US" dirty="0"/>
          </a:p>
          <a:p>
            <a:pPr>
              <a:buFont typeface="Wingdings" panose="05000000000000000000" pitchFamily="2" charset="2"/>
              <a:buChar char="Ø"/>
              <a:defRPr/>
            </a:pPr>
            <a:endParaRPr lang="en-GB" dirty="0"/>
          </a:p>
          <a:p>
            <a:pPr>
              <a:buFont typeface="Wingdings" panose="05000000000000000000" pitchFamily="2" charset="2"/>
              <a:buChar char="Ø"/>
              <a:defRPr/>
            </a:pPr>
            <a:endParaRPr lang="en-GB" dirty="0"/>
          </a:p>
          <a:p>
            <a:pPr lvl="1">
              <a:buFont typeface="Wingdings" panose="05000000000000000000" pitchFamily="2" charset="2"/>
              <a:buChar char="ü"/>
              <a:defRPr/>
            </a:pPr>
            <a:endParaRPr lang="en-GB" dirty="0"/>
          </a:p>
          <a:p>
            <a:pPr lvl="1">
              <a:buFont typeface="Wingdings" panose="05000000000000000000" pitchFamily="2" charset="2"/>
              <a:buChar char="ü"/>
              <a:defRPr/>
            </a:pPr>
            <a:endParaRPr lang="en-GB" noProof="0" dirty="0">
              <a:solidFill>
                <a:schemeClr val="tx1"/>
              </a:solidFill>
            </a:endParaRPr>
          </a:p>
          <a:p>
            <a:pPr marL="1371600" lvl="2" indent="-514350">
              <a:defRPr/>
            </a:pPr>
            <a:endParaRPr lang="en-GB" b="1" noProof="0" dirty="0">
              <a:solidFill>
                <a:schemeClr val="tx1"/>
              </a:solidFill>
            </a:endParaRPr>
          </a:p>
          <a:p>
            <a:pPr marL="514350" indent="-514350">
              <a:buFont typeface="+mj-lt"/>
              <a:buAutoNum type="alphaLcPeriod"/>
              <a:defRPr/>
            </a:pPr>
            <a:endParaRPr lang="en-GB" noProof="0" dirty="0"/>
          </a:p>
        </p:txBody>
      </p:sp>
      <p:sp>
        <p:nvSpPr>
          <p:cNvPr id="25604" name="Foliennummernplatzhalter 4">
            <a:extLst>
              <a:ext uri="{FF2B5EF4-FFF2-40B4-BE49-F238E27FC236}">
                <a16:creationId xmlns:a16="http://schemas.microsoft.com/office/drawing/2014/main" id="{A6C64975-F975-4D37-8296-A0D747DE73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111FEA36-E305-44BC-ACB2-CC4FEE5061A6}" type="slidenum">
              <a:rPr lang="fr-FR" altLang="de-DE">
                <a:solidFill>
                  <a:schemeClr val="bg1"/>
                </a:solidFill>
              </a:rPr>
              <a:pPr/>
              <a:t>27</a:t>
            </a:fld>
            <a:endParaRPr lang="fr-FR" altLang="de-DE">
              <a:solidFill>
                <a:schemeClr val="bg1"/>
              </a:solidFill>
            </a:endParaRPr>
          </a:p>
        </p:txBody>
      </p:sp>
    </p:spTree>
    <p:extLst>
      <p:ext uri="{BB962C8B-B14F-4D97-AF65-F5344CB8AC3E}">
        <p14:creationId xmlns:p14="http://schemas.microsoft.com/office/powerpoint/2010/main" val="3138189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Inhaltsplatzhalter 2"/>
          <p:cNvSpPr>
            <a:spLocks noGrp="1"/>
          </p:cNvSpPr>
          <p:nvPr>
            <p:ph idx="1"/>
          </p:nvPr>
        </p:nvSpPr>
        <p:spPr>
          <a:xfrm>
            <a:off x="768899" y="602130"/>
            <a:ext cx="6570058" cy="841881"/>
          </a:xfrm>
        </p:spPr>
        <p:txBody>
          <a:bodyPr>
            <a:noAutofit/>
          </a:bodyPr>
          <a:lstStyle/>
          <a:p>
            <a:pPr marL="0" indent="0">
              <a:buNone/>
            </a:pPr>
            <a:r>
              <a:rPr lang="de-DE" sz="4000" b="1" dirty="0">
                <a:latin typeface="Frutiger CE 55 Roman" panose="02000503040000020004" pitchFamily="2" charset="0"/>
              </a:rPr>
              <a:t>Content </a:t>
            </a:r>
            <a:r>
              <a:rPr lang="de-DE" sz="4000" b="1" dirty="0" err="1">
                <a:latin typeface="Frutiger CE 55 Roman" panose="02000503040000020004" pitchFamily="2" charset="0"/>
              </a:rPr>
              <a:t>of</a:t>
            </a:r>
            <a:r>
              <a:rPr lang="de-DE" sz="4000" b="1" dirty="0">
                <a:latin typeface="Frutiger CE 55 Roman" panose="02000503040000020004" pitchFamily="2" charset="0"/>
              </a:rPr>
              <a:t> </a:t>
            </a:r>
            <a:r>
              <a:rPr lang="de-DE" sz="4000" b="1" dirty="0" err="1">
                <a:latin typeface="Frutiger CE 55 Roman" panose="02000503040000020004" pitchFamily="2" charset="0"/>
              </a:rPr>
              <a:t>the</a:t>
            </a:r>
            <a:r>
              <a:rPr lang="de-DE" sz="4000" b="1" dirty="0">
                <a:latin typeface="Frutiger CE 55 Roman" panose="02000503040000020004" pitchFamily="2" charset="0"/>
              </a:rPr>
              <a:t> </a:t>
            </a:r>
            <a:r>
              <a:rPr lang="de-DE" sz="4000" b="1" dirty="0" err="1">
                <a:latin typeface="Frutiger CE 55 Roman" panose="02000503040000020004" pitchFamily="2" charset="0"/>
              </a:rPr>
              <a:t>module</a:t>
            </a:r>
            <a:endParaRPr lang="de-DE" sz="4000" dirty="0">
              <a:latin typeface="Frutiger CE 55 Roman" panose="02000503040000020004" pitchFamily="2" charset="0"/>
            </a:endParaRPr>
          </a:p>
        </p:txBody>
      </p:sp>
      <p:sp>
        <p:nvSpPr>
          <p:cNvPr id="6" name="Foliennummernplatzhalt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050" b="0" i="0" u="none" strike="noStrike" kern="1200" cap="none" spc="0" normalizeH="0" baseline="0" noProof="0" smtClean="0">
                <a:ln>
                  <a:noFill/>
                </a:ln>
                <a:solidFill>
                  <a:schemeClr val="bg1"/>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5" name="Rechteck 4">
            <a:extLst>
              <a:ext uri="{FF2B5EF4-FFF2-40B4-BE49-F238E27FC236}">
                <a16:creationId xmlns:a16="http://schemas.microsoft.com/office/drawing/2014/main" id="{60A73F99-4BC4-4DAC-9715-EF5D7633BFCE}"/>
              </a:ext>
            </a:extLst>
          </p:cNvPr>
          <p:cNvSpPr/>
          <p:nvPr/>
        </p:nvSpPr>
        <p:spPr>
          <a:xfrm>
            <a:off x="768899" y="2038525"/>
            <a:ext cx="9822063" cy="2062103"/>
          </a:xfrm>
          <a:prstGeom prst="rect">
            <a:avLst/>
          </a:prstGeom>
        </p:spPr>
        <p:txBody>
          <a:bodyPr wrap="square">
            <a:spAutoFit/>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de-DE" sz="3200" b="0" i="0" u="none" strike="noStrike" kern="1200" cap="none" spc="0" normalizeH="0" baseline="0" noProof="0" dirty="0">
                <a:ln>
                  <a:noFill/>
                </a:ln>
                <a:solidFill>
                  <a:srgbClr val="000000"/>
                </a:solidFill>
                <a:effectLst/>
                <a:uLnTx/>
                <a:uFillTx/>
                <a:latin typeface="Calibri" panose="020F0502020204030204"/>
                <a:ea typeface="+mn-ea"/>
                <a:cs typeface="+mn-cs"/>
              </a:rPr>
              <a:t>Material </a:t>
            </a:r>
            <a:r>
              <a:rPr kumimoji="0" lang="de-DE" sz="3200" b="0" i="0" u="none" strike="noStrike" kern="1200" cap="none" spc="0" normalizeH="0" baseline="0" noProof="0" dirty="0" err="1">
                <a:ln>
                  <a:noFill/>
                </a:ln>
                <a:solidFill>
                  <a:srgbClr val="000000"/>
                </a:solidFill>
                <a:effectLst/>
                <a:uLnTx/>
                <a:uFillTx/>
                <a:latin typeface="Calibri" panose="020F0502020204030204"/>
                <a:ea typeface="+mn-ea"/>
                <a:cs typeface="+mn-cs"/>
              </a:rPr>
              <a:t>competence</a:t>
            </a:r>
            <a:r>
              <a:rPr kumimoji="0" lang="de-DE" sz="3200" b="0" i="0" u="none" strike="noStrike" kern="1200" cap="none" spc="0" normalizeH="0" baseline="0" noProof="0" dirty="0">
                <a:ln>
                  <a:noFill/>
                </a:ln>
                <a:solidFill>
                  <a:srgbClr val="000000"/>
                </a:solidFill>
                <a:effectLst/>
                <a:uLnTx/>
                <a:uFillTx/>
                <a:latin typeface="Calibri" panose="020F0502020204030204"/>
                <a:ea typeface="+mn-ea"/>
                <a:cs typeface="+mn-cs"/>
              </a:rPr>
              <a:t> </a:t>
            </a:r>
            <a:r>
              <a:rPr kumimoji="0" lang="de-DE" sz="3200" b="0" i="0" u="none" strike="noStrike" kern="1200" cap="none" spc="0" normalizeH="0" baseline="0" noProof="0" dirty="0" err="1">
                <a:ln>
                  <a:noFill/>
                </a:ln>
                <a:solidFill>
                  <a:srgbClr val="000000"/>
                </a:solidFill>
                <a:effectLst/>
                <a:uLnTx/>
                <a:uFillTx/>
                <a:latin typeface="Calibri" panose="020F0502020204030204"/>
                <a:ea typeface="+mn-ea"/>
                <a:cs typeface="+mn-cs"/>
              </a:rPr>
              <a:t>of</a:t>
            </a:r>
            <a:r>
              <a:rPr kumimoji="0" lang="de-DE" sz="3200" b="0" i="0" u="none" strike="noStrike" kern="1200" cap="none" spc="0" normalizeH="0" baseline="0" noProof="0" dirty="0">
                <a:ln>
                  <a:noFill/>
                </a:ln>
                <a:solidFill>
                  <a:srgbClr val="000000"/>
                </a:solidFill>
                <a:effectLst/>
                <a:uLnTx/>
                <a:uFillTx/>
                <a:latin typeface="Calibri" panose="020F0502020204030204"/>
                <a:ea typeface="+mn-ea"/>
                <a:cs typeface="+mn-cs"/>
              </a:rPr>
              <a:t> </a:t>
            </a:r>
            <a:r>
              <a:rPr kumimoji="0" lang="de-DE" sz="3200" b="0" i="0" u="none" strike="noStrike" kern="1200" cap="none" spc="0" normalizeH="0" baseline="0" noProof="0" dirty="0" err="1">
                <a:ln>
                  <a:noFill/>
                </a:ln>
                <a:solidFill>
                  <a:srgbClr val="000000"/>
                </a:solidFill>
                <a:effectLst/>
                <a:uLnTx/>
                <a:uFillTx/>
                <a:latin typeface="Calibri" panose="020F0502020204030204"/>
                <a:ea typeface="+mn-ea"/>
                <a:cs typeface="+mn-cs"/>
              </a:rPr>
              <a:t>the</a:t>
            </a:r>
            <a:r>
              <a:rPr kumimoji="0" lang="de-DE" sz="3200" b="0" i="0" u="none" strike="noStrike" kern="1200" cap="none" spc="0" normalizeH="0" baseline="0" noProof="0" dirty="0">
                <a:ln>
                  <a:noFill/>
                </a:ln>
                <a:solidFill>
                  <a:srgbClr val="000000"/>
                </a:solidFill>
                <a:effectLst/>
                <a:uLnTx/>
                <a:uFillTx/>
                <a:latin typeface="Calibri" panose="020F0502020204030204"/>
                <a:ea typeface="+mn-ea"/>
                <a:cs typeface="+mn-cs"/>
              </a:rPr>
              <a:t> EPPO</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de-DE" sz="3200" b="0" i="0" u="none" strike="noStrike" kern="1200" cap="none" spc="0" normalizeH="0" baseline="0" noProof="0" dirty="0">
                <a:ln>
                  <a:noFill/>
                </a:ln>
                <a:solidFill>
                  <a:srgbClr val="000000"/>
                </a:solidFill>
                <a:effectLst/>
                <a:uLnTx/>
                <a:uFillTx/>
                <a:latin typeface="Calibri" panose="020F0502020204030204"/>
                <a:ea typeface="+mn-ea"/>
                <a:cs typeface="+mn-cs"/>
              </a:rPr>
              <a:t>Territorial and personal </a:t>
            </a:r>
            <a:r>
              <a:rPr kumimoji="0" lang="de-DE" sz="3200" b="0" i="0" u="none" strike="noStrike" kern="1200" cap="none" spc="0" normalizeH="0" baseline="0" noProof="0" dirty="0" err="1">
                <a:ln>
                  <a:noFill/>
                </a:ln>
                <a:solidFill>
                  <a:srgbClr val="000000"/>
                </a:solidFill>
                <a:effectLst/>
                <a:uLnTx/>
                <a:uFillTx/>
                <a:latin typeface="Calibri" panose="020F0502020204030204"/>
                <a:ea typeface="+mn-ea"/>
                <a:cs typeface="+mn-cs"/>
              </a:rPr>
              <a:t>competence</a:t>
            </a:r>
            <a:r>
              <a:rPr kumimoji="0" lang="de-DE" sz="3200" b="0" i="0" u="none" strike="noStrike" kern="1200" cap="none" spc="0" normalizeH="0" baseline="0" noProof="0" dirty="0">
                <a:ln>
                  <a:noFill/>
                </a:ln>
                <a:solidFill>
                  <a:srgbClr val="000000"/>
                </a:solidFill>
                <a:effectLst/>
                <a:uLnTx/>
                <a:uFillTx/>
                <a:latin typeface="Calibri" panose="020F0502020204030204"/>
                <a:ea typeface="+mn-ea"/>
                <a:cs typeface="+mn-cs"/>
              </a:rPr>
              <a:t> </a:t>
            </a:r>
            <a:r>
              <a:rPr kumimoji="0" lang="de-DE" sz="3200" b="0" i="0" u="none" strike="noStrike" kern="1200" cap="none" spc="0" normalizeH="0" baseline="0" noProof="0" dirty="0" err="1">
                <a:ln>
                  <a:noFill/>
                </a:ln>
                <a:solidFill>
                  <a:srgbClr val="000000"/>
                </a:solidFill>
                <a:effectLst/>
                <a:uLnTx/>
                <a:uFillTx/>
                <a:latin typeface="Calibri" panose="020F0502020204030204"/>
                <a:ea typeface="+mn-ea"/>
                <a:cs typeface="+mn-cs"/>
              </a:rPr>
              <a:t>of</a:t>
            </a:r>
            <a:r>
              <a:rPr kumimoji="0" lang="de-DE" sz="3200" b="0" i="0" u="none" strike="noStrike" kern="1200" cap="none" spc="0" normalizeH="0" baseline="0" noProof="0" dirty="0">
                <a:ln>
                  <a:noFill/>
                </a:ln>
                <a:solidFill>
                  <a:srgbClr val="000000"/>
                </a:solidFill>
                <a:effectLst/>
                <a:uLnTx/>
                <a:uFillTx/>
                <a:latin typeface="Calibri" panose="020F0502020204030204"/>
                <a:ea typeface="+mn-ea"/>
                <a:cs typeface="+mn-cs"/>
              </a:rPr>
              <a:t> </a:t>
            </a:r>
            <a:r>
              <a:rPr kumimoji="0" lang="de-DE" sz="3200" b="0" i="0" u="none" strike="noStrike" kern="1200" cap="none" spc="0" normalizeH="0" baseline="0" noProof="0" dirty="0" err="1">
                <a:ln>
                  <a:noFill/>
                </a:ln>
                <a:solidFill>
                  <a:srgbClr val="000000"/>
                </a:solidFill>
                <a:effectLst/>
                <a:uLnTx/>
                <a:uFillTx/>
                <a:latin typeface="Calibri" panose="020F0502020204030204"/>
                <a:ea typeface="+mn-ea"/>
                <a:cs typeface="+mn-cs"/>
              </a:rPr>
              <a:t>the</a:t>
            </a:r>
            <a:r>
              <a:rPr kumimoji="0" lang="de-DE" sz="3200" b="0" i="0" u="none" strike="noStrike" kern="1200" cap="none" spc="0" normalizeH="0" baseline="0" noProof="0" dirty="0">
                <a:ln>
                  <a:noFill/>
                </a:ln>
                <a:solidFill>
                  <a:srgbClr val="000000"/>
                </a:solidFill>
                <a:effectLst/>
                <a:uLnTx/>
                <a:uFillTx/>
                <a:latin typeface="Calibri" panose="020F0502020204030204"/>
                <a:ea typeface="+mn-ea"/>
                <a:cs typeface="+mn-cs"/>
              </a:rPr>
              <a:t> EPPO</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de-DE" sz="3200" b="0" i="0" u="none" strike="noStrike" kern="1200" cap="none" spc="0" normalizeH="0" baseline="0" noProof="0" dirty="0">
                <a:ln>
                  <a:noFill/>
                </a:ln>
                <a:solidFill>
                  <a:srgbClr val="000000"/>
                </a:solidFill>
                <a:effectLst/>
                <a:uLnTx/>
                <a:uFillTx/>
                <a:latin typeface="Calibri" panose="020F0502020204030204"/>
                <a:ea typeface="+mn-ea"/>
                <a:cs typeface="+mn-cs"/>
              </a:rPr>
              <a:t>Information </a:t>
            </a:r>
            <a:r>
              <a:rPr kumimoji="0" lang="de-DE" sz="3200" b="0" i="0" u="none" strike="noStrike" kern="1200" cap="none" spc="0" normalizeH="0" baseline="0" noProof="0" dirty="0" err="1">
                <a:ln>
                  <a:noFill/>
                </a:ln>
                <a:solidFill>
                  <a:srgbClr val="000000"/>
                </a:solidFill>
                <a:effectLst/>
                <a:uLnTx/>
                <a:uFillTx/>
                <a:latin typeface="Calibri" panose="020F0502020204030204"/>
                <a:ea typeface="+mn-ea"/>
                <a:cs typeface="+mn-cs"/>
              </a:rPr>
              <a:t>channels</a:t>
            </a:r>
            <a:r>
              <a:rPr kumimoji="0" lang="de-DE" sz="3200" b="0" i="0" u="none" strike="noStrike" kern="1200" cap="none" spc="0" normalizeH="0" baseline="0" noProof="0" dirty="0">
                <a:ln>
                  <a:noFill/>
                </a:ln>
                <a:solidFill>
                  <a:srgbClr val="000000"/>
                </a:solidFill>
                <a:effectLst/>
                <a:uLnTx/>
                <a:uFillTx/>
                <a:latin typeface="Calibri" panose="020F0502020204030204"/>
                <a:ea typeface="+mn-ea"/>
                <a:cs typeface="+mn-cs"/>
              </a:rPr>
              <a:t> and </a:t>
            </a:r>
            <a:r>
              <a:rPr kumimoji="0" lang="de-DE" sz="3200" b="0" i="0" u="none" strike="noStrike" kern="1200" cap="none" spc="0" normalizeH="0" baseline="0" noProof="0" dirty="0" err="1">
                <a:ln>
                  <a:noFill/>
                </a:ln>
                <a:solidFill>
                  <a:srgbClr val="000000"/>
                </a:solidFill>
                <a:effectLst/>
                <a:uLnTx/>
                <a:uFillTx/>
                <a:latin typeface="Calibri" panose="020F0502020204030204"/>
                <a:ea typeface="+mn-ea"/>
                <a:cs typeface="+mn-cs"/>
              </a:rPr>
              <a:t>reporting</a:t>
            </a:r>
            <a:r>
              <a:rPr kumimoji="0" lang="de-DE" sz="3200" b="0" i="0" u="none" strike="noStrike" kern="1200" cap="none" spc="0" normalizeH="0" baseline="0" noProof="0" dirty="0">
                <a:ln>
                  <a:noFill/>
                </a:ln>
                <a:solidFill>
                  <a:srgbClr val="000000"/>
                </a:solidFill>
                <a:effectLst/>
                <a:uLnTx/>
                <a:uFillTx/>
                <a:latin typeface="Calibri" panose="020F0502020204030204"/>
                <a:ea typeface="+mn-ea"/>
                <a:cs typeface="+mn-cs"/>
              </a:rPr>
              <a:t> </a:t>
            </a:r>
            <a:r>
              <a:rPr kumimoji="0" lang="de-DE" sz="3200" b="0" i="0" u="none" strike="noStrike" kern="1200" cap="none" spc="0" normalizeH="0" baseline="0" noProof="0" dirty="0" err="1">
                <a:ln>
                  <a:noFill/>
                </a:ln>
                <a:solidFill>
                  <a:srgbClr val="000000"/>
                </a:solidFill>
                <a:effectLst/>
                <a:uLnTx/>
                <a:uFillTx/>
                <a:latin typeface="Calibri" panose="020F0502020204030204"/>
                <a:ea typeface="+mn-ea"/>
                <a:cs typeface="+mn-cs"/>
              </a:rPr>
              <a:t>obligations</a:t>
            </a:r>
            <a:endParaRPr kumimoji="0" lang="de-DE" sz="32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de-DE" sz="3200" b="0" i="0" u="none" strike="noStrike" kern="1200" cap="none" spc="0" normalizeH="0" baseline="0" noProof="0" dirty="0">
                <a:ln>
                  <a:noFill/>
                </a:ln>
                <a:solidFill>
                  <a:srgbClr val="000000"/>
                </a:solidFill>
                <a:effectLst/>
                <a:uLnTx/>
                <a:uFillTx/>
                <a:latin typeface="Calibri" panose="020F0502020204030204"/>
                <a:ea typeface="+mn-ea"/>
                <a:cs typeface="+mn-cs"/>
              </a:rPr>
              <a:t>Right </a:t>
            </a:r>
            <a:r>
              <a:rPr kumimoji="0" lang="de-DE" sz="3200" b="0" i="0" u="none" strike="noStrike" kern="1200" cap="none" spc="0" normalizeH="0" baseline="0" noProof="0" dirty="0" err="1">
                <a:ln>
                  <a:noFill/>
                </a:ln>
                <a:solidFill>
                  <a:srgbClr val="000000"/>
                </a:solidFill>
                <a:effectLst/>
                <a:uLnTx/>
                <a:uFillTx/>
                <a:latin typeface="Calibri" panose="020F0502020204030204"/>
                <a:ea typeface="+mn-ea"/>
                <a:cs typeface="+mn-cs"/>
              </a:rPr>
              <a:t>of</a:t>
            </a:r>
            <a:r>
              <a:rPr kumimoji="0" lang="de-DE" sz="3200" b="0" i="0" u="none" strike="noStrike" kern="1200" cap="none" spc="0" normalizeH="0" baseline="0" noProof="0" dirty="0">
                <a:ln>
                  <a:noFill/>
                </a:ln>
                <a:solidFill>
                  <a:srgbClr val="000000"/>
                </a:solidFill>
                <a:effectLst/>
                <a:uLnTx/>
                <a:uFillTx/>
                <a:latin typeface="Calibri" panose="020F0502020204030204"/>
                <a:ea typeface="+mn-ea"/>
                <a:cs typeface="+mn-cs"/>
              </a:rPr>
              <a:t> </a:t>
            </a:r>
            <a:r>
              <a:rPr kumimoji="0" lang="de-DE" sz="3200" b="0" i="0" u="none" strike="noStrike" kern="1200" cap="none" spc="0" normalizeH="0" baseline="0" noProof="0" dirty="0" err="1">
                <a:ln>
                  <a:noFill/>
                </a:ln>
                <a:solidFill>
                  <a:srgbClr val="000000"/>
                </a:solidFill>
                <a:effectLst/>
                <a:uLnTx/>
                <a:uFillTx/>
                <a:latin typeface="Calibri" panose="020F0502020204030204"/>
                <a:ea typeface="+mn-ea"/>
                <a:cs typeface="+mn-cs"/>
              </a:rPr>
              <a:t>evocation</a:t>
            </a:r>
            <a:endParaRPr kumimoji="0" lang="de-DE" sz="32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8861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Inhaltsplatzhalter 2"/>
          <p:cNvSpPr>
            <a:spLocks noGrp="1"/>
          </p:cNvSpPr>
          <p:nvPr>
            <p:ph idx="1"/>
          </p:nvPr>
        </p:nvSpPr>
        <p:spPr>
          <a:xfrm>
            <a:off x="730192" y="313716"/>
            <a:ext cx="8299386" cy="1173439"/>
          </a:xfrm>
        </p:spPr>
        <p:txBody>
          <a:bodyPr>
            <a:noAutofit/>
          </a:bodyPr>
          <a:lstStyle/>
          <a:p>
            <a:pPr marL="0" indent="0">
              <a:buNone/>
            </a:pPr>
            <a:r>
              <a:rPr lang="de-DE" sz="4000" b="1" dirty="0">
                <a:latin typeface="Frutiger CE 55 Roman" panose="02000503040000020004" pitchFamily="2" charset="0"/>
              </a:rPr>
              <a:t>Learning </a:t>
            </a:r>
            <a:r>
              <a:rPr lang="de-DE" sz="4000" b="1" dirty="0" err="1">
                <a:latin typeface="Frutiger CE 55 Roman" panose="02000503040000020004" pitchFamily="2" charset="0"/>
              </a:rPr>
              <a:t>objectives</a:t>
            </a:r>
            <a:r>
              <a:rPr lang="de-DE" sz="4000" b="1" dirty="0">
                <a:latin typeface="Frutiger CE 55 Roman" panose="02000503040000020004" pitchFamily="2" charset="0"/>
              </a:rPr>
              <a:t>/</a:t>
            </a:r>
            <a:r>
              <a:rPr lang="de-DE" sz="4000" b="1" dirty="0" err="1">
                <a:latin typeface="Frutiger CE 55 Roman" panose="02000503040000020004" pitchFamily="2" charset="0"/>
              </a:rPr>
              <a:t>interactive</a:t>
            </a:r>
            <a:r>
              <a:rPr lang="de-DE" sz="4000" b="1" dirty="0">
                <a:latin typeface="Frutiger CE 55 Roman" panose="02000503040000020004" pitchFamily="2" charset="0"/>
              </a:rPr>
              <a:t> </a:t>
            </a:r>
            <a:r>
              <a:rPr lang="de-DE" sz="4000" b="1" dirty="0" err="1">
                <a:latin typeface="Frutiger CE 55 Roman" panose="02000503040000020004" pitchFamily="2" charset="0"/>
              </a:rPr>
              <a:t>activity</a:t>
            </a:r>
            <a:endParaRPr lang="de-DE" sz="4000" dirty="0">
              <a:latin typeface="Frutiger CE 55 Roman" panose="02000503040000020004" pitchFamily="2" charset="0"/>
            </a:endParaRPr>
          </a:p>
        </p:txBody>
      </p:sp>
      <p:sp>
        <p:nvSpPr>
          <p:cNvPr id="6" name="Foliennummernplatzhalt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050" b="0" i="0" u="none" strike="noStrike" kern="1200" cap="none" spc="0" normalizeH="0" baseline="0" noProof="0" smtClean="0">
                <a:ln>
                  <a:noFill/>
                </a:ln>
                <a:solidFill>
                  <a:schemeClr val="bg1"/>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5" name="Rechteck 4">
            <a:extLst>
              <a:ext uri="{FF2B5EF4-FFF2-40B4-BE49-F238E27FC236}">
                <a16:creationId xmlns:a16="http://schemas.microsoft.com/office/drawing/2014/main" id="{60A73F99-4BC4-4DAC-9715-EF5D7633BFCE}"/>
              </a:ext>
            </a:extLst>
          </p:cNvPr>
          <p:cNvSpPr/>
          <p:nvPr/>
        </p:nvSpPr>
        <p:spPr>
          <a:xfrm>
            <a:off x="730192" y="1940669"/>
            <a:ext cx="9840673" cy="3693319"/>
          </a:xfrm>
          <a:prstGeom prst="rect">
            <a:avLst/>
          </a:prstGeom>
        </p:spPr>
        <p:txBody>
          <a:bodyPr wrap="square">
            <a:spAutoFit/>
          </a:bodyPr>
          <a:lstStyle/>
          <a:p>
            <a:pPr marL="285750" marR="0" lvl="0" indent="-285750" algn="just"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Knowledge of the legal frameworks relevant for the investigation of the offences falling under the competence of the EPPO</a:t>
            </a:r>
            <a:endParaRPr kumimoji="0" lang="de-AT"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285750" marR="0" lvl="0" indent="-285750" algn="just"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Understanding of the tasks of EPPO according to the EPPO regulation, its provisions concerning the exercise of EPPO´s material, territorial and personal competence, issues concerning cross-border investigations and the choice of forum. </a:t>
            </a:r>
          </a:p>
          <a:p>
            <a:pPr marL="285750" marR="0" lvl="0" indent="-285750" algn="just"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Interaction with national authorities and the exercise of the right of evocation and disagreements between the EPPO and national authorities.</a:t>
            </a:r>
          </a:p>
          <a:p>
            <a:pPr marL="285750" marR="0" lvl="0" indent="-285750" algn="just"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de-AT" sz="2400" b="0" i="0" u="none" strike="noStrike" kern="1200" cap="none" spc="0" normalizeH="0" baseline="0" noProof="0" dirty="0" err="1">
                <a:ln>
                  <a:noFill/>
                </a:ln>
                <a:solidFill>
                  <a:srgbClr val="000000"/>
                </a:solidFill>
                <a:effectLst/>
                <a:uLnTx/>
                <a:uFillTx/>
                <a:latin typeface="Calibri" panose="020F0502020204030204"/>
                <a:ea typeface="+mn-ea"/>
                <a:cs typeface="+mn-cs"/>
              </a:rPr>
              <a:t>Practical</a:t>
            </a:r>
            <a:r>
              <a:rPr kumimoji="0" lang="de-AT" sz="2400" b="0" i="0" u="none" strike="noStrike" kern="1200" cap="none" spc="0" normalizeH="0" baseline="0" noProof="0" dirty="0">
                <a:ln>
                  <a:noFill/>
                </a:ln>
                <a:solidFill>
                  <a:srgbClr val="000000"/>
                </a:solidFill>
                <a:effectLst/>
                <a:uLnTx/>
                <a:uFillTx/>
                <a:latin typeface="Calibri" panose="020F0502020204030204"/>
                <a:ea typeface="+mn-ea"/>
                <a:cs typeface="+mn-cs"/>
              </a:rPr>
              <a:t> </a:t>
            </a:r>
            <a:r>
              <a:rPr kumimoji="0" lang="de-AT" sz="2400" b="0" i="0" u="none" strike="noStrike" kern="1200" cap="none" spc="0" normalizeH="0" baseline="0" noProof="0" dirty="0" err="1">
                <a:ln>
                  <a:noFill/>
                </a:ln>
                <a:solidFill>
                  <a:srgbClr val="000000"/>
                </a:solidFill>
                <a:effectLst/>
                <a:uLnTx/>
                <a:uFillTx/>
                <a:latin typeface="Calibri" panose="020F0502020204030204"/>
                <a:ea typeface="+mn-ea"/>
                <a:cs typeface="+mn-cs"/>
              </a:rPr>
              <a:t>case</a:t>
            </a:r>
            <a:r>
              <a:rPr kumimoji="0" lang="de-AT" sz="2400" b="0" i="0" u="none" strike="noStrike" kern="1200" cap="none" spc="0" normalizeH="0" baseline="0" noProof="0" dirty="0">
                <a:ln>
                  <a:noFill/>
                </a:ln>
                <a:solidFill>
                  <a:srgbClr val="000000"/>
                </a:solidFill>
                <a:effectLst/>
                <a:uLnTx/>
                <a:uFillTx/>
                <a:latin typeface="Calibri" panose="020F0502020204030204"/>
                <a:ea typeface="+mn-ea"/>
                <a:cs typeface="+mn-cs"/>
              </a:rPr>
              <a:t> </a:t>
            </a:r>
            <a:r>
              <a:rPr kumimoji="0" lang="de-AT" sz="2400" b="0" i="0" u="none" strike="noStrike" kern="1200" cap="none" spc="0" normalizeH="0" baseline="0" noProof="0" dirty="0" err="1">
                <a:ln>
                  <a:noFill/>
                </a:ln>
                <a:solidFill>
                  <a:srgbClr val="000000"/>
                </a:solidFill>
                <a:effectLst/>
                <a:uLnTx/>
                <a:uFillTx/>
                <a:latin typeface="Calibri" panose="020F0502020204030204"/>
                <a:ea typeface="+mn-ea"/>
                <a:cs typeface="+mn-cs"/>
              </a:rPr>
              <a:t>study</a:t>
            </a:r>
            <a:r>
              <a:rPr kumimoji="0" lang="de-AT" sz="2400" b="0" i="0" u="none" strike="noStrike" kern="1200" cap="none" spc="0" normalizeH="0" baseline="0" noProof="0" dirty="0">
                <a:ln>
                  <a:noFill/>
                </a:ln>
                <a:solidFill>
                  <a:srgbClr val="000000"/>
                </a:solidFill>
                <a:effectLst/>
                <a:uLnTx/>
                <a:uFillTx/>
                <a:latin typeface="Calibri" panose="020F0502020204030204"/>
                <a:ea typeface="+mn-ea"/>
                <a:cs typeface="+mn-cs"/>
              </a:rPr>
              <a:t> </a:t>
            </a:r>
            <a:r>
              <a:rPr kumimoji="0" lang="de-AT" sz="2400" b="0" i="0" u="none" strike="noStrike" kern="1200" cap="none" spc="0" normalizeH="0" baseline="0" noProof="0" dirty="0" err="1">
                <a:ln>
                  <a:noFill/>
                </a:ln>
                <a:solidFill>
                  <a:srgbClr val="000000"/>
                </a:solidFill>
                <a:effectLst/>
                <a:uLnTx/>
                <a:uFillTx/>
                <a:latin typeface="Calibri" panose="020F0502020204030204"/>
                <a:ea typeface="+mn-ea"/>
                <a:cs typeface="+mn-cs"/>
              </a:rPr>
              <a:t>to</a:t>
            </a:r>
            <a:r>
              <a:rPr kumimoji="0" lang="de-AT" sz="2400" b="0" i="0" u="none" strike="noStrike" kern="1200" cap="none" spc="0" normalizeH="0" baseline="0" noProof="0" dirty="0">
                <a:ln>
                  <a:noFill/>
                </a:ln>
                <a:solidFill>
                  <a:srgbClr val="000000"/>
                </a:solidFill>
                <a:effectLst/>
                <a:uLnTx/>
                <a:uFillTx/>
                <a:latin typeface="Calibri" panose="020F0502020204030204"/>
                <a:ea typeface="+mn-ea"/>
                <a:cs typeface="+mn-cs"/>
              </a:rPr>
              <a:t> </a:t>
            </a:r>
            <a:r>
              <a:rPr kumimoji="0" lang="de-AT" sz="2400" b="0" i="0" u="none" strike="noStrike" kern="1200" cap="none" spc="0" normalizeH="0" baseline="0" noProof="0" dirty="0" err="1">
                <a:ln>
                  <a:noFill/>
                </a:ln>
                <a:solidFill>
                  <a:srgbClr val="000000"/>
                </a:solidFill>
                <a:effectLst/>
                <a:uLnTx/>
                <a:uFillTx/>
                <a:latin typeface="Calibri" panose="020F0502020204030204"/>
                <a:ea typeface="+mn-ea"/>
                <a:cs typeface="+mn-cs"/>
              </a:rPr>
              <a:t>deepen</a:t>
            </a:r>
            <a:r>
              <a:rPr kumimoji="0" lang="de-AT" sz="2400" b="0" i="0" u="none" strike="noStrike" kern="1200" cap="none" spc="0" normalizeH="0" baseline="0" noProof="0" dirty="0">
                <a:ln>
                  <a:noFill/>
                </a:ln>
                <a:solidFill>
                  <a:srgbClr val="000000"/>
                </a:solidFill>
                <a:effectLst/>
                <a:uLnTx/>
                <a:uFillTx/>
                <a:latin typeface="Calibri" panose="020F0502020204030204"/>
                <a:ea typeface="+mn-ea"/>
                <a:cs typeface="+mn-cs"/>
              </a:rPr>
              <a:t> </a:t>
            </a:r>
            <a:r>
              <a:rPr kumimoji="0" lang="de-AT" sz="2400" b="0" i="0" u="none" strike="noStrike" kern="1200" cap="none" spc="0" normalizeH="0" baseline="0" noProof="0" dirty="0" err="1">
                <a:ln>
                  <a:noFill/>
                </a:ln>
                <a:solidFill>
                  <a:srgbClr val="000000"/>
                </a:solidFill>
                <a:effectLst/>
                <a:uLnTx/>
                <a:uFillTx/>
                <a:latin typeface="Calibri" panose="020F0502020204030204"/>
                <a:ea typeface="+mn-ea"/>
                <a:cs typeface="+mn-cs"/>
              </a:rPr>
              <a:t>the</a:t>
            </a:r>
            <a:r>
              <a:rPr kumimoji="0" lang="de-AT" sz="2400" b="0" i="0" u="none" strike="noStrike" kern="1200" cap="none" spc="0" normalizeH="0" baseline="0" noProof="0" dirty="0">
                <a:ln>
                  <a:noFill/>
                </a:ln>
                <a:solidFill>
                  <a:srgbClr val="000000"/>
                </a:solidFill>
                <a:effectLst/>
                <a:uLnTx/>
                <a:uFillTx/>
                <a:latin typeface="Calibri" panose="020F0502020204030204"/>
                <a:ea typeface="+mn-ea"/>
                <a:cs typeface="+mn-cs"/>
              </a:rPr>
              <a:t> </a:t>
            </a:r>
            <a:r>
              <a:rPr kumimoji="0" lang="de-AT" sz="2400" b="0" i="0" u="none" strike="noStrike" kern="1200" cap="none" spc="0" normalizeH="0" baseline="0" noProof="0" dirty="0" err="1">
                <a:ln>
                  <a:noFill/>
                </a:ln>
                <a:solidFill>
                  <a:srgbClr val="000000"/>
                </a:solidFill>
                <a:effectLst/>
                <a:uLnTx/>
                <a:uFillTx/>
                <a:latin typeface="Calibri" panose="020F0502020204030204"/>
                <a:ea typeface="+mn-ea"/>
                <a:cs typeface="+mn-cs"/>
              </a:rPr>
              <a:t>knowledge</a:t>
            </a:r>
            <a:r>
              <a:rPr kumimoji="0" lang="de-AT" sz="2400" b="0" i="0" u="none" strike="noStrike" kern="1200" cap="none" spc="0" normalizeH="0" baseline="0" noProof="0" dirty="0">
                <a:ln>
                  <a:noFill/>
                </a:ln>
                <a:solidFill>
                  <a:srgbClr val="000000"/>
                </a:solidFill>
                <a:effectLst/>
                <a:uLnTx/>
                <a:uFillTx/>
                <a:latin typeface="Calibri" panose="020F0502020204030204"/>
                <a:ea typeface="+mn-ea"/>
                <a:cs typeface="+mn-cs"/>
              </a:rPr>
              <a:t> </a:t>
            </a:r>
            <a:r>
              <a:rPr kumimoji="0" lang="de-AT" sz="2400" b="0" i="0" u="none" strike="noStrike" kern="1200" cap="none" spc="0" normalizeH="0" baseline="0" noProof="0" dirty="0" err="1">
                <a:ln>
                  <a:noFill/>
                </a:ln>
                <a:solidFill>
                  <a:srgbClr val="000000"/>
                </a:solidFill>
                <a:effectLst/>
                <a:uLnTx/>
                <a:uFillTx/>
                <a:latin typeface="Calibri" panose="020F0502020204030204"/>
                <a:ea typeface="+mn-ea"/>
                <a:cs typeface="+mn-cs"/>
              </a:rPr>
              <a:t>treated</a:t>
            </a:r>
            <a:r>
              <a:rPr kumimoji="0" lang="de-AT" sz="2400" b="0" i="0" u="none" strike="noStrike" kern="1200" cap="none" spc="0" normalizeH="0" baseline="0" noProof="0" dirty="0">
                <a:ln>
                  <a:noFill/>
                </a:ln>
                <a:solidFill>
                  <a:srgbClr val="000000"/>
                </a:solidFill>
                <a:effectLst/>
                <a:uLnTx/>
                <a:uFillTx/>
                <a:latin typeface="Calibri" panose="020F0502020204030204"/>
                <a:ea typeface="+mn-ea"/>
                <a:cs typeface="+mn-cs"/>
              </a:rPr>
              <a:t> in </a:t>
            </a:r>
            <a:r>
              <a:rPr kumimoji="0" lang="de-AT" sz="2400" b="0" i="0" u="none" strike="noStrike" kern="1200" cap="none" spc="0" normalizeH="0" baseline="0" noProof="0" dirty="0" err="1">
                <a:ln>
                  <a:noFill/>
                </a:ln>
                <a:solidFill>
                  <a:srgbClr val="000000"/>
                </a:solidFill>
                <a:effectLst/>
                <a:uLnTx/>
                <a:uFillTx/>
                <a:latin typeface="Calibri" panose="020F0502020204030204"/>
                <a:ea typeface="+mn-ea"/>
                <a:cs typeface="+mn-cs"/>
              </a:rPr>
              <a:t>the</a:t>
            </a:r>
            <a:r>
              <a:rPr kumimoji="0" lang="de-AT" sz="2400" b="0" i="0" u="none" strike="noStrike" kern="1200" cap="none" spc="0" normalizeH="0" baseline="0" noProof="0" dirty="0">
                <a:ln>
                  <a:noFill/>
                </a:ln>
                <a:solidFill>
                  <a:srgbClr val="000000"/>
                </a:solidFill>
                <a:effectLst/>
                <a:uLnTx/>
                <a:uFillTx/>
                <a:latin typeface="Calibri" panose="020F0502020204030204"/>
                <a:ea typeface="+mn-ea"/>
                <a:cs typeface="+mn-cs"/>
              </a:rPr>
              <a:t> PPP.</a:t>
            </a: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 </a:t>
            </a:r>
            <a:endParaRPr kumimoji="0" lang="de-AT"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de-DE"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0696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69A0BB-8972-4A33-91FA-8DC9094CA3B2}"/>
              </a:ext>
            </a:extLst>
          </p:cNvPr>
          <p:cNvSpPr>
            <a:spLocks noGrp="1"/>
          </p:cNvSpPr>
          <p:nvPr>
            <p:ph type="title"/>
          </p:nvPr>
        </p:nvSpPr>
        <p:spPr>
          <a:xfrm>
            <a:off x="757813" y="320675"/>
            <a:ext cx="10515600" cy="1325563"/>
          </a:xfrm>
        </p:spPr>
        <p:txBody>
          <a:bodyPr/>
          <a:lstStyle/>
          <a:p>
            <a:r>
              <a:rPr lang="de-DE" b="1" dirty="0" err="1"/>
              <a:t>Overview</a:t>
            </a:r>
            <a:endParaRPr lang="de-AT" b="1" dirty="0"/>
          </a:p>
        </p:txBody>
      </p:sp>
      <p:sp>
        <p:nvSpPr>
          <p:cNvPr id="3" name="Inhaltsplatzhalter 2">
            <a:extLst>
              <a:ext uri="{FF2B5EF4-FFF2-40B4-BE49-F238E27FC236}">
                <a16:creationId xmlns:a16="http://schemas.microsoft.com/office/drawing/2014/main" id="{DE6E7C3F-ECD0-4C99-8F78-432250248BC3}"/>
              </a:ext>
            </a:extLst>
          </p:cNvPr>
          <p:cNvSpPr>
            <a:spLocks noGrp="1"/>
          </p:cNvSpPr>
          <p:nvPr>
            <p:ph idx="1"/>
          </p:nvPr>
        </p:nvSpPr>
        <p:spPr>
          <a:xfrm>
            <a:off x="757813" y="1825625"/>
            <a:ext cx="9893440" cy="4351338"/>
          </a:xfrm>
        </p:spPr>
        <p:txBody>
          <a:bodyPr/>
          <a:lstStyle/>
          <a:p>
            <a:r>
              <a:rPr lang="de-DE" dirty="0"/>
              <a:t>Material </a:t>
            </a:r>
            <a:r>
              <a:rPr lang="de-DE" dirty="0" err="1"/>
              <a:t>competence</a:t>
            </a:r>
            <a:r>
              <a:rPr lang="de-DE" dirty="0"/>
              <a:t> </a:t>
            </a:r>
            <a:r>
              <a:rPr lang="de-DE" dirty="0" err="1"/>
              <a:t>of</a:t>
            </a:r>
            <a:r>
              <a:rPr lang="de-DE" dirty="0"/>
              <a:t> </a:t>
            </a:r>
            <a:r>
              <a:rPr lang="de-DE" dirty="0" err="1"/>
              <a:t>the</a:t>
            </a:r>
            <a:r>
              <a:rPr lang="de-DE" dirty="0"/>
              <a:t> EPPO</a:t>
            </a:r>
          </a:p>
          <a:p>
            <a:r>
              <a:rPr lang="de-DE" dirty="0"/>
              <a:t>Territorial and personal </a:t>
            </a:r>
            <a:r>
              <a:rPr lang="de-DE" dirty="0" err="1"/>
              <a:t>competence</a:t>
            </a:r>
            <a:r>
              <a:rPr lang="de-DE" dirty="0"/>
              <a:t> </a:t>
            </a:r>
            <a:r>
              <a:rPr lang="de-DE" dirty="0" err="1"/>
              <a:t>of</a:t>
            </a:r>
            <a:r>
              <a:rPr lang="de-DE" dirty="0"/>
              <a:t> </a:t>
            </a:r>
            <a:r>
              <a:rPr lang="de-DE" dirty="0" err="1"/>
              <a:t>the</a:t>
            </a:r>
            <a:r>
              <a:rPr lang="de-DE" dirty="0"/>
              <a:t> EPPO</a:t>
            </a:r>
          </a:p>
          <a:p>
            <a:r>
              <a:rPr lang="de-DE" dirty="0"/>
              <a:t>Information </a:t>
            </a:r>
            <a:r>
              <a:rPr lang="de-DE" dirty="0" err="1"/>
              <a:t>channels</a:t>
            </a:r>
            <a:r>
              <a:rPr lang="de-DE" dirty="0"/>
              <a:t> and </a:t>
            </a:r>
            <a:r>
              <a:rPr lang="de-DE" dirty="0" err="1"/>
              <a:t>reporting</a:t>
            </a:r>
            <a:r>
              <a:rPr lang="de-DE" dirty="0"/>
              <a:t> </a:t>
            </a:r>
            <a:r>
              <a:rPr lang="de-DE" dirty="0" err="1"/>
              <a:t>obligations</a:t>
            </a:r>
            <a:endParaRPr lang="de-DE" dirty="0"/>
          </a:p>
          <a:p>
            <a:r>
              <a:rPr lang="de-DE" dirty="0"/>
              <a:t>Right </a:t>
            </a:r>
            <a:r>
              <a:rPr lang="de-DE" dirty="0" err="1"/>
              <a:t>of</a:t>
            </a:r>
            <a:r>
              <a:rPr lang="de-DE" dirty="0"/>
              <a:t> </a:t>
            </a:r>
            <a:r>
              <a:rPr lang="de-DE" dirty="0" err="1"/>
              <a:t>evocation</a:t>
            </a:r>
            <a:endParaRPr lang="de-DE" dirty="0"/>
          </a:p>
          <a:p>
            <a:endParaRPr lang="de-DE" dirty="0"/>
          </a:p>
          <a:p>
            <a:endParaRPr lang="de-AT" dirty="0"/>
          </a:p>
        </p:txBody>
      </p:sp>
      <p:sp>
        <p:nvSpPr>
          <p:cNvPr id="4" name="Dia számának helye 3">
            <a:extLst>
              <a:ext uri="{FF2B5EF4-FFF2-40B4-BE49-F238E27FC236}">
                <a16:creationId xmlns:a16="http://schemas.microsoft.com/office/drawing/2014/main" id="{A27910D5-6FDF-4CB0-840A-6EB3BAE84ECC}"/>
              </a:ext>
            </a:extLst>
          </p:cNvPr>
          <p:cNvSpPr>
            <a:spLocks noGrp="1"/>
          </p:cNvSpPr>
          <p:nvPr>
            <p:ph type="sldNum" sz="quarter" idx="12"/>
          </p:nvPr>
        </p:nvSpPr>
        <p:spPr/>
        <p:txBody>
          <a:bodyPr/>
          <a:lstStyle/>
          <a:p>
            <a:fld id="{826CE9DA-0CC2-4A9E-A617-0548961698AD}" type="slidenum">
              <a:rPr lang="de-AT" smtClean="0">
                <a:solidFill>
                  <a:schemeClr val="bg1"/>
                </a:solidFill>
              </a:rPr>
              <a:t>5</a:t>
            </a:fld>
            <a:endParaRPr lang="de-AT" dirty="0">
              <a:solidFill>
                <a:schemeClr val="bg1"/>
              </a:solidFill>
            </a:endParaRPr>
          </a:p>
        </p:txBody>
      </p:sp>
    </p:spTree>
    <p:extLst>
      <p:ext uri="{BB962C8B-B14F-4D97-AF65-F5344CB8AC3E}">
        <p14:creationId xmlns:p14="http://schemas.microsoft.com/office/powerpoint/2010/main" val="845642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14F058F-40D8-4A47-8EFB-2E334C0400DE}"/>
              </a:ext>
            </a:extLst>
          </p:cNvPr>
          <p:cNvSpPr>
            <a:spLocks noGrp="1"/>
          </p:cNvSpPr>
          <p:nvPr>
            <p:ph type="title"/>
          </p:nvPr>
        </p:nvSpPr>
        <p:spPr>
          <a:xfrm>
            <a:off x="717620" y="320675"/>
            <a:ext cx="10515600" cy="1325563"/>
          </a:xfrm>
        </p:spPr>
        <p:txBody>
          <a:bodyPr/>
          <a:lstStyle/>
          <a:p>
            <a:r>
              <a:rPr lang="de-DE" b="1" dirty="0"/>
              <a:t>Material </a:t>
            </a:r>
            <a:r>
              <a:rPr lang="de-DE" b="1" dirty="0" err="1"/>
              <a:t>competence</a:t>
            </a:r>
            <a:r>
              <a:rPr lang="de-DE" b="1" dirty="0"/>
              <a:t> I</a:t>
            </a:r>
            <a:r>
              <a:rPr lang="hu-HU" b="1" dirty="0"/>
              <a:t>.</a:t>
            </a:r>
            <a:endParaRPr lang="de-AT" b="1" dirty="0"/>
          </a:p>
        </p:txBody>
      </p:sp>
      <p:sp>
        <p:nvSpPr>
          <p:cNvPr id="3" name="Inhaltsplatzhalter 2">
            <a:extLst>
              <a:ext uri="{FF2B5EF4-FFF2-40B4-BE49-F238E27FC236}">
                <a16:creationId xmlns:a16="http://schemas.microsoft.com/office/drawing/2014/main" id="{DD2A8102-42BA-425A-834B-32377822A348}"/>
              </a:ext>
            </a:extLst>
          </p:cNvPr>
          <p:cNvSpPr>
            <a:spLocks noGrp="1"/>
          </p:cNvSpPr>
          <p:nvPr>
            <p:ph idx="1"/>
          </p:nvPr>
        </p:nvSpPr>
        <p:spPr>
          <a:xfrm>
            <a:off x="717620" y="1825625"/>
            <a:ext cx="9913536" cy="4351338"/>
          </a:xfrm>
        </p:spPr>
        <p:txBody>
          <a:bodyPr>
            <a:normAutofit fontScale="62500" lnSpcReduction="20000"/>
          </a:bodyPr>
          <a:lstStyle/>
          <a:p>
            <a:pPr marL="0" indent="0" algn="just">
              <a:buNone/>
            </a:pPr>
            <a:r>
              <a:rPr lang="en-US" b="1" dirty="0"/>
              <a:t>Article 22</a:t>
            </a:r>
          </a:p>
          <a:p>
            <a:pPr marL="514350" indent="-514350" algn="just">
              <a:buFont typeface="+mj-lt"/>
              <a:buAutoNum type="arabicPeriod"/>
            </a:pPr>
            <a:r>
              <a:rPr lang="en-US" dirty="0"/>
              <a:t>The EPPO shall be competent in respect of the </a:t>
            </a:r>
            <a:r>
              <a:rPr lang="en-US" b="1" dirty="0"/>
              <a:t>criminal offences affecting the financial interests of the Union </a:t>
            </a:r>
            <a:r>
              <a:rPr lang="en-US" dirty="0"/>
              <a:t>that are provided for in </a:t>
            </a:r>
            <a:r>
              <a:rPr lang="en-US" b="1" dirty="0"/>
              <a:t>Directive (EU) 2017/1371,</a:t>
            </a:r>
            <a:r>
              <a:rPr lang="en-US" dirty="0"/>
              <a:t> as implemented by national law, irrespective of whether the same criminal conduct could be classified as another type of offence under national law. As regards offences referred to in point (d) of Article 3(2) of Directive (EU) 2017/1371, as implemented by national law, the EPPO shall only be competent when the intentional acts or omissions defined in that provision are connected with the territory of two or more Member States and involve a total damage of at least </a:t>
            </a:r>
            <a:r>
              <a:rPr lang="en-US" b="1" dirty="0"/>
              <a:t>EUR 10 million. </a:t>
            </a:r>
          </a:p>
          <a:p>
            <a:pPr marL="514350" indent="-514350" algn="just">
              <a:buFont typeface="+mj-lt"/>
              <a:buAutoNum type="arabicPeriod"/>
            </a:pPr>
            <a:r>
              <a:rPr lang="en-US" dirty="0"/>
              <a:t>The EPPO shall also be competent for offences regarding </a:t>
            </a:r>
            <a:r>
              <a:rPr lang="en-US" b="1" dirty="0"/>
              <a:t>participation in a criminal </a:t>
            </a:r>
            <a:r>
              <a:rPr lang="en-US" b="1" dirty="0" err="1"/>
              <a:t>organisation</a:t>
            </a:r>
            <a:r>
              <a:rPr lang="en-US" dirty="0"/>
              <a:t> as defined in Framework Decision 2008/841/JHA, as implemented in national law, if the </a:t>
            </a:r>
            <a:r>
              <a:rPr lang="en-US" b="1" dirty="0"/>
              <a:t>focus</a:t>
            </a:r>
            <a:r>
              <a:rPr lang="en-US" dirty="0"/>
              <a:t> of the criminal activity of such a criminal </a:t>
            </a:r>
            <a:r>
              <a:rPr lang="en-US" dirty="0" err="1"/>
              <a:t>organisation</a:t>
            </a:r>
            <a:r>
              <a:rPr lang="en-US" dirty="0"/>
              <a:t> is to commit any of the offences referred to in</a:t>
            </a:r>
            <a:br>
              <a:rPr lang="en-US" dirty="0"/>
            </a:br>
            <a:r>
              <a:rPr lang="en-US" b="1" dirty="0"/>
              <a:t>paragraph 1. </a:t>
            </a:r>
          </a:p>
          <a:p>
            <a:pPr marL="514350" indent="-514350" algn="just">
              <a:buFont typeface="+mj-lt"/>
              <a:buAutoNum type="arabicPeriod"/>
            </a:pPr>
            <a:r>
              <a:rPr lang="en-US" dirty="0"/>
              <a:t>The EPPO shall also be competent for any other criminal offence that is </a:t>
            </a:r>
            <a:r>
              <a:rPr lang="en-US" b="1" dirty="0"/>
              <a:t>inextricably linked </a:t>
            </a:r>
            <a:r>
              <a:rPr lang="en-US" dirty="0"/>
              <a:t>to criminal conduct that falls within the scope of </a:t>
            </a:r>
            <a:r>
              <a:rPr lang="en-US" b="1" dirty="0"/>
              <a:t>paragraph 1 </a:t>
            </a:r>
            <a:r>
              <a:rPr lang="en-US" dirty="0"/>
              <a:t>of this Article. The competence with regard to such criminal offences may only be exercised in conformity with Article 25(3). </a:t>
            </a:r>
          </a:p>
          <a:p>
            <a:pPr marL="514350" indent="-514350" algn="just">
              <a:buFont typeface="+mj-lt"/>
              <a:buAutoNum type="arabicPeriod"/>
            </a:pPr>
            <a:r>
              <a:rPr lang="en-US" dirty="0"/>
              <a:t>In any case, the EPPO shall </a:t>
            </a:r>
            <a:r>
              <a:rPr lang="en-US" b="1" dirty="0"/>
              <a:t>not be competent </a:t>
            </a:r>
            <a:r>
              <a:rPr lang="en-US" dirty="0"/>
              <a:t>for criminal offences in respect of </a:t>
            </a:r>
            <a:r>
              <a:rPr lang="en-US" b="1" dirty="0"/>
              <a:t>national direct taxes </a:t>
            </a:r>
            <a:r>
              <a:rPr lang="en-US" dirty="0"/>
              <a:t>including offences inextricably linked thereto. The structure and functioning of the tax administration of the Member States shall not be affected by this Regulation. </a:t>
            </a:r>
            <a:endParaRPr lang="de-AT" dirty="0"/>
          </a:p>
        </p:txBody>
      </p:sp>
      <p:sp>
        <p:nvSpPr>
          <p:cNvPr id="4" name="Dia számának helye 3">
            <a:extLst>
              <a:ext uri="{FF2B5EF4-FFF2-40B4-BE49-F238E27FC236}">
                <a16:creationId xmlns:a16="http://schemas.microsoft.com/office/drawing/2014/main" id="{16D6DE05-9A8A-4BB4-936A-5273D6C94014}"/>
              </a:ext>
            </a:extLst>
          </p:cNvPr>
          <p:cNvSpPr>
            <a:spLocks noGrp="1"/>
          </p:cNvSpPr>
          <p:nvPr>
            <p:ph type="sldNum" sz="quarter" idx="12"/>
          </p:nvPr>
        </p:nvSpPr>
        <p:spPr/>
        <p:txBody>
          <a:bodyPr/>
          <a:lstStyle/>
          <a:p>
            <a:fld id="{826CE9DA-0CC2-4A9E-A617-0548961698AD}" type="slidenum">
              <a:rPr lang="de-AT" smtClean="0">
                <a:solidFill>
                  <a:schemeClr val="bg1"/>
                </a:solidFill>
              </a:rPr>
              <a:t>6</a:t>
            </a:fld>
            <a:endParaRPr lang="de-AT" dirty="0">
              <a:solidFill>
                <a:schemeClr val="bg1"/>
              </a:solidFill>
            </a:endParaRPr>
          </a:p>
        </p:txBody>
      </p:sp>
    </p:spTree>
    <p:extLst>
      <p:ext uri="{BB962C8B-B14F-4D97-AF65-F5344CB8AC3E}">
        <p14:creationId xmlns:p14="http://schemas.microsoft.com/office/powerpoint/2010/main" val="2127756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92208D-9EFB-454C-AC86-C79E41C4CDE5}"/>
              </a:ext>
            </a:extLst>
          </p:cNvPr>
          <p:cNvSpPr>
            <a:spLocks noGrp="1"/>
          </p:cNvSpPr>
          <p:nvPr>
            <p:ph type="title"/>
          </p:nvPr>
        </p:nvSpPr>
        <p:spPr/>
        <p:txBody>
          <a:bodyPr/>
          <a:lstStyle/>
          <a:p>
            <a:pPr algn="ctr"/>
            <a:r>
              <a:rPr lang="en-GB" b="1" noProof="0" dirty="0"/>
              <a:t>Material Competence II</a:t>
            </a:r>
          </a:p>
        </p:txBody>
      </p:sp>
      <p:sp>
        <p:nvSpPr>
          <p:cNvPr id="3" name="Inhaltsplatzhalter 2">
            <a:extLst>
              <a:ext uri="{FF2B5EF4-FFF2-40B4-BE49-F238E27FC236}">
                <a16:creationId xmlns:a16="http://schemas.microsoft.com/office/drawing/2014/main" id="{3A8BBFBB-1348-45F3-B441-8F44B4ABB080}"/>
              </a:ext>
            </a:extLst>
          </p:cNvPr>
          <p:cNvSpPr>
            <a:spLocks noGrp="1"/>
          </p:cNvSpPr>
          <p:nvPr>
            <p:ph idx="1"/>
          </p:nvPr>
        </p:nvSpPr>
        <p:spPr/>
        <p:txBody>
          <a:bodyPr>
            <a:normAutofit/>
          </a:bodyPr>
          <a:lstStyle/>
          <a:p>
            <a:pPr marL="0" indent="0" algn="ctr">
              <a:buNone/>
            </a:pPr>
            <a:r>
              <a:rPr lang="en-GB" sz="2400" noProof="0" dirty="0"/>
              <a:t>Article 22</a:t>
            </a:r>
          </a:p>
        </p:txBody>
      </p:sp>
      <p:sp>
        <p:nvSpPr>
          <p:cNvPr id="4" name="Rechteck 3">
            <a:extLst>
              <a:ext uri="{FF2B5EF4-FFF2-40B4-BE49-F238E27FC236}">
                <a16:creationId xmlns:a16="http://schemas.microsoft.com/office/drawing/2014/main" id="{AB37F947-D7E7-4D6A-B00A-3564265F51D4}"/>
              </a:ext>
            </a:extLst>
          </p:cNvPr>
          <p:cNvSpPr/>
          <p:nvPr/>
        </p:nvSpPr>
        <p:spPr>
          <a:xfrm>
            <a:off x="1489684" y="2619119"/>
            <a:ext cx="2402342" cy="14437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sz="2400" b="1" dirty="0"/>
              <a:t>PIF </a:t>
            </a:r>
            <a:r>
              <a:rPr lang="de-AT" sz="2400" b="1" dirty="0" err="1"/>
              <a:t>Offences</a:t>
            </a:r>
            <a:endParaRPr lang="de-AT" sz="2400" b="1" dirty="0"/>
          </a:p>
        </p:txBody>
      </p:sp>
      <p:sp>
        <p:nvSpPr>
          <p:cNvPr id="5" name="Rechteck 4">
            <a:extLst>
              <a:ext uri="{FF2B5EF4-FFF2-40B4-BE49-F238E27FC236}">
                <a16:creationId xmlns:a16="http://schemas.microsoft.com/office/drawing/2014/main" id="{699BBCE9-9AE1-46CB-806C-D9AEEC5B6046}"/>
              </a:ext>
            </a:extLst>
          </p:cNvPr>
          <p:cNvSpPr/>
          <p:nvPr/>
        </p:nvSpPr>
        <p:spPr>
          <a:xfrm>
            <a:off x="4779587" y="2626966"/>
            <a:ext cx="2402342" cy="14437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sz="2400" b="1" dirty="0" err="1"/>
              <a:t>Criminal</a:t>
            </a:r>
            <a:r>
              <a:rPr lang="de-AT" sz="2400" b="1" dirty="0"/>
              <a:t> Organisation</a:t>
            </a:r>
          </a:p>
          <a:p>
            <a:pPr algn="ctr"/>
            <a:r>
              <a:rPr lang="de-AT" sz="1600" dirty="0" err="1"/>
              <a:t>If</a:t>
            </a:r>
            <a:r>
              <a:rPr lang="de-AT" sz="1600" dirty="0"/>
              <a:t> </a:t>
            </a:r>
            <a:r>
              <a:rPr lang="de-AT" sz="1600" dirty="0" err="1"/>
              <a:t>related</a:t>
            </a:r>
            <a:r>
              <a:rPr lang="de-AT" sz="1600" dirty="0"/>
              <a:t> </a:t>
            </a:r>
            <a:r>
              <a:rPr lang="de-AT" sz="1600" dirty="0" err="1"/>
              <a:t>to</a:t>
            </a:r>
            <a:r>
              <a:rPr lang="de-AT" sz="1600" dirty="0"/>
              <a:t> PIF </a:t>
            </a:r>
            <a:r>
              <a:rPr lang="de-AT" sz="1600" dirty="0" err="1"/>
              <a:t>offences</a:t>
            </a:r>
            <a:endParaRPr lang="de-AT" sz="1600" dirty="0"/>
          </a:p>
        </p:txBody>
      </p:sp>
      <p:sp>
        <p:nvSpPr>
          <p:cNvPr id="6" name="Rechteck 5">
            <a:extLst>
              <a:ext uri="{FF2B5EF4-FFF2-40B4-BE49-F238E27FC236}">
                <a16:creationId xmlns:a16="http://schemas.microsoft.com/office/drawing/2014/main" id="{115693E8-8895-4E85-BB80-FCE9C1223316}"/>
              </a:ext>
            </a:extLst>
          </p:cNvPr>
          <p:cNvSpPr/>
          <p:nvPr/>
        </p:nvSpPr>
        <p:spPr>
          <a:xfrm>
            <a:off x="8063897" y="2628396"/>
            <a:ext cx="2402342" cy="14437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de-AT" sz="2400" b="1" dirty="0" err="1"/>
              <a:t>Inextricably</a:t>
            </a:r>
            <a:r>
              <a:rPr lang="de-AT" sz="2400" b="1" dirty="0"/>
              <a:t> </a:t>
            </a:r>
            <a:r>
              <a:rPr lang="de-AT" sz="2400" b="1" dirty="0" err="1"/>
              <a:t>linked</a:t>
            </a:r>
            <a:r>
              <a:rPr lang="de-AT" sz="2400" b="1" dirty="0"/>
              <a:t> </a:t>
            </a:r>
            <a:r>
              <a:rPr lang="de-AT" sz="2400" b="1" dirty="0" err="1"/>
              <a:t>Offences</a:t>
            </a:r>
            <a:r>
              <a:rPr lang="de-AT" sz="2400" b="1" dirty="0"/>
              <a:t> </a:t>
            </a:r>
          </a:p>
        </p:txBody>
      </p:sp>
      <p:cxnSp>
        <p:nvCxnSpPr>
          <p:cNvPr id="8" name="Gerade Verbindung mit Pfeil 7">
            <a:extLst>
              <a:ext uri="{FF2B5EF4-FFF2-40B4-BE49-F238E27FC236}">
                <a16:creationId xmlns:a16="http://schemas.microsoft.com/office/drawing/2014/main" id="{4D505CF7-B237-4FC9-B3ED-F9D915FC6CD6}"/>
              </a:ext>
            </a:extLst>
          </p:cNvPr>
          <p:cNvCxnSpPr>
            <a:cxnSpLocks/>
          </p:cNvCxnSpPr>
          <p:nvPr/>
        </p:nvCxnSpPr>
        <p:spPr>
          <a:xfrm>
            <a:off x="6795740" y="2234950"/>
            <a:ext cx="1734176" cy="31103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Gerade Verbindung mit Pfeil 11">
            <a:extLst>
              <a:ext uri="{FF2B5EF4-FFF2-40B4-BE49-F238E27FC236}">
                <a16:creationId xmlns:a16="http://schemas.microsoft.com/office/drawing/2014/main" id="{38F5086E-32B4-4172-90EF-19B80C80538C}"/>
              </a:ext>
            </a:extLst>
          </p:cNvPr>
          <p:cNvCxnSpPr>
            <a:cxnSpLocks/>
          </p:cNvCxnSpPr>
          <p:nvPr/>
        </p:nvCxnSpPr>
        <p:spPr>
          <a:xfrm flipH="1">
            <a:off x="3504011" y="2213269"/>
            <a:ext cx="1881721" cy="2787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Gerade Verbindung mit Pfeil 15">
            <a:extLst>
              <a:ext uri="{FF2B5EF4-FFF2-40B4-BE49-F238E27FC236}">
                <a16:creationId xmlns:a16="http://schemas.microsoft.com/office/drawing/2014/main" id="{E37F03C2-A4AA-4AEC-AA41-3699EBF1CF4F}"/>
              </a:ext>
            </a:extLst>
          </p:cNvPr>
          <p:cNvCxnSpPr>
            <a:cxnSpLocks/>
          </p:cNvCxnSpPr>
          <p:nvPr/>
        </p:nvCxnSpPr>
        <p:spPr>
          <a:xfrm>
            <a:off x="5961776" y="2234950"/>
            <a:ext cx="0" cy="3269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 name="Textfeld 21">
            <a:extLst>
              <a:ext uri="{FF2B5EF4-FFF2-40B4-BE49-F238E27FC236}">
                <a16:creationId xmlns:a16="http://schemas.microsoft.com/office/drawing/2014/main" id="{77B73D8F-9FF3-4801-BE23-8593C582B35F}"/>
              </a:ext>
            </a:extLst>
          </p:cNvPr>
          <p:cNvSpPr txBox="1"/>
          <p:nvPr/>
        </p:nvSpPr>
        <p:spPr>
          <a:xfrm>
            <a:off x="6052264" y="2176704"/>
            <a:ext cx="679925" cy="369332"/>
          </a:xfrm>
          <a:prstGeom prst="rect">
            <a:avLst/>
          </a:prstGeom>
          <a:noFill/>
        </p:spPr>
        <p:txBody>
          <a:bodyPr wrap="square" rtlCol="0">
            <a:spAutoFit/>
          </a:bodyPr>
          <a:lstStyle/>
          <a:p>
            <a:r>
              <a:rPr lang="de-AT" dirty="0"/>
              <a:t>§ 2</a:t>
            </a:r>
          </a:p>
        </p:txBody>
      </p:sp>
      <p:sp>
        <p:nvSpPr>
          <p:cNvPr id="24" name="Textfeld 23">
            <a:extLst>
              <a:ext uri="{FF2B5EF4-FFF2-40B4-BE49-F238E27FC236}">
                <a16:creationId xmlns:a16="http://schemas.microsoft.com/office/drawing/2014/main" id="{6E691D19-D62D-47A0-AB35-B3E2BAED508F}"/>
              </a:ext>
            </a:extLst>
          </p:cNvPr>
          <p:cNvSpPr txBox="1"/>
          <p:nvPr/>
        </p:nvSpPr>
        <p:spPr>
          <a:xfrm>
            <a:off x="7566152" y="2049540"/>
            <a:ext cx="995489" cy="369332"/>
          </a:xfrm>
          <a:prstGeom prst="rect">
            <a:avLst/>
          </a:prstGeom>
          <a:noFill/>
        </p:spPr>
        <p:txBody>
          <a:bodyPr wrap="square" rtlCol="0">
            <a:spAutoFit/>
          </a:bodyPr>
          <a:lstStyle/>
          <a:p>
            <a:r>
              <a:rPr lang="de-AT" dirty="0"/>
              <a:t>§ 3</a:t>
            </a:r>
          </a:p>
        </p:txBody>
      </p:sp>
      <p:sp>
        <p:nvSpPr>
          <p:cNvPr id="25" name="Textfeld 24">
            <a:extLst>
              <a:ext uri="{FF2B5EF4-FFF2-40B4-BE49-F238E27FC236}">
                <a16:creationId xmlns:a16="http://schemas.microsoft.com/office/drawing/2014/main" id="{D6CB96EC-FA48-4BDB-862A-2FA38E1DDD78}"/>
              </a:ext>
            </a:extLst>
          </p:cNvPr>
          <p:cNvSpPr txBox="1"/>
          <p:nvPr/>
        </p:nvSpPr>
        <p:spPr>
          <a:xfrm>
            <a:off x="3956686" y="2049540"/>
            <a:ext cx="580241" cy="369332"/>
          </a:xfrm>
          <a:prstGeom prst="rect">
            <a:avLst/>
          </a:prstGeom>
          <a:noFill/>
        </p:spPr>
        <p:txBody>
          <a:bodyPr wrap="square" rtlCol="0">
            <a:spAutoFit/>
          </a:bodyPr>
          <a:lstStyle/>
          <a:p>
            <a:r>
              <a:rPr lang="de-AT" dirty="0"/>
              <a:t>§ 1</a:t>
            </a:r>
          </a:p>
        </p:txBody>
      </p:sp>
      <p:sp>
        <p:nvSpPr>
          <p:cNvPr id="27" name="Rechteck 26">
            <a:extLst>
              <a:ext uri="{FF2B5EF4-FFF2-40B4-BE49-F238E27FC236}">
                <a16:creationId xmlns:a16="http://schemas.microsoft.com/office/drawing/2014/main" id="{00278F17-294B-49E8-B062-1369D0ACCE94}"/>
              </a:ext>
            </a:extLst>
          </p:cNvPr>
          <p:cNvSpPr/>
          <p:nvPr/>
        </p:nvSpPr>
        <p:spPr>
          <a:xfrm>
            <a:off x="1491761" y="4594100"/>
            <a:ext cx="8982149" cy="199218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de-AT" b="1" dirty="0" err="1"/>
              <a:t>Directive</a:t>
            </a:r>
            <a:r>
              <a:rPr lang="de-AT" b="1" dirty="0"/>
              <a:t> (EU) 2017/1371 (PIF)</a:t>
            </a:r>
          </a:p>
          <a:p>
            <a:pPr marL="285750" indent="-285750">
              <a:buFont typeface="Wingdings" panose="05000000000000000000" pitchFamily="2" charset="2"/>
              <a:buChar char="Ø"/>
              <a:defRPr/>
            </a:pPr>
            <a:r>
              <a:rPr lang="en-US" b="1" dirty="0"/>
              <a:t>Minimum rules </a:t>
            </a:r>
            <a:r>
              <a:rPr lang="en-US" dirty="0"/>
              <a:t>concerning the definition of criminal offences and sanctions with regard to combatting fraud and other illegal activities affecting the Union's financial interests (the Union budget),</a:t>
            </a:r>
          </a:p>
          <a:p>
            <a:pPr marL="285750" indent="-285750">
              <a:buFont typeface="Wingdings" panose="05000000000000000000" pitchFamily="2" charset="2"/>
              <a:buChar char="Ø"/>
              <a:defRPr/>
            </a:pPr>
            <a:r>
              <a:rPr lang="en-US" dirty="0"/>
              <a:t>Definitions regarding</a:t>
            </a:r>
          </a:p>
          <a:p>
            <a:pPr marL="285750" indent="-285750">
              <a:buFont typeface="Wingdings" panose="05000000000000000000" pitchFamily="2" charset="2"/>
              <a:buChar char="ü"/>
              <a:defRPr/>
            </a:pPr>
            <a:r>
              <a:rPr lang="en-US" b="1" dirty="0"/>
              <a:t>Fraud affecting the Union's financial interests</a:t>
            </a:r>
          </a:p>
          <a:p>
            <a:pPr marL="285750" indent="-285750">
              <a:buFont typeface="Wingdings" panose="05000000000000000000" pitchFamily="2" charset="2"/>
              <a:buChar char="ü"/>
              <a:defRPr/>
            </a:pPr>
            <a:r>
              <a:rPr lang="en-US" b="1" dirty="0"/>
              <a:t>Other criminal offences affecting the Union's financial interests</a:t>
            </a:r>
          </a:p>
        </p:txBody>
      </p:sp>
      <p:sp>
        <p:nvSpPr>
          <p:cNvPr id="41" name="Pfeil: nach unten 40">
            <a:extLst>
              <a:ext uri="{FF2B5EF4-FFF2-40B4-BE49-F238E27FC236}">
                <a16:creationId xmlns:a16="http://schemas.microsoft.com/office/drawing/2014/main" id="{8C12D6DC-DCF8-416F-BE25-A5162D4FE331}"/>
              </a:ext>
            </a:extLst>
          </p:cNvPr>
          <p:cNvSpPr/>
          <p:nvPr/>
        </p:nvSpPr>
        <p:spPr>
          <a:xfrm>
            <a:off x="2549544" y="4171062"/>
            <a:ext cx="282622" cy="314885"/>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de-AT"/>
          </a:p>
        </p:txBody>
      </p:sp>
      <p:sp>
        <p:nvSpPr>
          <p:cNvPr id="7" name="Dia számának helye 6">
            <a:extLst>
              <a:ext uri="{FF2B5EF4-FFF2-40B4-BE49-F238E27FC236}">
                <a16:creationId xmlns:a16="http://schemas.microsoft.com/office/drawing/2014/main" id="{8DA5A035-F758-4B60-B294-4884568A2BBB}"/>
              </a:ext>
            </a:extLst>
          </p:cNvPr>
          <p:cNvSpPr>
            <a:spLocks noGrp="1"/>
          </p:cNvSpPr>
          <p:nvPr>
            <p:ph type="sldNum" sz="quarter" idx="12"/>
          </p:nvPr>
        </p:nvSpPr>
        <p:spPr/>
        <p:txBody>
          <a:bodyPr/>
          <a:lstStyle/>
          <a:p>
            <a:fld id="{826CE9DA-0CC2-4A9E-A617-0548961698AD}" type="slidenum">
              <a:rPr lang="de-AT" smtClean="0">
                <a:solidFill>
                  <a:schemeClr val="bg1"/>
                </a:solidFill>
              </a:rPr>
              <a:t>7</a:t>
            </a:fld>
            <a:endParaRPr lang="de-AT" dirty="0">
              <a:solidFill>
                <a:schemeClr val="bg1"/>
              </a:solidFill>
            </a:endParaRPr>
          </a:p>
        </p:txBody>
      </p:sp>
    </p:spTree>
    <p:extLst>
      <p:ext uri="{BB962C8B-B14F-4D97-AF65-F5344CB8AC3E}">
        <p14:creationId xmlns:p14="http://schemas.microsoft.com/office/powerpoint/2010/main" val="4223179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680284" y="496479"/>
            <a:ext cx="10515600" cy="1325563"/>
          </a:xfrm>
        </p:spPr>
        <p:txBody>
          <a:bodyPr/>
          <a:lstStyle/>
          <a:p>
            <a:r>
              <a:rPr lang="en-GB" b="1" noProof="0" dirty="0"/>
              <a:t>Material Competence III – PIF Offences</a:t>
            </a:r>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680284" y="1913527"/>
            <a:ext cx="10111646" cy="4351338"/>
          </a:xfrm>
        </p:spPr>
        <p:txBody>
          <a:bodyPr>
            <a:normAutofit fontScale="85000" lnSpcReduction="10000"/>
          </a:bodyPr>
          <a:lstStyle/>
          <a:p>
            <a:pPr marL="0" indent="0" algn="just">
              <a:buNone/>
              <a:defRPr/>
            </a:pPr>
            <a:r>
              <a:rPr lang="en-GB" b="1" noProof="0" dirty="0"/>
              <a:t>Fraud affecting the Union's financial interests (Article 3 PIF)</a:t>
            </a:r>
          </a:p>
          <a:p>
            <a:pPr lvl="1" algn="just">
              <a:buFont typeface="Wingdings" panose="05000000000000000000" pitchFamily="2" charset="2"/>
              <a:buChar char="Ø"/>
              <a:defRPr/>
            </a:pPr>
            <a:r>
              <a:rPr lang="en-GB" noProof="0" dirty="0"/>
              <a:t>Precisely defined actions concerning</a:t>
            </a:r>
          </a:p>
          <a:p>
            <a:pPr lvl="2" algn="just">
              <a:buFont typeface="Wingdings" panose="05000000000000000000" pitchFamily="2" charset="2"/>
              <a:buChar char="ü"/>
              <a:defRPr/>
            </a:pPr>
            <a:r>
              <a:rPr lang="en-GB" noProof="0" dirty="0"/>
              <a:t>non-procurement-related expenditure, </a:t>
            </a:r>
          </a:p>
          <a:p>
            <a:pPr lvl="2" algn="just">
              <a:buFont typeface="Wingdings" panose="05000000000000000000" pitchFamily="2" charset="2"/>
              <a:buChar char="ü"/>
              <a:defRPr/>
            </a:pPr>
            <a:r>
              <a:rPr lang="en-GB" noProof="0" dirty="0"/>
              <a:t> procurement-related expenditure</a:t>
            </a:r>
          </a:p>
          <a:p>
            <a:pPr lvl="2" algn="just">
              <a:buFont typeface="Wingdings" panose="05000000000000000000" pitchFamily="2" charset="2"/>
              <a:buChar char="ü"/>
              <a:defRPr/>
            </a:pPr>
            <a:r>
              <a:rPr lang="en-GB" noProof="0" dirty="0"/>
              <a:t> revenue not arising from VAT </a:t>
            </a:r>
          </a:p>
          <a:p>
            <a:pPr lvl="2" algn="just">
              <a:buFont typeface="Wingdings" panose="05000000000000000000" pitchFamily="2" charset="2"/>
              <a:buChar char="ü"/>
              <a:defRPr/>
            </a:pPr>
            <a:r>
              <a:rPr lang="en-GB" noProof="0" dirty="0"/>
              <a:t> revenue arising from VAT</a:t>
            </a:r>
          </a:p>
          <a:p>
            <a:pPr lvl="3" algn="just">
              <a:buFont typeface="Symbol" panose="05050102010706020507" pitchFamily="18" charset="2"/>
              <a:buChar char="-"/>
              <a:defRPr/>
            </a:pPr>
            <a:r>
              <a:rPr lang="en-GB" noProof="0" dirty="0"/>
              <a:t>If the acts are connected to the territory of at least 2 MS/ total damage at least EUR 10 000 000</a:t>
            </a:r>
          </a:p>
          <a:p>
            <a:pPr lvl="3" algn="just">
              <a:buFont typeface="Symbol" panose="05050102010706020507" pitchFamily="18" charset="2"/>
              <a:buChar char="-"/>
              <a:defRPr/>
            </a:pPr>
            <a:r>
              <a:rPr lang="en-GB" noProof="0" dirty="0"/>
              <a:t>no competence if damage is less than EUR 10 000 000 (Article 22 § 4)</a:t>
            </a:r>
          </a:p>
          <a:p>
            <a:pPr marL="0" indent="0" algn="just">
              <a:buNone/>
              <a:defRPr/>
            </a:pPr>
            <a:r>
              <a:rPr lang="en-GB" b="1" noProof="0" dirty="0"/>
              <a:t>Other criminal offences affecting the Union's financial interests (Article 4 PIF)</a:t>
            </a:r>
          </a:p>
          <a:p>
            <a:pPr lvl="1" algn="just">
              <a:buFont typeface="Wingdings" panose="05000000000000000000" pitchFamily="2" charset="2"/>
              <a:buChar char="Ø"/>
              <a:defRPr/>
            </a:pPr>
            <a:r>
              <a:rPr lang="en-GB" noProof="0" dirty="0"/>
              <a:t>Money laundering</a:t>
            </a:r>
          </a:p>
          <a:p>
            <a:pPr lvl="2" algn="just">
              <a:buFont typeface="Wingdings" panose="05000000000000000000" pitchFamily="2" charset="2"/>
              <a:buChar char="ü"/>
              <a:defRPr/>
            </a:pPr>
            <a:r>
              <a:rPr lang="en-GB" noProof="0" dirty="0"/>
              <a:t>as described in Article 1 § 3 of Directive (EU) 2015/849</a:t>
            </a:r>
          </a:p>
          <a:p>
            <a:pPr lvl="1" algn="just">
              <a:buFont typeface="Wingdings" panose="05000000000000000000" pitchFamily="2" charset="2"/>
              <a:buChar char="Ø"/>
              <a:defRPr/>
            </a:pPr>
            <a:r>
              <a:rPr lang="en-GB" noProof="0" dirty="0"/>
              <a:t>Passive and active corruption</a:t>
            </a:r>
          </a:p>
          <a:p>
            <a:pPr lvl="1" algn="just">
              <a:buFont typeface="Wingdings" panose="05000000000000000000" pitchFamily="2" charset="2"/>
              <a:buChar char="Ø"/>
              <a:defRPr/>
            </a:pPr>
            <a:r>
              <a:rPr lang="en-GB" noProof="0" dirty="0"/>
              <a:t>Misappropriation</a:t>
            </a:r>
          </a:p>
          <a:p>
            <a:pPr marL="457200" lvl="1" indent="0">
              <a:buNone/>
              <a:defRPr/>
            </a:pPr>
            <a:r>
              <a:rPr lang="en-GB" noProof="0" dirty="0"/>
              <a:t> </a:t>
            </a:r>
          </a:p>
          <a:p>
            <a:pPr>
              <a:defRPr/>
            </a:pPr>
            <a:endParaRPr lang="en-GB" noProof="0" dirty="0"/>
          </a:p>
          <a:p>
            <a:pPr>
              <a:defRPr/>
            </a:pPr>
            <a:endParaRPr lang="en-GB" noProof="0" dirty="0"/>
          </a:p>
          <a:p>
            <a:endParaRPr lang="en-GB" noProof="0" dirty="0"/>
          </a:p>
          <a:p>
            <a:endParaRPr lang="en-GB" noProof="0" dirty="0"/>
          </a:p>
        </p:txBody>
      </p:sp>
      <p:sp>
        <p:nvSpPr>
          <p:cNvPr id="4" name="Dia számának helye 3">
            <a:extLst>
              <a:ext uri="{FF2B5EF4-FFF2-40B4-BE49-F238E27FC236}">
                <a16:creationId xmlns:a16="http://schemas.microsoft.com/office/drawing/2014/main" id="{69EEA8B8-3FD0-453C-A53A-BD44ED4600AC}"/>
              </a:ext>
            </a:extLst>
          </p:cNvPr>
          <p:cNvSpPr>
            <a:spLocks noGrp="1"/>
          </p:cNvSpPr>
          <p:nvPr>
            <p:ph type="sldNum" sz="quarter" idx="12"/>
          </p:nvPr>
        </p:nvSpPr>
        <p:spPr/>
        <p:txBody>
          <a:bodyPr/>
          <a:lstStyle/>
          <a:p>
            <a:fld id="{826CE9DA-0CC2-4A9E-A617-0548961698AD}" type="slidenum">
              <a:rPr lang="de-AT" smtClean="0">
                <a:solidFill>
                  <a:schemeClr val="bg1"/>
                </a:solidFill>
              </a:rPr>
              <a:t>8</a:t>
            </a:fld>
            <a:endParaRPr lang="de-AT" dirty="0">
              <a:solidFill>
                <a:schemeClr val="bg1"/>
              </a:solidFill>
            </a:endParaRPr>
          </a:p>
        </p:txBody>
      </p:sp>
    </p:spTree>
    <p:extLst>
      <p:ext uri="{BB962C8B-B14F-4D97-AF65-F5344CB8AC3E}">
        <p14:creationId xmlns:p14="http://schemas.microsoft.com/office/powerpoint/2010/main" val="1988941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5FE47-DA34-4B7D-8CE9-494E1661A01A}"/>
              </a:ext>
            </a:extLst>
          </p:cNvPr>
          <p:cNvSpPr>
            <a:spLocks noGrp="1"/>
          </p:cNvSpPr>
          <p:nvPr>
            <p:ph type="title"/>
          </p:nvPr>
        </p:nvSpPr>
        <p:spPr>
          <a:xfrm>
            <a:off x="750622" y="324666"/>
            <a:ext cx="9870486" cy="1325563"/>
          </a:xfrm>
        </p:spPr>
        <p:txBody>
          <a:bodyPr/>
          <a:lstStyle/>
          <a:p>
            <a:r>
              <a:rPr lang="en-GB" b="1" noProof="0" dirty="0"/>
              <a:t>Material Competence IV – PIF Offences</a:t>
            </a:r>
          </a:p>
        </p:txBody>
      </p:sp>
      <p:sp>
        <p:nvSpPr>
          <p:cNvPr id="3" name="Inhaltsplatzhalter 2">
            <a:extLst>
              <a:ext uri="{FF2B5EF4-FFF2-40B4-BE49-F238E27FC236}">
                <a16:creationId xmlns:a16="http://schemas.microsoft.com/office/drawing/2014/main" id="{28874DA9-0ABE-41AC-9B72-90312371A5EE}"/>
              </a:ext>
            </a:extLst>
          </p:cNvPr>
          <p:cNvSpPr>
            <a:spLocks noGrp="1"/>
          </p:cNvSpPr>
          <p:nvPr>
            <p:ph idx="1"/>
          </p:nvPr>
        </p:nvSpPr>
        <p:spPr>
          <a:xfrm>
            <a:off x="750622" y="1827620"/>
            <a:ext cx="9870486" cy="4351338"/>
          </a:xfrm>
        </p:spPr>
        <p:txBody>
          <a:bodyPr>
            <a:normAutofit fontScale="92500" lnSpcReduction="10000"/>
          </a:bodyPr>
          <a:lstStyle/>
          <a:p>
            <a:pPr marL="0" indent="0" algn="just">
              <a:buNone/>
              <a:defRPr/>
            </a:pPr>
            <a:r>
              <a:rPr lang="en-GB" b="1" noProof="0" dirty="0"/>
              <a:t>“Double-checking” of material competence</a:t>
            </a:r>
          </a:p>
          <a:p>
            <a:pPr lvl="1" algn="just">
              <a:buFont typeface="Wingdings" panose="05000000000000000000" pitchFamily="2" charset="2"/>
              <a:buChar char="Ø"/>
              <a:defRPr/>
            </a:pPr>
            <a:r>
              <a:rPr lang="en-GB" noProof="0" dirty="0"/>
              <a:t>PIF-directive is direct applicable </a:t>
            </a:r>
            <a:r>
              <a:rPr lang="en-GB" b="1" noProof="0" dirty="0"/>
              <a:t>procedural law</a:t>
            </a:r>
            <a:r>
              <a:rPr lang="en-GB" noProof="0" dirty="0"/>
              <a:t> seen from the perspective of the material competence of the EPPO</a:t>
            </a:r>
          </a:p>
          <a:p>
            <a:pPr lvl="1" algn="just">
              <a:buFont typeface="Wingdings" panose="05000000000000000000" pitchFamily="2" charset="2"/>
              <a:buChar char="Ø"/>
              <a:defRPr/>
            </a:pPr>
            <a:r>
              <a:rPr lang="en-GB" noProof="0" dirty="0"/>
              <a:t>PIF-directive has to be implemented into the </a:t>
            </a:r>
            <a:r>
              <a:rPr lang="en-GB" b="1" noProof="0" dirty="0"/>
              <a:t>substantive criminal law </a:t>
            </a:r>
            <a:r>
              <a:rPr lang="en-GB" noProof="0" dirty="0"/>
              <a:t>of the respective MS</a:t>
            </a:r>
          </a:p>
          <a:p>
            <a:pPr lvl="1" algn="just">
              <a:buFont typeface="Wingdings" panose="05000000000000000000" pitchFamily="2" charset="2"/>
              <a:buChar char="Ø"/>
              <a:defRPr/>
            </a:pPr>
            <a:r>
              <a:rPr lang="en-GB" noProof="0" dirty="0"/>
              <a:t>Double-Check</a:t>
            </a:r>
          </a:p>
          <a:p>
            <a:pPr marL="1371600" lvl="2" indent="-457200" algn="just">
              <a:buFont typeface="+mj-lt"/>
              <a:buAutoNum type="arabicPeriod"/>
              <a:defRPr/>
            </a:pPr>
            <a:r>
              <a:rPr lang="en-GB" noProof="0" dirty="0"/>
              <a:t> Check: Does an individual act fall within the scope of the PIF-directive?</a:t>
            </a:r>
          </a:p>
          <a:p>
            <a:pPr lvl="3" algn="just">
              <a:buFont typeface="Wingdings" panose="05000000000000000000" pitchFamily="2" charset="2"/>
              <a:buChar char="ü"/>
              <a:defRPr/>
            </a:pPr>
            <a:r>
              <a:rPr lang="en-GB" noProof="0" dirty="0"/>
              <a:t>If no, EPPO (of course) cannot exercise its competence</a:t>
            </a:r>
          </a:p>
          <a:p>
            <a:pPr lvl="3" algn="just">
              <a:buFont typeface="Wingdings" panose="05000000000000000000" pitchFamily="2" charset="2"/>
              <a:buChar char="ü"/>
              <a:defRPr/>
            </a:pPr>
            <a:r>
              <a:rPr lang="en-GB" noProof="0" dirty="0"/>
              <a:t>Even not, if the MS has extended the directive (“gold-plating”)</a:t>
            </a:r>
          </a:p>
          <a:p>
            <a:pPr lvl="4" algn="just">
              <a:buFont typeface="Symbol" panose="05050102010706020507" pitchFamily="18" charset="2"/>
              <a:buChar char="-"/>
              <a:defRPr/>
            </a:pPr>
            <a:r>
              <a:rPr lang="en-GB" noProof="0" dirty="0"/>
              <a:t>e.g. misapplication of assets concerning procured related expenditures without damage to financial interests (see Article 3/2/b/iii PIF) </a:t>
            </a:r>
          </a:p>
          <a:p>
            <a:pPr marL="1371600" lvl="2" indent="-457200" algn="just">
              <a:buFont typeface="+mj-lt"/>
              <a:buAutoNum type="arabicPeriod"/>
              <a:defRPr/>
            </a:pPr>
            <a:r>
              <a:rPr lang="en-GB" noProof="0" dirty="0"/>
              <a:t>Check: the substantive criminal law of the respective MS </a:t>
            </a:r>
          </a:p>
          <a:p>
            <a:pPr lvl="3" algn="just">
              <a:buFont typeface="Wingdings" panose="05000000000000000000" pitchFamily="2" charset="2"/>
              <a:buChar char="ü"/>
              <a:defRPr/>
            </a:pPr>
            <a:r>
              <a:rPr lang="en-GB" noProof="0" dirty="0"/>
              <a:t>Examination of the national provisions</a:t>
            </a:r>
          </a:p>
          <a:p>
            <a:pPr lvl="3" algn="just">
              <a:buFont typeface="Wingdings" panose="05000000000000000000" pitchFamily="2" charset="2"/>
              <a:buChar char="ü"/>
              <a:defRPr/>
            </a:pPr>
            <a:r>
              <a:rPr lang="en-GB" noProof="0" dirty="0"/>
              <a:t>If the respective MS has failed to amend its national law in the relevant question, EPPO cannot exercise its competence</a:t>
            </a:r>
          </a:p>
          <a:p>
            <a:pPr marL="0" indent="0">
              <a:buNone/>
              <a:defRPr/>
            </a:pPr>
            <a:endParaRPr lang="en-GB" b="1" noProof="0" dirty="0"/>
          </a:p>
          <a:p>
            <a:pPr marL="457200" lvl="1" indent="0">
              <a:buNone/>
              <a:defRPr/>
            </a:pPr>
            <a:endParaRPr lang="en-GB" noProof="0" dirty="0"/>
          </a:p>
          <a:p>
            <a:pPr>
              <a:defRPr/>
            </a:pPr>
            <a:endParaRPr lang="en-GB" noProof="0" dirty="0"/>
          </a:p>
          <a:p>
            <a:pPr>
              <a:defRPr/>
            </a:pPr>
            <a:endParaRPr lang="en-GB" noProof="0" dirty="0"/>
          </a:p>
          <a:p>
            <a:endParaRPr lang="en-GB" noProof="0" dirty="0"/>
          </a:p>
          <a:p>
            <a:endParaRPr lang="en-GB" noProof="0" dirty="0"/>
          </a:p>
        </p:txBody>
      </p:sp>
      <p:sp>
        <p:nvSpPr>
          <p:cNvPr id="4" name="Dia számának helye 3">
            <a:extLst>
              <a:ext uri="{FF2B5EF4-FFF2-40B4-BE49-F238E27FC236}">
                <a16:creationId xmlns:a16="http://schemas.microsoft.com/office/drawing/2014/main" id="{C9E970D4-07A5-48F4-B7E6-B7F185CD4156}"/>
              </a:ext>
            </a:extLst>
          </p:cNvPr>
          <p:cNvSpPr>
            <a:spLocks noGrp="1"/>
          </p:cNvSpPr>
          <p:nvPr>
            <p:ph type="sldNum" sz="quarter" idx="12"/>
          </p:nvPr>
        </p:nvSpPr>
        <p:spPr/>
        <p:txBody>
          <a:bodyPr/>
          <a:lstStyle/>
          <a:p>
            <a:fld id="{826CE9DA-0CC2-4A9E-A617-0548961698AD}" type="slidenum">
              <a:rPr lang="de-AT" smtClean="0">
                <a:solidFill>
                  <a:schemeClr val="bg1"/>
                </a:solidFill>
              </a:rPr>
              <a:t>9</a:t>
            </a:fld>
            <a:endParaRPr lang="de-AT" dirty="0">
              <a:solidFill>
                <a:schemeClr val="bg1"/>
              </a:solidFill>
            </a:endParaRPr>
          </a:p>
        </p:txBody>
      </p:sp>
    </p:spTree>
    <p:extLst>
      <p:ext uri="{BB962C8B-B14F-4D97-AF65-F5344CB8AC3E}">
        <p14:creationId xmlns:p14="http://schemas.microsoft.com/office/powerpoint/2010/main" val="145753179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3937</Words>
  <Application>Microsoft Office PowerPoint</Application>
  <PresentationFormat>Widescreen</PresentationFormat>
  <Paragraphs>314</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Calibri Light</vt:lpstr>
      <vt:lpstr>Frutiger CE 55 Roman</vt:lpstr>
      <vt:lpstr>Symbol</vt:lpstr>
      <vt:lpstr>Wingdings</vt:lpstr>
      <vt:lpstr>Office</vt:lpstr>
      <vt:lpstr>Competences of the EPPO  </vt:lpstr>
      <vt:lpstr>PowerPoint Presentation</vt:lpstr>
      <vt:lpstr>PowerPoint Presentation</vt:lpstr>
      <vt:lpstr>PowerPoint Presentation</vt:lpstr>
      <vt:lpstr>Overview</vt:lpstr>
      <vt:lpstr>Material competence I.</vt:lpstr>
      <vt:lpstr>Material Competence II</vt:lpstr>
      <vt:lpstr>Material Competence III – PIF Offences</vt:lpstr>
      <vt:lpstr>Material Competence IV – PIF Offences</vt:lpstr>
      <vt:lpstr>Material Competence V – Criminal Organisation</vt:lpstr>
      <vt:lpstr>Material Competence VI – Inextricably linked offences</vt:lpstr>
      <vt:lpstr>Material Competence VII – Inextricably linked offences</vt:lpstr>
      <vt:lpstr>Material Competence VIII – exceptions</vt:lpstr>
      <vt:lpstr>Material Competence IX – exceptions</vt:lpstr>
      <vt:lpstr>Exercise of material competence of the EPPO</vt:lpstr>
      <vt:lpstr>Material Competence X – Disagreements</vt:lpstr>
      <vt:lpstr>Material Competence XI – Disagreements</vt:lpstr>
      <vt:lpstr>Territorial and personal competence I</vt:lpstr>
      <vt:lpstr>Territorial and personal competence II</vt:lpstr>
      <vt:lpstr>Territorial and personal competence III</vt:lpstr>
      <vt:lpstr>Information Channels/Reporting obligations</vt:lpstr>
      <vt:lpstr>Information Channels/Reporting obligations</vt:lpstr>
      <vt:lpstr>Information channels (Article 24)</vt:lpstr>
      <vt:lpstr>Reporting obligations</vt:lpstr>
      <vt:lpstr>Right of evocation I</vt:lpstr>
      <vt:lpstr>Right of evocation II</vt:lpstr>
      <vt:lpstr>Right of evocation III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Material Competence (Article 22)</dc:title>
  <dc:creator>Babek Oshidari</dc:creator>
  <cp:lastModifiedBy>Greenwood Elizabeth</cp:lastModifiedBy>
  <cp:revision>89</cp:revision>
  <dcterms:created xsi:type="dcterms:W3CDTF">2020-07-20T02:50:07Z</dcterms:created>
  <dcterms:modified xsi:type="dcterms:W3CDTF">2021-05-27T04:54:46Z</dcterms:modified>
</cp:coreProperties>
</file>