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handoutMasterIdLst>
    <p:handoutMasterId r:id="rId17"/>
  </p:handoutMasterIdLst>
  <p:sldIdLst>
    <p:sldId id="278" r:id="rId2"/>
    <p:sldId id="273" r:id="rId3"/>
    <p:sldId id="286" r:id="rId4"/>
    <p:sldId id="280" r:id="rId5"/>
    <p:sldId id="283" r:id="rId6"/>
    <p:sldId id="298" r:id="rId7"/>
    <p:sldId id="299" r:id="rId8"/>
    <p:sldId id="295" r:id="rId9"/>
    <p:sldId id="297" r:id="rId10"/>
    <p:sldId id="284" r:id="rId11"/>
    <p:sldId id="285" r:id="rId12"/>
    <p:sldId id="282" r:id="rId13"/>
    <p:sldId id="281" r:id="rId14"/>
    <p:sldId id="294" r:id="rId15"/>
  </p:sldIdLst>
  <p:sldSz cx="12192000" cy="685800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sa Garcia-Maltras De Blas" initials="EGDB" lastIdx="2" clrIdx="0">
    <p:extLst>
      <p:ext uri="{19B8F6BF-5375-455C-9EA6-DF929625EA0E}">
        <p15:presenceInfo xmlns:p15="http://schemas.microsoft.com/office/powerpoint/2012/main" userId="S::elsa.garcia-maltras@fiscal.es::ead65ba4-d040-41b4-90d3-5bf7b5270d4c" providerId="AD"/>
      </p:ext>
    </p:extLst>
  </p:cmAuthor>
  <p:cmAuthor id="2" name="Till Gut" initials="TG" lastIdx="17" clrIdx="1">
    <p:extLst>
      <p:ext uri="{19B8F6BF-5375-455C-9EA6-DF929625EA0E}">
        <p15:presenceInfo xmlns:p15="http://schemas.microsoft.com/office/powerpoint/2012/main" userId="Till G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B4AEA8"/>
    <a:srgbClr val="8B827B"/>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0774" autoAdjust="0"/>
  </p:normalViewPr>
  <p:slideViewPr>
    <p:cSldViewPr snapToGrid="0">
      <p:cViewPr varScale="1">
        <p:scale>
          <a:sx n="92" d="100"/>
          <a:sy n="92" d="100"/>
        </p:scale>
        <p:origin x="1254" y="84"/>
      </p:cViewPr>
      <p:guideLst/>
    </p:cSldViewPr>
  </p:slideViewPr>
  <p:notesTextViewPr>
    <p:cViewPr>
      <p:scale>
        <a:sx n="1" d="1"/>
        <a:sy n="1" d="1"/>
      </p:scale>
      <p:origin x="0" y="0"/>
    </p:cViewPr>
  </p:notesTextViewPr>
  <p:notesViewPr>
    <p:cSldViewPr snapToGrid="0">
      <p:cViewPr varScale="1">
        <p:scale>
          <a:sx n="88" d="100"/>
          <a:sy n="88" d="100"/>
        </p:scale>
        <p:origin x="183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fld id="{D852116A-4664-4678-9FDD-31390ADFA7EE}" type="datetimeFigureOut">
              <a:rPr lang="de-DE" smtClean="0"/>
              <a:t>19.05.2021</a:t>
            </a:fld>
            <a:endParaRPr lang="de-D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fld id="{3C768DFE-DABD-49B3-8BCE-484063F82781}" type="slidenum">
              <a:rPr lang="de-DE" smtClean="0"/>
              <a:t>‹#›</a:t>
            </a:fld>
            <a:endParaRPr lang="de-D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fld id="{0D13A7C6-214A-4A78-8B7F-C9DA87EA3770}" type="datetimeFigureOut">
              <a:rPr lang="en-GB" smtClean="0"/>
              <a:t>19/05/2021</a:t>
            </a:fld>
            <a:endParaRPr lang="en-GB"/>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fld id="{4E391B68-67F8-4E32-8F57-9F9CE295B3CB}" type="slidenum">
              <a:rPr lang="en-GB" smtClean="0"/>
              <a:t>‹#›</a:t>
            </a:fld>
            <a:endParaRPr lang="en-GB"/>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4E391B68-67F8-4E32-8F57-9F9CE295B3CB}" type="slidenum">
              <a:rPr lang="en-GB" smtClean="0"/>
              <a:t>1</a:t>
            </a:fld>
            <a:endParaRPr lang="en-GB"/>
          </a:p>
        </p:txBody>
      </p:sp>
    </p:spTree>
    <p:extLst>
      <p:ext uri="{BB962C8B-B14F-4D97-AF65-F5344CB8AC3E}">
        <p14:creationId xmlns:p14="http://schemas.microsoft.com/office/powerpoint/2010/main" val="3904909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National </a:t>
            </a:r>
            <a:r>
              <a:rPr lang="de-DE" dirty="0" err="1"/>
              <a:t>experts</a:t>
            </a:r>
            <a:r>
              <a:rPr lang="de-DE" dirty="0"/>
              <a:t> </a:t>
            </a:r>
            <a:r>
              <a:rPr lang="de-DE" dirty="0" err="1"/>
              <a:t>could</a:t>
            </a:r>
            <a:r>
              <a:rPr lang="de-DE" dirty="0"/>
              <a:t> </a:t>
            </a:r>
            <a:r>
              <a:rPr lang="de-DE" dirty="0" err="1"/>
              <a:t>explain</a:t>
            </a:r>
            <a:r>
              <a:rPr lang="de-DE" dirty="0"/>
              <a:t> </a:t>
            </a:r>
            <a:r>
              <a:rPr lang="de-DE" dirty="0" err="1"/>
              <a:t>how</a:t>
            </a:r>
            <a:r>
              <a:rPr lang="de-DE" dirty="0"/>
              <a:t> </a:t>
            </a:r>
            <a:r>
              <a:rPr lang="de-DE" dirty="0" err="1"/>
              <a:t>the</a:t>
            </a:r>
            <a:r>
              <a:rPr lang="de-DE" dirty="0"/>
              <a:t> </a:t>
            </a:r>
            <a:r>
              <a:rPr lang="de-DE" dirty="0" err="1"/>
              <a:t>equivalent</a:t>
            </a:r>
            <a:r>
              <a:rPr lang="de-DE" dirty="0"/>
              <a:t> </a:t>
            </a:r>
            <a:r>
              <a:rPr lang="de-DE" dirty="0" err="1"/>
              <a:t>status</a:t>
            </a:r>
            <a:r>
              <a:rPr lang="de-DE" dirty="0"/>
              <a:t> </a:t>
            </a:r>
            <a:r>
              <a:rPr lang="de-DE" dirty="0" err="1"/>
              <a:t>of</a:t>
            </a:r>
            <a:r>
              <a:rPr lang="de-DE" dirty="0"/>
              <a:t> EDPs </a:t>
            </a:r>
            <a:r>
              <a:rPr lang="de-DE" dirty="0" err="1"/>
              <a:t>to</a:t>
            </a:r>
            <a:r>
              <a:rPr lang="de-DE" dirty="0"/>
              <a:t> national </a:t>
            </a:r>
            <a:r>
              <a:rPr lang="de-DE" dirty="0" err="1"/>
              <a:t>prosecutors</a:t>
            </a:r>
            <a:r>
              <a:rPr lang="de-DE" dirty="0"/>
              <a:t> </a:t>
            </a:r>
            <a:r>
              <a:rPr lang="de-DE" dirty="0" err="1"/>
              <a:t>is</a:t>
            </a:r>
            <a:r>
              <a:rPr lang="de-DE" dirty="0"/>
              <a:t> </a:t>
            </a:r>
            <a:r>
              <a:rPr lang="de-DE" dirty="0" err="1"/>
              <a:t>entrenched</a:t>
            </a:r>
            <a:r>
              <a:rPr lang="de-DE" dirty="0"/>
              <a:t> in </a:t>
            </a:r>
            <a:r>
              <a:rPr lang="de-DE" dirty="0" err="1"/>
              <a:t>the</a:t>
            </a:r>
            <a:r>
              <a:rPr lang="de-DE" dirty="0"/>
              <a:t> </a:t>
            </a:r>
            <a:r>
              <a:rPr lang="de-DE" dirty="0" err="1"/>
              <a:t>law</a:t>
            </a:r>
            <a:r>
              <a:rPr lang="de-DE" dirty="0"/>
              <a:t> </a:t>
            </a:r>
            <a:r>
              <a:rPr lang="de-DE" dirty="0" err="1"/>
              <a:t>of</a:t>
            </a:r>
            <a:r>
              <a:rPr lang="de-DE" dirty="0"/>
              <a:t> </a:t>
            </a:r>
            <a:r>
              <a:rPr lang="de-DE" dirty="0" err="1"/>
              <a:t>their</a:t>
            </a:r>
            <a:r>
              <a:rPr lang="de-DE" dirty="0"/>
              <a:t> </a:t>
            </a:r>
            <a:r>
              <a:rPr lang="de-DE" dirty="0" err="1"/>
              <a:t>respective</a:t>
            </a:r>
            <a:r>
              <a:rPr lang="de-DE" dirty="0"/>
              <a:t> Member State.</a:t>
            </a:r>
          </a:p>
        </p:txBody>
      </p:sp>
      <p:sp>
        <p:nvSpPr>
          <p:cNvPr id="4" name="Foliennummernplatzhalter 3"/>
          <p:cNvSpPr>
            <a:spLocks noGrp="1"/>
          </p:cNvSpPr>
          <p:nvPr>
            <p:ph type="sldNum" sz="quarter" idx="5"/>
          </p:nvPr>
        </p:nvSpPr>
        <p:spPr/>
        <p:txBody>
          <a:bodyPr/>
          <a:lstStyle/>
          <a:p>
            <a:fld id="{4E391B68-67F8-4E32-8F57-9F9CE295B3CB}" type="slidenum">
              <a:rPr lang="en-GB" smtClean="0"/>
              <a:t>13</a:t>
            </a:fld>
            <a:endParaRPr lang="en-GB"/>
          </a:p>
        </p:txBody>
      </p:sp>
    </p:spTree>
    <p:extLst>
      <p:ext uri="{BB962C8B-B14F-4D97-AF65-F5344CB8AC3E}">
        <p14:creationId xmlns:p14="http://schemas.microsoft.com/office/powerpoint/2010/main" val="4282204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The “</a:t>
            </a:r>
            <a:r>
              <a:rPr lang="en-US" sz="1200" dirty="0">
                <a:solidFill>
                  <a:schemeClr val="tx1"/>
                </a:solidFill>
                <a:latin typeface="+mn-lt"/>
              </a:rPr>
              <a:t>Technical and practical issues</a:t>
            </a:r>
            <a:r>
              <a:rPr lang="en-US" dirty="0"/>
              <a:t>” belong to the many points where national experts can contribute and expand before the backdrop of their respective national systems.</a:t>
            </a:r>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2</a:t>
            </a:fld>
            <a:endParaRPr lang="en-GB"/>
          </a:p>
        </p:txBody>
      </p:sp>
    </p:spTree>
    <p:extLst>
      <p:ext uri="{BB962C8B-B14F-4D97-AF65-F5344CB8AC3E}">
        <p14:creationId xmlns:p14="http://schemas.microsoft.com/office/powerpoint/2010/main" val="3879712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On </a:t>
            </a:r>
            <a:r>
              <a:rPr lang="de-DE" dirty="0" err="1"/>
              <a:t>learning</a:t>
            </a:r>
            <a:r>
              <a:rPr lang="de-DE" dirty="0"/>
              <a:t> </a:t>
            </a:r>
            <a:r>
              <a:rPr lang="de-DE" dirty="0" err="1"/>
              <a:t>objective</a:t>
            </a:r>
            <a:r>
              <a:rPr lang="de-DE" dirty="0"/>
              <a:t>: See </a:t>
            </a:r>
            <a:r>
              <a:rPr lang="de-DE" dirty="0" err="1"/>
              <a:t>note</a:t>
            </a:r>
            <a:r>
              <a:rPr lang="de-DE" dirty="0"/>
              <a:t> on </a:t>
            </a:r>
            <a:r>
              <a:rPr lang="de-DE" dirty="0" err="1"/>
              <a:t>next</a:t>
            </a:r>
            <a:r>
              <a:rPr lang="de-DE" dirty="0"/>
              <a:t> </a:t>
            </a:r>
            <a:r>
              <a:rPr lang="de-DE" dirty="0" err="1"/>
              <a:t>slide</a:t>
            </a:r>
            <a:r>
              <a:rPr lang="de-DE" dirty="0"/>
              <a:t>.</a:t>
            </a:r>
          </a:p>
        </p:txBody>
      </p:sp>
      <p:sp>
        <p:nvSpPr>
          <p:cNvPr id="4" name="Foliennummernplatzhalter 3"/>
          <p:cNvSpPr>
            <a:spLocks noGrp="1"/>
          </p:cNvSpPr>
          <p:nvPr>
            <p:ph type="sldNum" sz="quarter" idx="5"/>
          </p:nvPr>
        </p:nvSpPr>
        <p:spPr/>
        <p:txBody>
          <a:bodyPr/>
          <a:lstStyle/>
          <a:p>
            <a:fld id="{4E391B68-67F8-4E32-8F57-9F9CE295B3CB}" type="slidenum">
              <a:rPr lang="en-GB" smtClean="0"/>
              <a:t>3</a:t>
            </a:fld>
            <a:endParaRPr lang="en-GB"/>
          </a:p>
        </p:txBody>
      </p:sp>
    </p:spTree>
    <p:extLst>
      <p:ext uri="{BB962C8B-B14F-4D97-AF65-F5344CB8AC3E}">
        <p14:creationId xmlns:p14="http://schemas.microsoft.com/office/powerpoint/2010/main" val="3413152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This </a:t>
            </a:r>
            <a:r>
              <a:rPr lang="de-DE" dirty="0" err="1"/>
              <a:t>question</a:t>
            </a:r>
            <a:r>
              <a:rPr lang="de-DE" dirty="0"/>
              <a:t> </a:t>
            </a:r>
            <a:r>
              <a:rPr lang="de-DE" dirty="0" err="1"/>
              <a:t>aims</a:t>
            </a:r>
            <a:r>
              <a:rPr lang="de-DE" dirty="0"/>
              <a:t> at </a:t>
            </a:r>
            <a:r>
              <a:rPr lang="de-DE" dirty="0" err="1"/>
              <a:t>having</a:t>
            </a:r>
            <a:r>
              <a:rPr lang="de-DE" dirty="0"/>
              <a:t> </a:t>
            </a:r>
            <a:r>
              <a:rPr lang="de-DE" dirty="0" err="1"/>
              <a:t>the</a:t>
            </a:r>
            <a:r>
              <a:rPr lang="de-DE" dirty="0"/>
              <a:t> </a:t>
            </a:r>
            <a:r>
              <a:rPr lang="de-DE" dirty="0" err="1"/>
              <a:t>participants</a:t>
            </a:r>
            <a:r>
              <a:rPr lang="de-DE" dirty="0"/>
              <a:t> </a:t>
            </a:r>
            <a:r>
              <a:rPr lang="de-DE" dirty="0" err="1"/>
              <a:t>reflect</a:t>
            </a:r>
            <a:r>
              <a:rPr lang="de-DE" dirty="0"/>
              <a:t> on </a:t>
            </a:r>
            <a:r>
              <a:rPr lang="de-DE" dirty="0" err="1"/>
              <a:t>how</a:t>
            </a:r>
            <a:r>
              <a:rPr lang="de-DE" dirty="0"/>
              <a:t> EDPs will </a:t>
            </a:r>
            <a:r>
              <a:rPr lang="de-DE" dirty="0" err="1"/>
              <a:t>actually</a:t>
            </a:r>
            <a:r>
              <a:rPr lang="de-DE" dirty="0"/>
              <a:t> manage </a:t>
            </a:r>
            <a:r>
              <a:rPr lang="de-DE" dirty="0" err="1"/>
              <a:t>their</a:t>
            </a:r>
            <a:r>
              <a:rPr lang="de-DE" dirty="0"/>
              <a:t> own </a:t>
            </a:r>
            <a:r>
              <a:rPr lang="de-DE" dirty="0" err="1"/>
              <a:t>file</a:t>
            </a:r>
            <a:r>
              <a:rPr lang="de-DE" dirty="0"/>
              <a:t> </a:t>
            </a:r>
            <a:r>
              <a:rPr lang="de-DE" dirty="0" err="1"/>
              <a:t>when</a:t>
            </a:r>
            <a:r>
              <a:rPr lang="de-DE" dirty="0"/>
              <a:t> </a:t>
            </a:r>
            <a:r>
              <a:rPr lang="de-DE" dirty="0" err="1"/>
              <a:t>investigating</a:t>
            </a:r>
            <a:r>
              <a:rPr lang="de-DE" dirty="0"/>
              <a:t> a </a:t>
            </a:r>
            <a:r>
              <a:rPr lang="de-DE" dirty="0" err="1"/>
              <a:t>case</a:t>
            </a:r>
            <a:r>
              <a:rPr lang="de-DE" dirty="0"/>
              <a:t> </a:t>
            </a:r>
            <a:r>
              <a:rPr lang="de-DE" dirty="0" err="1"/>
              <a:t>for</a:t>
            </a:r>
            <a:r>
              <a:rPr lang="de-DE" dirty="0"/>
              <a:t> EPPO </a:t>
            </a:r>
            <a:r>
              <a:rPr lang="de-DE" dirty="0" err="1"/>
              <a:t>within</a:t>
            </a:r>
            <a:r>
              <a:rPr lang="de-DE" dirty="0"/>
              <a:t> </a:t>
            </a:r>
            <a:r>
              <a:rPr lang="de-DE" dirty="0" err="1"/>
              <a:t>the</a:t>
            </a:r>
            <a:r>
              <a:rPr lang="de-DE" dirty="0"/>
              <a:t> </a:t>
            </a:r>
            <a:r>
              <a:rPr lang="de-DE" dirty="0" err="1"/>
              <a:t>applicable</a:t>
            </a:r>
            <a:r>
              <a:rPr lang="de-DE" dirty="0"/>
              <a:t> legal </a:t>
            </a:r>
            <a:r>
              <a:rPr lang="de-DE" dirty="0" err="1"/>
              <a:t>framework</a:t>
            </a:r>
            <a:r>
              <a:rPr lang="de-DE" dirty="0"/>
              <a:t> – </a:t>
            </a:r>
            <a:r>
              <a:rPr lang="de-DE" dirty="0" err="1"/>
              <a:t>which</a:t>
            </a:r>
            <a:r>
              <a:rPr lang="de-DE" dirty="0"/>
              <a:t> </a:t>
            </a:r>
            <a:r>
              <a:rPr lang="de-DE" dirty="0" err="1"/>
              <a:t>is</a:t>
            </a:r>
            <a:r>
              <a:rPr lang="de-DE" dirty="0"/>
              <a:t> </a:t>
            </a:r>
            <a:r>
              <a:rPr lang="de-DE" dirty="0" err="1"/>
              <a:t>governed</a:t>
            </a:r>
            <a:r>
              <a:rPr lang="de-DE" dirty="0"/>
              <a:t> </a:t>
            </a:r>
            <a:r>
              <a:rPr lang="de-DE" dirty="0" err="1"/>
              <a:t>by</a:t>
            </a:r>
            <a:r>
              <a:rPr lang="de-DE" dirty="0"/>
              <a:t> </a:t>
            </a:r>
            <a:r>
              <a:rPr lang="de-DE" dirty="0" err="1"/>
              <a:t>the</a:t>
            </a:r>
            <a:r>
              <a:rPr lang="de-DE" dirty="0"/>
              <a:t> EPPO Regulation but als – </a:t>
            </a:r>
            <a:r>
              <a:rPr lang="de-DE" dirty="0" err="1"/>
              <a:t>see</a:t>
            </a:r>
            <a:r>
              <a:rPr lang="de-DE" dirty="0"/>
              <a:t> </a:t>
            </a:r>
            <a:r>
              <a:rPr lang="de-DE" dirty="0" err="1"/>
              <a:t>example</a:t>
            </a:r>
            <a:r>
              <a:rPr lang="de-DE" dirty="0"/>
              <a:t> </a:t>
            </a:r>
            <a:r>
              <a:rPr lang="de-DE" dirty="0" err="1"/>
              <a:t>here</a:t>
            </a:r>
            <a:r>
              <a:rPr lang="de-DE" dirty="0"/>
              <a:t> – </a:t>
            </a:r>
            <a:r>
              <a:rPr lang="de-DE" dirty="0" err="1"/>
              <a:t>by</a:t>
            </a:r>
            <a:r>
              <a:rPr lang="de-DE" dirty="0"/>
              <a:t> national </a:t>
            </a:r>
            <a:r>
              <a:rPr lang="de-DE" dirty="0" err="1"/>
              <a:t>law</a:t>
            </a:r>
            <a:r>
              <a:rPr lang="de-DE" dirty="0"/>
              <a:t>.</a:t>
            </a:r>
          </a:p>
        </p:txBody>
      </p:sp>
      <p:sp>
        <p:nvSpPr>
          <p:cNvPr id="4" name="Foliennummernplatzhalter 3"/>
          <p:cNvSpPr>
            <a:spLocks noGrp="1"/>
          </p:cNvSpPr>
          <p:nvPr>
            <p:ph type="sldNum" sz="quarter" idx="5"/>
          </p:nvPr>
        </p:nvSpPr>
        <p:spPr/>
        <p:txBody>
          <a:bodyPr/>
          <a:lstStyle/>
          <a:p>
            <a:fld id="{4E391B68-67F8-4E32-8F57-9F9CE295B3CB}" type="slidenum">
              <a:rPr lang="en-GB" smtClean="0"/>
              <a:t>4</a:t>
            </a:fld>
            <a:endParaRPr lang="en-GB"/>
          </a:p>
        </p:txBody>
      </p:sp>
    </p:spTree>
    <p:extLst>
      <p:ext uri="{BB962C8B-B14F-4D97-AF65-F5344CB8AC3E}">
        <p14:creationId xmlns:p14="http://schemas.microsoft.com/office/powerpoint/2010/main" val="1019358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This </a:t>
            </a:r>
            <a:r>
              <a:rPr lang="de-DE" dirty="0" err="1"/>
              <a:t>slide</a:t>
            </a:r>
            <a:r>
              <a:rPr lang="de-DE" dirty="0"/>
              <a:t> </a:t>
            </a:r>
            <a:r>
              <a:rPr lang="de-DE" dirty="0" err="1"/>
              <a:t>could</a:t>
            </a:r>
            <a:r>
              <a:rPr lang="de-DE" dirty="0"/>
              <a:t>/</a:t>
            </a:r>
            <a:r>
              <a:rPr lang="de-DE" dirty="0" err="1"/>
              <a:t>should</a:t>
            </a:r>
            <a:r>
              <a:rPr lang="de-DE" dirty="0"/>
              <a:t> </a:t>
            </a:r>
            <a:r>
              <a:rPr lang="de-DE" dirty="0" err="1"/>
              <a:t>be</a:t>
            </a:r>
            <a:r>
              <a:rPr lang="de-DE" dirty="0"/>
              <a:t> </a:t>
            </a:r>
            <a:r>
              <a:rPr lang="de-DE" dirty="0" err="1"/>
              <a:t>broken</a:t>
            </a:r>
            <a:r>
              <a:rPr lang="de-DE" dirty="0"/>
              <a:t> </a:t>
            </a:r>
            <a:r>
              <a:rPr lang="de-DE" dirty="0" err="1"/>
              <a:t>up</a:t>
            </a:r>
            <a:r>
              <a:rPr lang="de-DE" dirty="0"/>
              <a:t> </a:t>
            </a:r>
            <a:r>
              <a:rPr lang="de-DE" dirty="0" err="1"/>
              <a:t>into</a:t>
            </a:r>
            <a:r>
              <a:rPr lang="de-DE" dirty="0"/>
              <a:t> </a:t>
            </a:r>
            <a:r>
              <a:rPr lang="de-DE" dirty="0" err="1"/>
              <a:t>two</a:t>
            </a:r>
            <a:r>
              <a:rPr lang="de-DE" dirty="0"/>
              <a:t> (</a:t>
            </a:r>
            <a:r>
              <a:rPr lang="de-DE" dirty="0" err="1"/>
              <a:t>or</a:t>
            </a:r>
            <a:r>
              <a:rPr lang="de-DE" dirty="0"/>
              <a:t> </a:t>
            </a:r>
            <a:r>
              <a:rPr lang="de-DE" dirty="0" err="1"/>
              <a:t>more</a:t>
            </a:r>
            <a:r>
              <a:rPr lang="de-DE" dirty="0"/>
              <a:t>), in </a:t>
            </a:r>
            <a:r>
              <a:rPr lang="de-DE" dirty="0" err="1"/>
              <a:t>particular</a:t>
            </a:r>
            <a:r>
              <a:rPr lang="de-DE" dirty="0"/>
              <a:t> </a:t>
            </a:r>
            <a:r>
              <a:rPr lang="de-DE" dirty="0" err="1"/>
              <a:t>when</a:t>
            </a:r>
            <a:r>
              <a:rPr lang="de-DE" dirty="0"/>
              <a:t> national </a:t>
            </a:r>
            <a:r>
              <a:rPr lang="de-DE" dirty="0" err="1"/>
              <a:t>experts</a:t>
            </a:r>
            <a:r>
              <a:rPr lang="de-DE" dirty="0"/>
              <a:t> </a:t>
            </a:r>
            <a:r>
              <a:rPr lang="de-DE" dirty="0" err="1"/>
              <a:t>add</a:t>
            </a:r>
            <a:r>
              <a:rPr lang="de-DE" dirty="0"/>
              <a:t> </a:t>
            </a:r>
            <a:r>
              <a:rPr lang="de-DE" dirty="0" err="1"/>
              <a:t>info</a:t>
            </a:r>
            <a:r>
              <a:rPr lang="de-DE" dirty="0"/>
              <a:t> </a:t>
            </a:r>
            <a:r>
              <a:rPr lang="de-DE" dirty="0" err="1"/>
              <a:t>from</a:t>
            </a:r>
            <a:r>
              <a:rPr lang="de-DE" dirty="0"/>
              <a:t> </a:t>
            </a:r>
            <a:r>
              <a:rPr lang="de-DE" dirty="0" err="1"/>
              <a:t>their</a:t>
            </a:r>
            <a:r>
              <a:rPr lang="de-DE" dirty="0"/>
              <a:t> national </a:t>
            </a:r>
            <a:r>
              <a:rPr lang="de-DE" dirty="0" err="1"/>
              <a:t>perspective</a:t>
            </a:r>
            <a:r>
              <a:rPr lang="de-DE" dirty="0"/>
              <a:t> and after </a:t>
            </a:r>
            <a:r>
              <a:rPr lang="de-DE" dirty="0" err="1"/>
              <a:t>we</a:t>
            </a:r>
            <a:r>
              <a:rPr lang="de-DE" dirty="0"/>
              <a:t> </a:t>
            </a:r>
            <a:r>
              <a:rPr lang="de-DE" dirty="0" err="1"/>
              <a:t>know</a:t>
            </a:r>
            <a:r>
              <a:rPr lang="de-DE" dirty="0"/>
              <a:t> </a:t>
            </a:r>
            <a:r>
              <a:rPr lang="de-DE" dirty="0" err="1"/>
              <a:t>more</a:t>
            </a:r>
            <a:r>
              <a:rPr lang="de-DE" dirty="0"/>
              <a:t> </a:t>
            </a:r>
            <a:r>
              <a:rPr lang="de-DE" dirty="0" err="1"/>
              <a:t>details</a:t>
            </a:r>
            <a:r>
              <a:rPr lang="de-DE" dirty="0"/>
              <a:t> on </a:t>
            </a:r>
            <a:r>
              <a:rPr lang="de-DE" dirty="0" err="1"/>
              <a:t>the</a:t>
            </a:r>
            <a:r>
              <a:rPr lang="de-DE" dirty="0"/>
              <a:t> EPPO CMS.</a:t>
            </a:r>
          </a:p>
        </p:txBody>
      </p:sp>
      <p:sp>
        <p:nvSpPr>
          <p:cNvPr id="4" name="Foliennummernplatzhalter 3"/>
          <p:cNvSpPr>
            <a:spLocks noGrp="1"/>
          </p:cNvSpPr>
          <p:nvPr>
            <p:ph type="sldNum" sz="quarter" idx="5"/>
          </p:nvPr>
        </p:nvSpPr>
        <p:spPr/>
        <p:txBody>
          <a:bodyPr/>
          <a:lstStyle/>
          <a:p>
            <a:fld id="{4E391B68-67F8-4E32-8F57-9F9CE295B3CB}" type="slidenum">
              <a:rPr lang="en-GB" smtClean="0"/>
              <a:t>5</a:t>
            </a:fld>
            <a:endParaRPr lang="en-GB"/>
          </a:p>
        </p:txBody>
      </p:sp>
    </p:spTree>
    <p:extLst>
      <p:ext uri="{BB962C8B-B14F-4D97-AF65-F5344CB8AC3E}">
        <p14:creationId xmlns:p14="http://schemas.microsoft.com/office/powerpoint/2010/main" val="3088790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err="1"/>
              <a:t>For</a:t>
            </a:r>
            <a:r>
              <a:rPr lang="de-DE" dirty="0"/>
              <a:t> </a:t>
            </a:r>
            <a:r>
              <a:rPr lang="de-DE" dirty="0" err="1"/>
              <a:t>the</a:t>
            </a:r>
            <a:r>
              <a:rPr lang="de-DE" dirty="0"/>
              <a:t> IRP and </a:t>
            </a:r>
            <a:r>
              <a:rPr lang="de-DE" dirty="0" err="1"/>
              <a:t>other</a:t>
            </a:r>
            <a:r>
              <a:rPr lang="de-DE" dirty="0"/>
              <a:t> College </a:t>
            </a:r>
            <a:r>
              <a:rPr lang="de-DE" dirty="0" err="1"/>
              <a:t>Decisions</a:t>
            </a:r>
            <a:r>
              <a:rPr lang="de-DE" dirty="0"/>
              <a:t>, </a:t>
            </a:r>
            <a:r>
              <a:rPr lang="de-DE" dirty="0" err="1"/>
              <a:t>see</a:t>
            </a:r>
            <a:r>
              <a:rPr lang="de-DE" dirty="0"/>
              <a:t> https://ec.europa.eu/info/law/cross-border-cases/judicial-cooperation/networks-and-bodies-supporting-judicial-cooperation/european-public-prosecutors-office_en#decisions-of-the-college-of-the-eppo.</a:t>
            </a:r>
          </a:p>
          <a:p>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6</a:t>
            </a:fld>
            <a:endParaRPr lang="en-GB"/>
          </a:p>
        </p:txBody>
      </p:sp>
    </p:spTree>
    <p:extLst>
      <p:ext uri="{BB962C8B-B14F-4D97-AF65-F5344CB8AC3E}">
        <p14:creationId xmlns:p14="http://schemas.microsoft.com/office/powerpoint/2010/main" val="2314484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b="0" dirty="0">
                <a:latin typeface="+mn-lt"/>
              </a:rPr>
              <a:t>On the register </a:t>
            </a:r>
            <a:r>
              <a:rPr lang="en-US" dirty="0">
                <a:latin typeface="+mn-lt"/>
              </a:rPr>
              <a:t>of information obtained by the EPPO in accordance with Article 24, see also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Module 2: Competences of the EPPO</a:t>
            </a:r>
            <a:r>
              <a:rPr lang="en-US" sz="1800" b="0" dirty="0">
                <a:effectLst/>
                <a:latin typeface="Calibri" panose="020F0502020204030204" pitchFamily="34" charset="0"/>
                <a:ea typeface="Calibri" panose="020F0502020204030204" pitchFamily="34" charset="0"/>
                <a:cs typeface="Times New Roman" panose="02020603050405020304" pitchFamily="18" charset="0"/>
              </a:rPr>
              <a:t>.</a:t>
            </a:r>
            <a:r>
              <a:rPr lang="en-US" dirty="0">
                <a:latin typeface="+mn-lt"/>
              </a:rPr>
              <a:t> </a:t>
            </a:r>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7</a:t>
            </a:fld>
            <a:endParaRPr lang="en-GB"/>
          </a:p>
        </p:txBody>
      </p:sp>
    </p:spTree>
    <p:extLst>
      <p:ext uri="{BB962C8B-B14F-4D97-AF65-F5344CB8AC3E}">
        <p14:creationId xmlns:p14="http://schemas.microsoft.com/office/powerpoint/2010/main" val="345332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National </a:t>
            </a:r>
            <a:r>
              <a:rPr lang="de-DE" dirty="0" err="1"/>
              <a:t>experts</a:t>
            </a:r>
            <a:r>
              <a:rPr lang="de-DE" dirty="0"/>
              <a:t> </a:t>
            </a:r>
            <a:r>
              <a:rPr lang="de-DE" dirty="0" err="1"/>
              <a:t>could</a:t>
            </a:r>
            <a:r>
              <a:rPr lang="de-DE" dirty="0"/>
              <a:t> </a:t>
            </a:r>
            <a:r>
              <a:rPr lang="de-DE" dirty="0" err="1"/>
              <a:t>contribute</a:t>
            </a:r>
            <a:r>
              <a:rPr lang="de-DE" dirty="0"/>
              <a:t> on </a:t>
            </a:r>
            <a:r>
              <a:rPr lang="de-DE" dirty="0" err="1"/>
              <a:t>the</a:t>
            </a:r>
            <a:r>
              <a:rPr lang="de-DE" dirty="0"/>
              <a:t> </a:t>
            </a:r>
            <a:r>
              <a:rPr lang="de-DE" dirty="0" err="1"/>
              <a:t>state</a:t>
            </a:r>
            <a:r>
              <a:rPr lang="de-DE" dirty="0"/>
              <a:t> and </a:t>
            </a:r>
            <a:r>
              <a:rPr lang="de-DE" dirty="0" err="1"/>
              <a:t>mode</a:t>
            </a:r>
            <a:r>
              <a:rPr lang="de-DE" dirty="0"/>
              <a:t> </a:t>
            </a:r>
            <a:r>
              <a:rPr lang="de-DE" dirty="0" err="1"/>
              <a:t>of</a:t>
            </a:r>
            <a:r>
              <a:rPr lang="de-DE" dirty="0"/>
              <a:t> </a:t>
            </a:r>
            <a:r>
              <a:rPr lang="de-DE" dirty="0" err="1"/>
              <a:t>implementation</a:t>
            </a:r>
            <a:r>
              <a:rPr lang="de-DE" dirty="0"/>
              <a:t> in </a:t>
            </a:r>
            <a:r>
              <a:rPr lang="de-DE" dirty="0" err="1"/>
              <a:t>their</a:t>
            </a:r>
            <a:r>
              <a:rPr lang="de-DE" dirty="0"/>
              <a:t> </a:t>
            </a:r>
            <a:r>
              <a:rPr lang="de-DE" dirty="0" err="1"/>
              <a:t>respective</a:t>
            </a:r>
            <a:r>
              <a:rPr lang="de-DE" dirty="0"/>
              <a:t> </a:t>
            </a:r>
            <a:r>
              <a:rPr lang="de-DE" dirty="0" err="1"/>
              <a:t>systems</a:t>
            </a:r>
            <a:r>
              <a:rPr lang="de-DE" dirty="0"/>
              <a:t> and </a:t>
            </a:r>
            <a:r>
              <a:rPr lang="de-DE" dirty="0" err="1"/>
              <a:t>discuss</a:t>
            </a:r>
            <a:r>
              <a:rPr lang="de-DE" dirty="0"/>
              <a:t> </a:t>
            </a:r>
            <a:r>
              <a:rPr lang="de-DE" dirty="0" err="1"/>
              <a:t>it</a:t>
            </a:r>
            <a:r>
              <a:rPr lang="de-DE" dirty="0"/>
              <a:t> </a:t>
            </a:r>
            <a:r>
              <a:rPr lang="de-DE" dirty="0" err="1"/>
              <a:t>with</a:t>
            </a:r>
            <a:r>
              <a:rPr lang="de-DE" dirty="0"/>
              <a:t> </a:t>
            </a:r>
            <a:r>
              <a:rPr lang="de-DE" dirty="0" err="1"/>
              <a:t>the</a:t>
            </a:r>
            <a:r>
              <a:rPr lang="de-DE" dirty="0"/>
              <a:t> national </a:t>
            </a:r>
            <a:r>
              <a:rPr lang="de-DE" dirty="0" err="1"/>
              <a:t>practitioners</a:t>
            </a:r>
            <a:r>
              <a:rPr lang="de-DE" dirty="0"/>
              <a:t>.</a:t>
            </a:r>
          </a:p>
        </p:txBody>
      </p:sp>
      <p:sp>
        <p:nvSpPr>
          <p:cNvPr id="4" name="Foliennummernplatzhalter 3"/>
          <p:cNvSpPr>
            <a:spLocks noGrp="1"/>
          </p:cNvSpPr>
          <p:nvPr>
            <p:ph type="sldNum" sz="quarter" idx="5"/>
          </p:nvPr>
        </p:nvSpPr>
        <p:spPr/>
        <p:txBody>
          <a:bodyPr/>
          <a:lstStyle/>
          <a:p>
            <a:fld id="{4E391B68-67F8-4E32-8F57-9F9CE295B3CB}" type="slidenum">
              <a:rPr lang="en-GB" smtClean="0"/>
              <a:t>9</a:t>
            </a:fld>
            <a:endParaRPr lang="en-GB"/>
          </a:p>
        </p:txBody>
      </p:sp>
    </p:spTree>
    <p:extLst>
      <p:ext uri="{BB962C8B-B14F-4D97-AF65-F5344CB8AC3E}">
        <p14:creationId xmlns:p14="http://schemas.microsoft.com/office/powerpoint/2010/main" val="1685648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On </a:t>
            </a:r>
            <a:r>
              <a:rPr lang="de-DE" dirty="0" err="1"/>
              <a:t>access</a:t>
            </a:r>
            <a:r>
              <a:rPr lang="de-DE" dirty="0"/>
              <a:t> </a:t>
            </a:r>
            <a:r>
              <a:rPr lang="de-DE" dirty="0" err="1"/>
              <a:t>to</a:t>
            </a:r>
            <a:r>
              <a:rPr lang="de-DE" dirty="0"/>
              <a:t> </a:t>
            </a:r>
            <a:r>
              <a:rPr lang="de-DE" dirty="0" err="1"/>
              <a:t>the</a:t>
            </a:r>
            <a:r>
              <a:rPr lang="de-DE" dirty="0"/>
              <a:t> </a:t>
            </a:r>
            <a:r>
              <a:rPr lang="de-DE" dirty="0" err="1"/>
              <a:t>case</a:t>
            </a:r>
            <a:r>
              <a:rPr lang="de-DE" dirty="0"/>
              <a:t> </a:t>
            </a:r>
            <a:r>
              <a:rPr lang="de-DE" dirty="0" err="1"/>
              <a:t>file</a:t>
            </a:r>
            <a:r>
              <a:rPr lang="de-DE" dirty="0"/>
              <a:t> </a:t>
            </a:r>
            <a:r>
              <a:rPr lang="de-DE" dirty="0" err="1"/>
              <a:t>during</a:t>
            </a:r>
            <a:r>
              <a:rPr lang="de-DE" dirty="0"/>
              <a:t> </a:t>
            </a:r>
            <a:r>
              <a:rPr lang="de-DE" dirty="0" err="1"/>
              <a:t>the</a:t>
            </a:r>
            <a:r>
              <a:rPr lang="de-DE" dirty="0"/>
              <a:t> </a:t>
            </a:r>
            <a:r>
              <a:rPr lang="de-DE" dirty="0" err="1"/>
              <a:t>investigations</a:t>
            </a:r>
            <a:r>
              <a:rPr lang="de-DE" dirty="0"/>
              <a:t>, </a:t>
            </a:r>
            <a:r>
              <a:rPr lang="de-DE" dirty="0" err="1"/>
              <a:t>see</a:t>
            </a:r>
            <a:r>
              <a:rPr lang="de-DE" dirty="0"/>
              <a:t> also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Module 2: Competences of the EPPO</a:t>
            </a:r>
            <a:r>
              <a:rPr lang="de-DE" dirty="0"/>
              <a:t>.</a:t>
            </a:r>
          </a:p>
        </p:txBody>
      </p:sp>
      <p:sp>
        <p:nvSpPr>
          <p:cNvPr id="4" name="Foliennummernplatzhalter 3"/>
          <p:cNvSpPr>
            <a:spLocks noGrp="1"/>
          </p:cNvSpPr>
          <p:nvPr>
            <p:ph type="sldNum" sz="quarter" idx="5"/>
          </p:nvPr>
        </p:nvSpPr>
        <p:spPr/>
        <p:txBody>
          <a:bodyPr/>
          <a:lstStyle/>
          <a:p>
            <a:fld id="{4E391B68-67F8-4E32-8F57-9F9CE295B3CB}" type="slidenum">
              <a:rPr lang="en-GB" smtClean="0"/>
              <a:t>10</a:t>
            </a:fld>
            <a:endParaRPr lang="en-GB"/>
          </a:p>
        </p:txBody>
      </p:sp>
    </p:spTree>
    <p:extLst>
      <p:ext uri="{BB962C8B-B14F-4D97-AF65-F5344CB8AC3E}">
        <p14:creationId xmlns:p14="http://schemas.microsoft.com/office/powerpoint/2010/main" val="2423196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Content Placeholder 2"/>
          <p:cNvSpPr>
            <a:spLocks noGrp="1"/>
          </p:cNvSpPr>
          <p:nvPr>
            <p:ph idx="1"/>
          </p:nvPr>
        </p:nvSpPr>
        <p:spPr>
          <a:xfrm>
            <a:off x="687848" y="1833821"/>
            <a:ext cx="99166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57200" y="28752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231648" y="6459785"/>
            <a:ext cx="5217152"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448801" y="6459785"/>
            <a:ext cx="1191812" cy="365125"/>
          </a:xfrm>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baseline="0"/>
            </a:lvl1pPr>
          </a:lstStyle>
          <a:p>
            <a:r>
              <a:rPr lang="de-DE" dirty="0"/>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a:lvl1pPr>
          </a:lstStyle>
          <a:p>
            <a:r>
              <a:rPr lang="de-DE" dirty="0"/>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a:lstStyle>
            <a:lvl1pPr>
              <a:defRPr/>
            </a:lvl1pPr>
          </a:lstStyle>
          <a:p>
            <a:r>
              <a:rPr lang="de-DE" dirty="0" err="1"/>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41243"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20603"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079"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8"/>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2.t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a:lstStyle/>
          <a:p>
            <a:br>
              <a:rPr lang="en-US" dirty="0"/>
            </a:br>
            <a:br>
              <a:rPr lang="en-US" dirty="0"/>
            </a:br>
            <a:endParaRPr lang="de-DE" dirty="0"/>
          </a:p>
        </p:txBody>
      </p:sp>
      <p:sp>
        <p:nvSpPr>
          <p:cNvPr id="2" name="Foliennummernplatzhalter 1"/>
          <p:cNvSpPr>
            <a:spLocks noGrp="1"/>
          </p:cNvSpPr>
          <p:nvPr>
            <p:ph type="sldNum" sz="quarter" idx="12"/>
          </p:nvPr>
        </p:nvSpPr>
        <p:spPr/>
        <p:txBody>
          <a:bodyPr/>
          <a:lstStyle/>
          <a:p>
            <a:fld id="{4FAB73BC-B049-4115-A692-8D63A059BFB8}" type="slidenum">
              <a:rPr lang="en-US" smtClean="0"/>
              <a:t>1</a:t>
            </a:fld>
            <a:endParaRPr lang="en-US"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a:spAutoFit/>
          </a:bodyPr>
          <a:lstStyle/>
          <a:p>
            <a:r>
              <a:rPr lang="en-US" dirty="0">
                <a:solidFill>
                  <a:schemeClr val="bg1"/>
                </a:solidFill>
              </a:rPr>
              <a:t>Working with the EPPO at </a:t>
            </a:r>
            <a:r>
              <a:rPr lang="en-US" dirty="0" err="1">
                <a:solidFill>
                  <a:schemeClr val="bg1"/>
                </a:solidFill>
              </a:rPr>
              <a:t>decentralised</a:t>
            </a:r>
            <a:r>
              <a:rPr lang="en-US" dirty="0">
                <a:solidFill>
                  <a:schemeClr val="bg1"/>
                </a:solidFill>
              </a:rPr>
              <a:t> level – </a:t>
            </a:r>
            <a:br>
              <a:rPr lang="en-US" dirty="0">
                <a:solidFill>
                  <a:schemeClr val="bg1"/>
                </a:solidFill>
              </a:rPr>
            </a:br>
            <a:r>
              <a:rPr lang="en-US" dirty="0">
                <a:solidFill>
                  <a:schemeClr val="bg1"/>
                </a:solidFill>
              </a:rPr>
              <a:t>Training materials for prosecutors and investigating judges</a:t>
            </a:r>
            <a:endParaRPr lang="de-DE" dirty="0">
              <a:solidFill>
                <a:schemeClr val="bg1"/>
              </a:solidFill>
            </a:endParaRP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id="{B474F8B4-12DE-4AC8-B236-DE61F4442977}"/>
              </a:ext>
            </a:extLst>
          </p:cNvPr>
          <p:cNvSpPr txBox="1"/>
          <p:nvPr/>
        </p:nvSpPr>
        <p:spPr>
          <a:xfrm>
            <a:off x="511728" y="1369311"/>
            <a:ext cx="10909278" cy="2862322"/>
          </a:xfrm>
          <a:prstGeom prst="rect">
            <a:avLst/>
          </a:prstGeom>
          <a:noFill/>
        </p:spPr>
        <p:txBody>
          <a:bodyPr wrap="square" rtlCol="0">
            <a:spAutoFit/>
          </a:bodyPr>
          <a:lstStyle/>
          <a:p>
            <a:r>
              <a:rPr lang="en-GB" sz="6000" b="1" dirty="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rPr>
              <a:t>EPPO </a:t>
            </a:r>
            <a:r>
              <a:rPr lang="en-US" sz="6000" b="1" dirty="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rPr>
              <a:t>Case Management System, Exchange/Links with National Systems, Access to Information</a:t>
            </a:r>
            <a:endParaRPr lang="hu-HU" sz="11500" b="1" dirty="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99678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Question 3 - </a:t>
            </a:r>
            <a:r>
              <a:rPr lang="de-DE" dirty="0">
                <a:solidFill>
                  <a:schemeClr val="tx1"/>
                </a:solidFill>
              </a:rPr>
              <a:t>Internal access </a:t>
            </a:r>
            <a:r>
              <a:rPr lang="de-DE" dirty="0" err="1">
                <a:solidFill>
                  <a:schemeClr val="tx1"/>
                </a:solidFill>
              </a:rPr>
              <a:t>to</a:t>
            </a:r>
            <a:r>
              <a:rPr lang="de-DE" dirty="0">
                <a:solidFill>
                  <a:schemeClr val="tx1"/>
                </a:solidFill>
              </a:rPr>
              <a:t> </a:t>
            </a:r>
            <a:r>
              <a:rPr lang="de-DE" dirty="0" err="1">
                <a:solidFill>
                  <a:schemeClr val="tx1"/>
                </a:solidFill>
              </a:rPr>
              <a:t>case</a:t>
            </a:r>
            <a:r>
              <a:rPr lang="de-DE" dirty="0">
                <a:solidFill>
                  <a:schemeClr val="tx1"/>
                </a:solidFill>
              </a:rPr>
              <a:t> </a:t>
            </a:r>
            <a:r>
              <a:rPr lang="de-DE" dirty="0" err="1">
                <a:solidFill>
                  <a:schemeClr val="tx1"/>
                </a:solidFill>
              </a:rPr>
              <a:t>files</a:t>
            </a:r>
            <a:r>
              <a:rPr lang="de-DE" dirty="0">
                <a:solidFill>
                  <a:schemeClr val="tx1"/>
                </a:solidFill>
              </a:rPr>
              <a:t> </a:t>
            </a:r>
            <a:r>
              <a:rPr lang="de-DE" dirty="0" err="1">
                <a:solidFill>
                  <a:schemeClr val="tx1"/>
                </a:solidFill>
              </a:rPr>
              <a:t>though</a:t>
            </a:r>
            <a:r>
              <a:rPr lang="de-DE" dirty="0">
                <a:solidFill>
                  <a:schemeClr val="tx1"/>
                </a:solidFill>
              </a:rPr>
              <a:t> </a:t>
            </a:r>
            <a:r>
              <a:rPr lang="de-DE" dirty="0" err="1">
                <a:solidFill>
                  <a:schemeClr val="tx1"/>
                </a:solidFill>
              </a:rPr>
              <a:t>the</a:t>
            </a:r>
            <a:r>
              <a:rPr lang="de-DE" dirty="0">
                <a:solidFill>
                  <a:schemeClr val="tx1"/>
                </a:solidFill>
              </a:rPr>
              <a:t> CMS</a:t>
            </a:r>
          </a:p>
        </p:txBody>
      </p:sp>
      <p:sp>
        <p:nvSpPr>
          <p:cNvPr id="3" name="Inhaltsplatzhalter 2"/>
          <p:cNvSpPr>
            <a:spLocks noGrp="1"/>
          </p:cNvSpPr>
          <p:nvPr>
            <p:ph idx="1"/>
          </p:nvPr>
        </p:nvSpPr>
        <p:spPr/>
        <p:txBody>
          <a:bodyPr>
            <a:normAutofit/>
          </a:bodyPr>
          <a:lstStyle/>
          <a:p>
            <a:r>
              <a:rPr lang="en-US" sz="2400" dirty="0">
                <a:latin typeface="+mn-lt"/>
              </a:rPr>
              <a:t>Who can access the EDP’s case file?</a:t>
            </a:r>
          </a:p>
          <a:p>
            <a:pPr marL="914400" lvl="1" indent="-457200">
              <a:buFont typeface="+mj-lt"/>
              <a:buAutoNum type="alphaLcPeriod"/>
            </a:pPr>
            <a:r>
              <a:rPr lang="en-US" sz="2000" dirty="0">
                <a:latin typeface="+mn-lt"/>
              </a:rPr>
              <a:t>All EPPO members (European Chief Prosecutor, European Prosecutors, and all of the European Delegated Prosecutors) if they demonstrate their justified interest.</a:t>
            </a:r>
          </a:p>
          <a:p>
            <a:pPr marL="914400" lvl="1" indent="-457200">
              <a:buFont typeface="+mj-lt"/>
              <a:buAutoNum type="alphaLcPeriod"/>
            </a:pPr>
            <a:r>
              <a:rPr lang="en-US" sz="2000" dirty="0">
                <a:latin typeface="+mn-lt"/>
              </a:rPr>
              <a:t>The European Chief Prosecutor without further conditions, all other EPPO members (European Prosecutors und European Delegated Prosecutors) if they demonstrate their justified interest.</a:t>
            </a:r>
          </a:p>
          <a:p>
            <a:pPr marL="914400" lvl="1" indent="-457200">
              <a:buFont typeface="+mj-lt"/>
              <a:buAutoNum type="alphaLcPeriod"/>
            </a:pPr>
            <a:r>
              <a:rPr lang="en-US" sz="2000" dirty="0">
                <a:latin typeface="+mn-lt"/>
              </a:rPr>
              <a:t>The supervising European Prosecutor und the competent Permanent Chamber only.</a:t>
            </a:r>
          </a:p>
          <a:p>
            <a:pPr marL="914400" lvl="1" indent="-457200">
              <a:buFont typeface="+mj-lt"/>
              <a:buAutoNum type="alphaLcPeriod"/>
            </a:pPr>
            <a:r>
              <a:rPr lang="en-US" sz="2000" dirty="0">
                <a:latin typeface="+mn-lt"/>
              </a:rPr>
              <a:t>The supervising European Prosecutor only.</a:t>
            </a:r>
          </a:p>
          <a:p>
            <a:pPr marL="914400" lvl="1" indent="-457200">
              <a:buFont typeface="+mj-lt"/>
              <a:buAutoNum type="alphaLcPeriod"/>
            </a:pPr>
            <a:r>
              <a:rPr lang="en-US" sz="2000" dirty="0">
                <a:latin typeface="+mn-lt"/>
              </a:rPr>
              <a:t>The supervising European Prosecutor and the competent Permanent Chamber without further conditions, European Delegated Prosecutors if they demonstrate their justified interest.</a:t>
            </a:r>
          </a:p>
          <a:p>
            <a:pPr marL="914400" lvl="1" indent="-457200">
              <a:buFont typeface="+mj-lt"/>
              <a:buAutoNum type="alphaLcPeriod"/>
            </a:pPr>
            <a:endParaRPr lang="en-US" sz="2000" dirty="0">
              <a:latin typeface="+mn-lt"/>
            </a:endParaRPr>
          </a:p>
          <a:p>
            <a:pPr marL="914400" lvl="1" indent="-457200">
              <a:buFont typeface="+mj-lt"/>
              <a:buAutoNum type="alphaLcPeriod"/>
            </a:pPr>
            <a:endParaRPr lang="en-US" sz="2000" dirty="0"/>
          </a:p>
          <a:p>
            <a:pPr marL="457200" lvl="1" indent="0">
              <a:buNone/>
            </a:pPr>
            <a:endParaRPr lang="de-DE" sz="2000" dirty="0"/>
          </a:p>
          <a:p>
            <a:pPr lvl="0">
              <a:buFont typeface="Wingdings" panose="05000000000000000000" pitchFamily="2" charset="2"/>
              <a:buChar char="Ø"/>
            </a:pPr>
            <a:endParaRPr lang="en-US" sz="1800" dirty="0">
              <a:solidFill>
                <a:prstClr val="black"/>
              </a:solidFill>
            </a:endParaRPr>
          </a:p>
          <a:p>
            <a:endParaRPr lang="de-DE" dirty="0"/>
          </a:p>
        </p:txBody>
      </p:sp>
      <p:sp>
        <p:nvSpPr>
          <p:cNvPr id="5" name="Dia számának helye 4">
            <a:extLst>
              <a:ext uri="{FF2B5EF4-FFF2-40B4-BE49-F238E27FC236}">
                <a16:creationId xmlns:a16="http://schemas.microsoft.com/office/drawing/2014/main" id="{AA03BEE3-C413-4357-B890-48E9E1647A1C}"/>
              </a:ext>
            </a:extLst>
          </p:cNvPr>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78493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86136"/>
            <a:ext cx="9967452" cy="896890"/>
          </a:xfrm>
        </p:spPr>
        <p:txBody>
          <a:bodyPr>
            <a:normAutofit/>
          </a:bodyPr>
          <a:lstStyle/>
          <a:p>
            <a:r>
              <a:rPr lang="de-DE" dirty="0"/>
              <a:t>Question 3 – and </a:t>
            </a:r>
            <a:r>
              <a:rPr lang="de-DE" dirty="0" err="1"/>
              <a:t>Answer</a:t>
            </a:r>
            <a:endParaRPr lang="de-DE" dirty="0"/>
          </a:p>
        </p:txBody>
      </p:sp>
      <p:sp>
        <p:nvSpPr>
          <p:cNvPr id="3" name="Inhaltsplatzhalter 2"/>
          <p:cNvSpPr>
            <a:spLocks noGrp="1"/>
          </p:cNvSpPr>
          <p:nvPr>
            <p:ph idx="1"/>
          </p:nvPr>
        </p:nvSpPr>
        <p:spPr/>
        <p:txBody>
          <a:bodyPr>
            <a:normAutofit fontScale="77500" lnSpcReduction="20000"/>
          </a:bodyPr>
          <a:lstStyle/>
          <a:p>
            <a:pPr marL="0" indent="0">
              <a:buNone/>
            </a:pPr>
            <a:r>
              <a:rPr lang="en-US" sz="2100" u="sng" dirty="0">
                <a:solidFill>
                  <a:schemeClr val="tx1"/>
                </a:solidFill>
                <a:latin typeface="+mn-lt"/>
              </a:rPr>
              <a:t>Answer e. is correct</a:t>
            </a:r>
            <a:r>
              <a:rPr lang="en-US" sz="2100" dirty="0">
                <a:solidFill>
                  <a:schemeClr val="tx1"/>
                </a:solidFill>
                <a:latin typeface="+mn-lt"/>
              </a:rPr>
              <a:t>, but note that the national law of the handling EDP governs the test of justified interest. Internal access to case files within EPPO is thus quite restricted.</a:t>
            </a:r>
          </a:p>
          <a:p>
            <a:pPr marL="0" indent="0">
              <a:buNone/>
            </a:pPr>
            <a:r>
              <a:rPr lang="en-US" sz="2100" b="1" dirty="0">
                <a:solidFill>
                  <a:schemeClr val="tx1"/>
                </a:solidFill>
                <a:latin typeface="+mn-lt"/>
              </a:rPr>
              <a:t>Article </a:t>
            </a:r>
            <a:r>
              <a:rPr lang="en-GB" sz="2100" b="1" dirty="0">
                <a:solidFill>
                  <a:schemeClr val="tx1"/>
                </a:solidFill>
                <a:latin typeface="+mn-lt"/>
              </a:rPr>
              <a:t>46</a:t>
            </a:r>
            <a:r>
              <a:rPr lang="en-GB" sz="2400" dirty="0">
                <a:latin typeface="+mn-lt"/>
              </a:rPr>
              <a:t> </a:t>
            </a:r>
            <a:r>
              <a:rPr lang="en-GB" sz="2100" dirty="0">
                <a:solidFill>
                  <a:schemeClr val="tx1"/>
                </a:solidFill>
                <a:latin typeface="+mn-lt"/>
              </a:rPr>
              <a:t>EPPO Regulation</a:t>
            </a:r>
            <a:r>
              <a:rPr lang="en-GB" sz="2100" b="1" dirty="0">
                <a:solidFill>
                  <a:schemeClr val="tx1"/>
                </a:solidFill>
                <a:latin typeface="+mn-lt"/>
              </a:rPr>
              <a:t>: </a:t>
            </a:r>
            <a:endParaRPr lang="en-US" sz="2100" b="1" dirty="0">
              <a:solidFill>
                <a:schemeClr val="tx1"/>
              </a:solidFill>
              <a:latin typeface="+mn-lt"/>
            </a:endParaRPr>
          </a:p>
          <a:p>
            <a:r>
              <a:rPr lang="en-US" sz="2100" b="1" dirty="0">
                <a:solidFill>
                  <a:schemeClr val="tx1"/>
                </a:solidFill>
                <a:latin typeface="+mn-lt"/>
              </a:rPr>
              <a:t>“The European Chief Prosecutor, the Deputy European Chief Prosecutors, other European Prosecutors and the European Delegated Prosecutors </a:t>
            </a:r>
            <a:r>
              <a:rPr lang="en-US" sz="2100" dirty="0">
                <a:solidFill>
                  <a:schemeClr val="tx1"/>
                </a:solidFill>
                <a:latin typeface="+mn-lt"/>
              </a:rPr>
              <a:t>shall have </a:t>
            </a:r>
            <a:r>
              <a:rPr lang="en-US" sz="2100" b="1" dirty="0">
                <a:solidFill>
                  <a:schemeClr val="tx1"/>
                </a:solidFill>
                <a:latin typeface="+mn-lt"/>
              </a:rPr>
              <a:t>direct access to the register and to the index.</a:t>
            </a:r>
            <a:r>
              <a:rPr lang="en-US" sz="2100" dirty="0">
                <a:solidFill>
                  <a:schemeClr val="tx1"/>
                </a:solidFill>
                <a:latin typeface="+mn-lt"/>
              </a:rPr>
              <a:t>”</a:t>
            </a:r>
          </a:p>
          <a:p>
            <a:r>
              <a:rPr lang="en-US" sz="1900" dirty="0">
                <a:solidFill>
                  <a:schemeClr val="tx1"/>
                </a:solidFill>
                <a:latin typeface="+mn-lt"/>
              </a:rPr>
              <a:t>“The </a:t>
            </a:r>
            <a:r>
              <a:rPr lang="en-US" sz="1900" b="1" dirty="0">
                <a:solidFill>
                  <a:schemeClr val="tx1"/>
                </a:solidFill>
                <a:latin typeface="+mn-lt"/>
              </a:rPr>
              <a:t>supervising European Prosecutor </a:t>
            </a:r>
            <a:r>
              <a:rPr lang="en-US" sz="1900" dirty="0">
                <a:solidFill>
                  <a:schemeClr val="tx1"/>
                </a:solidFill>
                <a:latin typeface="+mn-lt"/>
              </a:rPr>
              <a:t>as well as the </a:t>
            </a:r>
            <a:r>
              <a:rPr lang="en-US" sz="1900" b="1" dirty="0">
                <a:solidFill>
                  <a:schemeClr val="tx1"/>
                </a:solidFill>
                <a:latin typeface="+mn-lt"/>
              </a:rPr>
              <a:t>competent Permanent Chamber</a:t>
            </a:r>
            <a:r>
              <a:rPr lang="en-US" sz="1900" dirty="0">
                <a:solidFill>
                  <a:schemeClr val="tx1"/>
                </a:solidFill>
                <a:latin typeface="+mn-lt"/>
              </a:rPr>
              <a:t> shall, when exercising their competences in accordance with </a:t>
            </a:r>
            <a:r>
              <a:rPr lang="en-US" sz="1900" b="1" dirty="0">
                <a:solidFill>
                  <a:schemeClr val="tx1"/>
                </a:solidFill>
                <a:latin typeface="+mn-lt"/>
              </a:rPr>
              <a:t>Articles 10 and 12</a:t>
            </a:r>
            <a:r>
              <a:rPr lang="en-US" sz="1900" dirty="0">
                <a:solidFill>
                  <a:schemeClr val="tx1"/>
                </a:solidFill>
                <a:latin typeface="+mn-lt"/>
              </a:rPr>
              <a:t>, have direct access to </a:t>
            </a:r>
            <a:r>
              <a:rPr lang="en-US" sz="1900" b="1" dirty="0">
                <a:solidFill>
                  <a:schemeClr val="tx1"/>
                </a:solidFill>
                <a:latin typeface="+mn-lt"/>
              </a:rPr>
              <a:t>information stored electronically in the case management system</a:t>
            </a:r>
            <a:r>
              <a:rPr lang="en-US" sz="1900" dirty="0">
                <a:solidFill>
                  <a:schemeClr val="tx1"/>
                </a:solidFill>
                <a:latin typeface="+mn-lt"/>
              </a:rPr>
              <a:t>. The </a:t>
            </a:r>
            <a:r>
              <a:rPr lang="en-US" sz="1900" b="1" dirty="0">
                <a:solidFill>
                  <a:schemeClr val="tx1"/>
                </a:solidFill>
                <a:latin typeface="+mn-lt"/>
              </a:rPr>
              <a:t>supervising European Prosecutor </a:t>
            </a:r>
            <a:r>
              <a:rPr lang="en-US" sz="1900" dirty="0">
                <a:solidFill>
                  <a:schemeClr val="tx1"/>
                </a:solidFill>
                <a:latin typeface="+mn-lt"/>
              </a:rPr>
              <a:t>shall also have </a:t>
            </a:r>
            <a:r>
              <a:rPr lang="en-US" sz="1900" b="1" dirty="0">
                <a:solidFill>
                  <a:schemeClr val="tx1"/>
                </a:solidFill>
                <a:latin typeface="+mn-lt"/>
              </a:rPr>
              <a:t>direct access to the case file</a:t>
            </a:r>
            <a:r>
              <a:rPr lang="en-US" sz="1900" dirty="0">
                <a:solidFill>
                  <a:schemeClr val="tx1"/>
                </a:solidFill>
                <a:latin typeface="+mn-lt"/>
              </a:rPr>
              <a:t>. The competent </a:t>
            </a:r>
            <a:r>
              <a:rPr lang="en-US" sz="1900" b="1" dirty="0">
                <a:solidFill>
                  <a:schemeClr val="tx1"/>
                </a:solidFill>
                <a:latin typeface="+mn-lt"/>
              </a:rPr>
              <a:t>Permanent Chamber</a:t>
            </a:r>
            <a:r>
              <a:rPr lang="en-US" sz="1900" dirty="0">
                <a:solidFill>
                  <a:schemeClr val="tx1"/>
                </a:solidFill>
                <a:latin typeface="+mn-lt"/>
              </a:rPr>
              <a:t> shall have access to the case file </a:t>
            </a:r>
            <a:r>
              <a:rPr lang="en-US" sz="1900" b="1" dirty="0">
                <a:solidFill>
                  <a:schemeClr val="tx1"/>
                </a:solidFill>
                <a:latin typeface="+mn-lt"/>
              </a:rPr>
              <a:t>at its request</a:t>
            </a:r>
            <a:r>
              <a:rPr lang="en-US" sz="1900" dirty="0">
                <a:solidFill>
                  <a:schemeClr val="tx1"/>
                </a:solidFill>
                <a:latin typeface="+mn-lt"/>
              </a:rPr>
              <a:t>.”</a:t>
            </a:r>
            <a:endParaRPr lang="de-DE" sz="1800" dirty="0">
              <a:solidFill>
                <a:schemeClr val="tx1"/>
              </a:solidFill>
              <a:latin typeface="+mn-lt"/>
            </a:endParaRPr>
          </a:p>
          <a:p>
            <a:r>
              <a:rPr lang="en-US" sz="1800" dirty="0">
                <a:solidFill>
                  <a:schemeClr val="tx1"/>
                </a:solidFill>
                <a:latin typeface="+mn-lt"/>
              </a:rPr>
              <a:t>“</a:t>
            </a:r>
            <a:r>
              <a:rPr lang="en-US" sz="1900" dirty="0">
                <a:solidFill>
                  <a:schemeClr val="tx1"/>
                </a:solidFill>
                <a:latin typeface="+mn-lt"/>
              </a:rPr>
              <a:t>Other </a:t>
            </a:r>
            <a:r>
              <a:rPr lang="en-US" sz="1900" b="1" dirty="0">
                <a:solidFill>
                  <a:schemeClr val="tx1"/>
                </a:solidFill>
                <a:latin typeface="+mn-lt"/>
              </a:rPr>
              <a:t>European Delegated Prosecutors </a:t>
            </a:r>
            <a:r>
              <a:rPr lang="en-US" sz="1900" dirty="0">
                <a:solidFill>
                  <a:schemeClr val="tx1"/>
                </a:solidFill>
                <a:latin typeface="+mn-lt"/>
              </a:rPr>
              <a:t>may request access to information stored </a:t>
            </a:r>
            <a:r>
              <a:rPr lang="en-US" sz="1900" b="1" dirty="0">
                <a:solidFill>
                  <a:schemeClr val="tx1"/>
                </a:solidFill>
                <a:latin typeface="+mn-lt"/>
              </a:rPr>
              <a:t>electronically in the case management system as well as any case file</a:t>
            </a:r>
            <a:r>
              <a:rPr lang="en-US" sz="1900" dirty="0">
                <a:solidFill>
                  <a:schemeClr val="tx1"/>
                </a:solidFill>
                <a:latin typeface="+mn-lt"/>
              </a:rPr>
              <a:t>. The </a:t>
            </a:r>
            <a:r>
              <a:rPr lang="en-US" sz="1900" b="1" dirty="0">
                <a:solidFill>
                  <a:schemeClr val="tx1"/>
                </a:solidFill>
                <a:latin typeface="+mn-lt"/>
              </a:rPr>
              <a:t>handling European Delegated Prosecutor shall decide</a:t>
            </a:r>
            <a:r>
              <a:rPr lang="en-US" sz="1900" dirty="0">
                <a:solidFill>
                  <a:schemeClr val="tx1"/>
                </a:solidFill>
                <a:latin typeface="+mn-lt"/>
              </a:rPr>
              <a:t> on granting such access to other European Delegated Prosecutors </a:t>
            </a:r>
            <a:r>
              <a:rPr lang="en-US" sz="1900" b="1" dirty="0">
                <a:solidFill>
                  <a:schemeClr val="tx1"/>
                </a:solidFill>
                <a:latin typeface="+mn-lt"/>
              </a:rPr>
              <a:t>in accordance with applicable national law</a:t>
            </a:r>
            <a:r>
              <a:rPr lang="en-US" sz="1900" dirty="0">
                <a:solidFill>
                  <a:schemeClr val="tx1"/>
                </a:solidFill>
                <a:latin typeface="+mn-lt"/>
              </a:rPr>
              <a:t>. If the access is not granted, the matter may be referred to the competent Permanent Chamber. The competent Permanent Chamber shall, to the extent necessary, hear the European Delegated Prosecutors concerned and then decide in accordance with applicable national law as well as this Regulation.”</a:t>
            </a:r>
            <a:endParaRPr lang="de-DE" sz="1900" dirty="0">
              <a:solidFill>
                <a:schemeClr val="tx1"/>
              </a:solidFill>
              <a:latin typeface="+mn-lt"/>
            </a:endParaRPr>
          </a:p>
          <a:p>
            <a:r>
              <a:rPr lang="en-US" sz="1900" dirty="0">
                <a:solidFill>
                  <a:schemeClr val="tx1"/>
                </a:solidFill>
                <a:latin typeface="+mn-lt"/>
              </a:rPr>
              <a:t>“The </a:t>
            </a:r>
            <a:r>
              <a:rPr lang="en-US" sz="1900" b="1" dirty="0">
                <a:solidFill>
                  <a:schemeClr val="tx1"/>
                </a:solidFill>
                <a:latin typeface="+mn-lt"/>
              </a:rPr>
              <a:t>internal rules of procedure </a:t>
            </a:r>
            <a:r>
              <a:rPr lang="en-US" sz="1900" dirty="0">
                <a:solidFill>
                  <a:schemeClr val="tx1"/>
                </a:solidFill>
                <a:latin typeface="+mn-lt"/>
              </a:rPr>
              <a:t>of the EPPO shall set out </a:t>
            </a:r>
            <a:r>
              <a:rPr lang="en-US" sz="1900" b="1" dirty="0">
                <a:solidFill>
                  <a:schemeClr val="tx1"/>
                </a:solidFill>
                <a:latin typeface="+mn-lt"/>
              </a:rPr>
              <a:t>further rules regarding the right to access</a:t>
            </a:r>
            <a:r>
              <a:rPr lang="en-US" sz="1900" dirty="0">
                <a:solidFill>
                  <a:schemeClr val="tx1"/>
                </a:solidFill>
                <a:latin typeface="+mn-lt"/>
              </a:rPr>
              <a:t>, and the procedure to establish the level of access to the case management system by the European Chief Prosecutor, the Deputy European Chief Prosecutors, other European Prosecutors, the European Delegated Prosecutors and the staff of the EPPO, to the extent required for the performance of their duties.”</a:t>
            </a:r>
          </a:p>
          <a:p>
            <a:endParaRPr lang="en-US" sz="1900" dirty="0"/>
          </a:p>
          <a:p>
            <a:pPr marL="0" indent="0">
              <a:buNone/>
            </a:pPr>
            <a:endParaRPr lang="en-US" dirty="0"/>
          </a:p>
          <a:p>
            <a:pPr marL="914400" lvl="1" indent="-457200">
              <a:buFont typeface="+mj-lt"/>
              <a:buAutoNum type="alphaLcPeriod"/>
            </a:pPr>
            <a:endParaRPr lang="en-US" sz="2000" dirty="0"/>
          </a:p>
          <a:p>
            <a:pPr marL="457200" lvl="1" indent="0">
              <a:buNone/>
            </a:pPr>
            <a:endParaRPr lang="de-DE" sz="2000" dirty="0"/>
          </a:p>
          <a:p>
            <a:pPr lvl="0">
              <a:buFont typeface="Wingdings" panose="05000000000000000000" pitchFamily="2" charset="2"/>
              <a:buChar char="Ø"/>
            </a:pPr>
            <a:endParaRPr lang="en-US" sz="1800" dirty="0">
              <a:solidFill>
                <a:prstClr val="black"/>
              </a:solidFill>
            </a:endParaRPr>
          </a:p>
          <a:p>
            <a:endParaRPr lang="de-DE" dirty="0"/>
          </a:p>
        </p:txBody>
      </p:sp>
      <p:sp>
        <p:nvSpPr>
          <p:cNvPr id="5" name="Dia számának helye 4">
            <a:extLst>
              <a:ext uri="{FF2B5EF4-FFF2-40B4-BE49-F238E27FC236}">
                <a16:creationId xmlns:a16="http://schemas.microsoft.com/office/drawing/2014/main" id="{B456FDF5-BCBB-4471-AEDB-9FF8465CFEA3}"/>
              </a:ext>
            </a:extLst>
          </p:cNvPr>
          <p:cNvSpPr>
            <a:spLocks noGrp="1"/>
          </p:cNvSpPr>
          <p:nvPr>
            <p:ph type="sldNum" sz="quarter" idx="12"/>
          </p:nvPr>
        </p:nvSpPr>
        <p:spPr/>
        <p:txBody>
          <a:bodyPr/>
          <a:lstStyle/>
          <a:p>
            <a:fld id="{6113E31D-E2AB-40D1-8B51-AFA5AFEF393A}" type="slidenum">
              <a:rPr lang="en-US" smtClean="0"/>
              <a:t>11</a:t>
            </a:fld>
            <a:endParaRPr lang="en-US" dirty="0"/>
          </a:p>
        </p:txBody>
      </p:sp>
    </p:spTree>
    <p:extLst>
      <p:ext uri="{BB962C8B-B14F-4D97-AF65-F5344CB8AC3E}">
        <p14:creationId xmlns:p14="http://schemas.microsoft.com/office/powerpoint/2010/main" val="2521276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Question 4 – </a:t>
            </a:r>
            <a:r>
              <a:rPr lang="de-DE" dirty="0">
                <a:solidFill>
                  <a:schemeClr val="tx1"/>
                </a:solidFill>
              </a:rPr>
              <a:t>Access to databases by the EPPO</a:t>
            </a:r>
          </a:p>
        </p:txBody>
      </p:sp>
      <p:sp>
        <p:nvSpPr>
          <p:cNvPr id="3" name="Inhaltsplatzhalter 2"/>
          <p:cNvSpPr>
            <a:spLocks noGrp="1"/>
          </p:cNvSpPr>
          <p:nvPr>
            <p:ph idx="1"/>
          </p:nvPr>
        </p:nvSpPr>
        <p:spPr/>
        <p:txBody>
          <a:bodyPr>
            <a:normAutofit/>
          </a:bodyPr>
          <a:lstStyle/>
          <a:p>
            <a:r>
              <a:rPr lang="en-US" sz="2400" dirty="0">
                <a:latin typeface="+mn-lt"/>
              </a:rPr>
              <a:t>Can EDP access the </a:t>
            </a:r>
            <a:r>
              <a:rPr lang="de-DE" sz="2400" dirty="0" err="1">
                <a:latin typeface="+mn-lt"/>
              </a:rPr>
              <a:t>criminal</a:t>
            </a:r>
            <a:r>
              <a:rPr lang="de-DE" sz="2400" dirty="0">
                <a:latin typeface="+mn-lt"/>
              </a:rPr>
              <a:t> </a:t>
            </a:r>
            <a:r>
              <a:rPr lang="de-DE" sz="2400" dirty="0" err="1">
                <a:latin typeface="+mn-lt"/>
              </a:rPr>
              <a:t>records</a:t>
            </a:r>
            <a:r>
              <a:rPr lang="de-DE" sz="2400" dirty="0">
                <a:latin typeface="+mn-lt"/>
              </a:rPr>
              <a:t> </a:t>
            </a:r>
            <a:r>
              <a:rPr lang="de-DE" sz="2400" dirty="0" err="1">
                <a:latin typeface="+mn-lt"/>
              </a:rPr>
              <a:t>database</a:t>
            </a:r>
            <a:r>
              <a:rPr lang="de-DE" sz="2400" dirty="0">
                <a:latin typeface="+mn-lt"/>
              </a:rPr>
              <a:t> in </a:t>
            </a:r>
            <a:r>
              <a:rPr lang="de-DE" sz="2400" dirty="0" err="1">
                <a:latin typeface="+mn-lt"/>
              </a:rPr>
              <a:t>your</a:t>
            </a:r>
            <a:r>
              <a:rPr lang="de-DE" sz="2400" dirty="0">
                <a:latin typeface="+mn-lt"/>
              </a:rPr>
              <a:t> Member State? </a:t>
            </a:r>
            <a:endParaRPr lang="en-US" sz="2400" dirty="0">
              <a:latin typeface="+mn-lt"/>
            </a:endParaRPr>
          </a:p>
          <a:p>
            <a:pPr marL="914400" lvl="1" indent="-457200">
              <a:buFont typeface="+mj-lt"/>
              <a:buAutoNum type="alphaLcPeriod"/>
            </a:pPr>
            <a:r>
              <a:rPr lang="en-US" sz="2000" dirty="0">
                <a:latin typeface="+mn-lt"/>
              </a:rPr>
              <a:t>Yes, directly and under the same conditions as national prosecutors.</a:t>
            </a:r>
          </a:p>
          <a:p>
            <a:pPr marL="914400" lvl="1" indent="-457200">
              <a:buFont typeface="+mj-lt"/>
              <a:buAutoNum type="alphaLcPeriod"/>
            </a:pPr>
            <a:r>
              <a:rPr lang="en-US" sz="2000" dirty="0">
                <a:latin typeface="+mn-lt"/>
              </a:rPr>
              <a:t>Yes, directly but without restriction that would apply to national prosecutors (e.g., if data has been blocked for witness protection purposes, information would still have to be revealed to EDP).</a:t>
            </a:r>
          </a:p>
          <a:p>
            <a:pPr marL="914400" lvl="1" indent="-457200">
              <a:buFont typeface="+mj-lt"/>
              <a:buAutoNum type="alphaLcPeriod"/>
            </a:pPr>
            <a:r>
              <a:rPr lang="en-US" sz="2000" dirty="0">
                <a:latin typeface="+mn-lt"/>
              </a:rPr>
              <a:t>No, not directly, but EDP can task national police which can.</a:t>
            </a:r>
          </a:p>
          <a:p>
            <a:pPr lvl="1">
              <a:buFont typeface="Wingdings" panose="05000000000000000000" pitchFamily="2" charset="2"/>
              <a:buChar char="Ø"/>
            </a:pPr>
            <a:endParaRPr lang="de-DE" sz="2000" dirty="0"/>
          </a:p>
        </p:txBody>
      </p:sp>
      <p:sp>
        <p:nvSpPr>
          <p:cNvPr id="5" name="Dia számának helye 4">
            <a:extLst>
              <a:ext uri="{FF2B5EF4-FFF2-40B4-BE49-F238E27FC236}">
                <a16:creationId xmlns:a16="http://schemas.microsoft.com/office/drawing/2014/main" id="{6DAB5897-3A45-49A5-BB5A-4D2BEFD857EB}"/>
              </a:ext>
            </a:extLst>
          </p:cNvPr>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3685348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32435"/>
            <a:ext cx="9967452" cy="908464"/>
          </a:xfrm>
        </p:spPr>
        <p:txBody>
          <a:bodyPr>
            <a:normAutofit/>
          </a:bodyPr>
          <a:lstStyle/>
          <a:p>
            <a:r>
              <a:rPr lang="de-DE" dirty="0"/>
              <a:t>Question 4 – and </a:t>
            </a:r>
            <a:r>
              <a:rPr lang="de-DE" dirty="0" err="1"/>
              <a:t>Answer</a:t>
            </a:r>
            <a:endParaRPr lang="de-DE" dirty="0"/>
          </a:p>
        </p:txBody>
      </p:sp>
      <p:sp>
        <p:nvSpPr>
          <p:cNvPr id="3" name="Inhaltsplatzhalter 2"/>
          <p:cNvSpPr>
            <a:spLocks noGrp="1"/>
          </p:cNvSpPr>
          <p:nvPr>
            <p:ph idx="1"/>
          </p:nvPr>
        </p:nvSpPr>
        <p:spPr/>
        <p:txBody>
          <a:bodyPr>
            <a:normAutofit/>
          </a:bodyPr>
          <a:lstStyle/>
          <a:p>
            <a:r>
              <a:rPr lang="en-US" sz="2400" dirty="0">
                <a:solidFill>
                  <a:schemeClr val="tx1"/>
                </a:solidFill>
                <a:latin typeface="+mn-lt"/>
              </a:rPr>
              <a:t>Can EDP access the </a:t>
            </a:r>
            <a:r>
              <a:rPr lang="de-DE" sz="2400" dirty="0" err="1">
                <a:solidFill>
                  <a:schemeClr val="tx1"/>
                </a:solidFill>
                <a:latin typeface="+mn-lt"/>
              </a:rPr>
              <a:t>criminal</a:t>
            </a:r>
            <a:r>
              <a:rPr lang="de-DE" sz="2400" dirty="0">
                <a:solidFill>
                  <a:schemeClr val="tx1"/>
                </a:solidFill>
                <a:latin typeface="+mn-lt"/>
              </a:rPr>
              <a:t> </a:t>
            </a:r>
            <a:r>
              <a:rPr lang="de-DE" sz="2400" dirty="0" err="1">
                <a:solidFill>
                  <a:schemeClr val="tx1"/>
                </a:solidFill>
                <a:latin typeface="+mn-lt"/>
              </a:rPr>
              <a:t>records</a:t>
            </a:r>
            <a:r>
              <a:rPr lang="de-DE" sz="2400" dirty="0">
                <a:solidFill>
                  <a:schemeClr val="tx1"/>
                </a:solidFill>
                <a:latin typeface="+mn-lt"/>
              </a:rPr>
              <a:t> </a:t>
            </a:r>
            <a:r>
              <a:rPr lang="de-DE" sz="2400" dirty="0" err="1">
                <a:solidFill>
                  <a:schemeClr val="tx1"/>
                </a:solidFill>
                <a:latin typeface="+mn-lt"/>
              </a:rPr>
              <a:t>database</a:t>
            </a:r>
            <a:r>
              <a:rPr lang="de-DE" sz="2400" dirty="0">
                <a:solidFill>
                  <a:schemeClr val="tx1"/>
                </a:solidFill>
                <a:latin typeface="+mn-lt"/>
              </a:rPr>
              <a:t> in </a:t>
            </a:r>
            <a:r>
              <a:rPr lang="de-DE" sz="2400" dirty="0" err="1">
                <a:solidFill>
                  <a:schemeClr val="tx1"/>
                </a:solidFill>
                <a:latin typeface="+mn-lt"/>
              </a:rPr>
              <a:t>your</a:t>
            </a:r>
            <a:r>
              <a:rPr lang="de-DE" sz="2400" dirty="0">
                <a:solidFill>
                  <a:schemeClr val="tx1"/>
                </a:solidFill>
                <a:latin typeface="+mn-lt"/>
              </a:rPr>
              <a:t> Member State? </a:t>
            </a:r>
            <a:endParaRPr lang="en-US" sz="2400" dirty="0">
              <a:solidFill>
                <a:schemeClr val="tx1"/>
              </a:solidFill>
              <a:latin typeface="+mn-lt"/>
            </a:endParaRPr>
          </a:p>
          <a:p>
            <a:pPr marL="914400" lvl="1" indent="-457200">
              <a:buFont typeface="+mj-lt"/>
              <a:buAutoNum type="alphaLcPeriod"/>
            </a:pPr>
            <a:r>
              <a:rPr lang="en-US" sz="2000" dirty="0">
                <a:solidFill>
                  <a:schemeClr val="tx1"/>
                </a:solidFill>
                <a:latin typeface="+mn-lt"/>
              </a:rPr>
              <a:t>Yes, directly and under the same conditions as national prosecutors.</a:t>
            </a:r>
          </a:p>
          <a:p>
            <a:pPr marL="914400" lvl="1" indent="-457200">
              <a:buFont typeface="+mj-lt"/>
              <a:buAutoNum type="alphaLcPeriod"/>
            </a:pPr>
            <a:r>
              <a:rPr lang="en-US" sz="2000" dirty="0">
                <a:solidFill>
                  <a:schemeClr val="tx1"/>
                </a:solidFill>
                <a:latin typeface="+mn-lt"/>
              </a:rPr>
              <a:t>Yes, directly but without restriction that would apply to national prosecutors (e.g., if data has been blocked for witness protection purposes, information would still have to be revealed to EDP).</a:t>
            </a:r>
          </a:p>
          <a:p>
            <a:pPr marL="914400" lvl="1" indent="-457200">
              <a:buFont typeface="+mj-lt"/>
              <a:buAutoNum type="alphaLcPeriod"/>
            </a:pPr>
            <a:r>
              <a:rPr lang="en-US" sz="2000" dirty="0">
                <a:solidFill>
                  <a:schemeClr val="tx1"/>
                </a:solidFill>
                <a:latin typeface="+mn-lt"/>
              </a:rPr>
              <a:t>No, not directly, but EDP can task national police which can.</a:t>
            </a:r>
            <a:endParaRPr lang="de-DE" sz="2000" dirty="0">
              <a:solidFill>
                <a:schemeClr val="tx1"/>
              </a:solidFill>
              <a:latin typeface="+mn-lt"/>
            </a:endParaRPr>
          </a:p>
          <a:p>
            <a:pPr marL="0" indent="0">
              <a:buNone/>
            </a:pPr>
            <a:r>
              <a:rPr lang="en-US" sz="2100" u="sng" dirty="0">
                <a:solidFill>
                  <a:schemeClr val="tx1"/>
                </a:solidFill>
                <a:latin typeface="+mn-lt"/>
              </a:rPr>
              <a:t>Answer a. is correct</a:t>
            </a:r>
            <a:r>
              <a:rPr lang="en-US" sz="2100" dirty="0">
                <a:solidFill>
                  <a:schemeClr val="tx1"/>
                </a:solidFill>
                <a:latin typeface="+mn-lt"/>
              </a:rPr>
              <a:t>, although this does not rule out to instruct police, see c.</a:t>
            </a:r>
          </a:p>
          <a:p>
            <a:pPr marL="0" indent="0">
              <a:buNone/>
            </a:pPr>
            <a:r>
              <a:rPr lang="en-US" sz="2100" b="1" dirty="0">
                <a:solidFill>
                  <a:schemeClr val="tx1"/>
                </a:solidFill>
                <a:latin typeface="+mn-lt"/>
              </a:rPr>
              <a:t>Article </a:t>
            </a:r>
            <a:r>
              <a:rPr lang="en-GB" sz="2100" b="1" dirty="0">
                <a:solidFill>
                  <a:schemeClr val="tx1"/>
                </a:solidFill>
                <a:latin typeface="+mn-lt"/>
              </a:rPr>
              <a:t>43 </a:t>
            </a:r>
            <a:r>
              <a:rPr lang="en-GB" sz="2100" dirty="0">
                <a:solidFill>
                  <a:schemeClr val="tx1"/>
                </a:solidFill>
                <a:latin typeface="+mn-lt"/>
              </a:rPr>
              <a:t>EPPO Regulation</a:t>
            </a:r>
            <a:r>
              <a:rPr lang="en-GB" sz="2100" b="1" dirty="0">
                <a:solidFill>
                  <a:schemeClr val="tx1"/>
                </a:solidFill>
                <a:latin typeface="+mn-lt"/>
              </a:rPr>
              <a:t>: </a:t>
            </a:r>
            <a:endParaRPr lang="en-US" sz="2100" b="1" dirty="0">
              <a:solidFill>
                <a:schemeClr val="tx1"/>
              </a:solidFill>
              <a:latin typeface="+mn-lt"/>
            </a:endParaRPr>
          </a:p>
          <a:p>
            <a:r>
              <a:rPr lang="en-US" sz="1900" dirty="0">
                <a:solidFill>
                  <a:schemeClr val="tx1"/>
                </a:solidFill>
                <a:latin typeface="+mn-lt"/>
              </a:rPr>
              <a:t>(1): </a:t>
            </a:r>
            <a:r>
              <a:rPr lang="en-US" sz="1900" b="1" dirty="0">
                <a:solidFill>
                  <a:schemeClr val="tx1"/>
                </a:solidFill>
                <a:latin typeface="+mn-lt"/>
              </a:rPr>
              <a:t>“</a:t>
            </a:r>
            <a:r>
              <a:rPr lang="en-US" b="1" dirty="0">
                <a:solidFill>
                  <a:schemeClr val="tx1"/>
                </a:solidFill>
                <a:latin typeface="+mn-lt"/>
              </a:rPr>
              <a:t>European Delegated Prosecutors </a:t>
            </a:r>
            <a:r>
              <a:rPr lang="en-US" dirty="0">
                <a:solidFill>
                  <a:schemeClr val="tx1"/>
                </a:solidFill>
                <a:latin typeface="+mn-lt"/>
              </a:rPr>
              <a:t>shall be able to obtain any relevant information stored in </a:t>
            </a:r>
            <a:r>
              <a:rPr lang="en-US" b="1" dirty="0">
                <a:solidFill>
                  <a:schemeClr val="tx1"/>
                </a:solidFill>
                <a:latin typeface="+mn-lt"/>
              </a:rPr>
              <a:t>national criminal investigation and law enforcement databases</a:t>
            </a:r>
            <a:r>
              <a:rPr lang="en-US" dirty="0">
                <a:solidFill>
                  <a:schemeClr val="tx1"/>
                </a:solidFill>
                <a:latin typeface="+mn-lt"/>
              </a:rPr>
              <a:t>, as well as other </a:t>
            </a:r>
            <a:r>
              <a:rPr lang="en-US" b="1" dirty="0">
                <a:solidFill>
                  <a:schemeClr val="tx1"/>
                </a:solidFill>
                <a:latin typeface="+mn-lt"/>
              </a:rPr>
              <a:t>relevant registers of public authorities</a:t>
            </a:r>
            <a:r>
              <a:rPr lang="en-US" dirty="0">
                <a:solidFill>
                  <a:schemeClr val="tx1"/>
                </a:solidFill>
                <a:latin typeface="+mn-lt"/>
              </a:rPr>
              <a:t>, under the </a:t>
            </a:r>
            <a:r>
              <a:rPr lang="en-US" b="1" dirty="0">
                <a:solidFill>
                  <a:schemeClr val="tx1"/>
                </a:solidFill>
                <a:latin typeface="+mn-lt"/>
              </a:rPr>
              <a:t>same conditions </a:t>
            </a:r>
            <a:r>
              <a:rPr lang="en-US" dirty="0">
                <a:solidFill>
                  <a:schemeClr val="tx1"/>
                </a:solidFill>
                <a:latin typeface="+mn-lt"/>
              </a:rPr>
              <a:t>as those that apply under </a:t>
            </a:r>
            <a:r>
              <a:rPr lang="en-US" b="1" dirty="0">
                <a:solidFill>
                  <a:schemeClr val="tx1"/>
                </a:solidFill>
                <a:latin typeface="+mn-lt"/>
              </a:rPr>
              <a:t>national law in similar cases</a:t>
            </a:r>
            <a:r>
              <a:rPr lang="en-US" dirty="0">
                <a:solidFill>
                  <a:schemeClr val="tx1"/>
                </a:solidFill>
                <a:latin typeface="+mn-lt"/>
              </a:rPr>
              <a:t>.”</a:t>
            </a:r>
            <a:endParaRPr lang="en-US" sz="1900" dirty="0">
              <a:solidFill>
                <a:schemeClr val="tx1"/>
              </a:solidFill>
              <a:latin typeface="+mn-lt"/>
            </a:endParaRPr>
          </a:p>
        </p:txBody>
      </p:sp>
      <p:sp>
        <p:nvSpPr>
          <p:cNvPr id="5" name="Dia számának helye 4">
            <a:extLst>
              <a:ext uri="{FF2B5EF4-FFF2-40B4-BE49-F238E27FC236}">
                <a16:creationId xmlns:a16="http://schemas.microsoft.com/office/drawing/2014/main" id="{87FFD6CD-D1F8-40B9-A320-BC35DBE0AEB5}"/>
              </a:ext>
            </a:extLst>
          </p:cNvPr>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3908074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solidFill>
                  <a:schemeClr val="tx1">
                    <a:lumMod val="50000"/>
                    <a:lumOff val="50000"/>
                  </a:schemeClr>
                </a:solidFill>
              </a:rPr>
              <a:t>Thank you for </a:t>
            </a:r>
            <a:br>
              <a:rPr lang="en-GB" dirty="0">
                <a:solidFill>
                  <a:schemeClr val="tx1">
                    <a:lumMod val="50000"/>
                    <a:lumOff val="50000"/>
                  </a:schemeClr>
                </a:solidFill>
              </a:rPr>
            </a:br>
            <a:r>
              <a:rPr lang="en-GB" dirty="0">
                <a:solidFill>
                  <a:schemeClr val="tx1">
                    <a:lumMod val="50000"/>
                    <a:lumOff val="50000"/>
                  </a:schemeClr>
                </a:solidFill>
              </a:rPr>
              <a:t>your attention</a:t>
            </a:r>
          </a:p>
        </p:txBody>
      </p:sp>
      <p:sp>
        <p:nvSpPr>
          <p:cNvPr id="3" name="Textplatzhalter 2"/>
          <p:cNvSpPr>
            <a:spLocks noGrp="1"/>
          </p:cNvSpPr>
          <p:nvPr>
            <p:ph type="body" idx="1"/>
          </p:nvPr>
        </p:nvSpPr>
        <p:spPr/>
        <p:txBody>
          <a:bodyPr>
            <a:normAutofit lnSpcReduction="10000"/>
          </a:bodyPr>
          <a:lstStyle/>
          <a:p>
            <a:endParaRPr lang="de-DE" dirty="0"/>
          </a:p>
          <a:p>
            <a:r>
              <a:rPr lang="de-DE" dirty="0">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77456"/>
            <a:ext cx="9967452" cy="998168"/>
          </a:xfrm>
        </p:spPr>
        <p:txBody>
          <a:bodyPr>
            <a:normAutofit/>
          </a:bodyPr>
          <a:lstStyle/>
          <a:p>
            <a:r>
              <a:rPr lang="en-US" dirty="0"/>
              <a:t>Introduction</a:t>
            </a:r>
            <a:endParaRPr lang="de-DE" dirty="0"/>
          </a:p>
        </p:txBody>
      </p:sp>
      <p:sp>
        <p:nvSpPr>
          <p:cNvPr id="3" name="Inhaltsplatzhalter 2"/>
          <p:cNvSpPr>
            <a:spLocks noGrp="1"/>
          </p:cNvSpPr>
          <p:nvPr>
            <p:ph idx="1"/>
          </p:nvPr>
        </p:nvSpPr>
        <p:spPr/>
        <p:txBody>
          <a:bodyPr>
            <a:normAutofit fontScale="92500" lnSpcReduction="20000"/>
          </a:bodyPr>
          <a:lstStyle/>
          <a:p>
            <a:pPr marL="0" indent="0">
              <a:buNone/>
            </a:pPr>
            <a:r>
              <a:rPr lang="en-US" sz="2100" dirty="0">
                <a:latin typeface="+mn-lt"/>
              </a:rPr>
              <a:t>Chapter VII – Arts. 43 to 46 of Regulation 2017/1939 (EPPO Regulation), titled “</a:t>
            </a:r>
            <a:r>
              <a:rPr lang="en-US" sz="2100" b="1" dirty="0">
                <a:latin typeface="+mn-lt"/>
              </a:rPr>
              <a:t>Processing of Information” </a:t>
            </a:r>
            <a:r>
              <a:rPr lang="en-US" sz="2100" dirty="0">
                <a:latin typeface="+mn-lt"/>
              </a:rPr>
              <a:t>encompasses many different issues:</a:t>
            </a:r>
          </a:p>
          <a:p>
            <a:pPr marL="342900" lvl="1" indent="-342900">
              <a:lnSpc>
                <a:spcPct val="100000"/>
              </a:lnSpc>
              <a:buFont typeface="Arial" panose="020B0604020202020204" pitchFamily="34" charset="0"/>
              <a:buChar char="•"/>
            </a:pPr>
            <a:r>
              <a:rPr lang="en-US" sz="2100" dirty="0">
                <a:solidFill>
                  <a:schemeClr val="tx1"/>
                </a:solidFill>
                <a:latin typeface="+mn-lt"/>
              </a:rPr>
              <a:t>Handling of information at EPPO central level</a:t>
            </a:r>
          </a:p>
          <a:p>
            <a:pPr marL="342900" lvl="1" indent="-342900">
              <a:lnSpc>
                <a:spcPct val="100000"/>
              </a:lnSpc>
              <a:buFont typeface="Arial" panose="020B0604020202020204" pitchFamily="34" charset="0"/>
              <a:buChar char="•"/>
            </a:pPr>
            <a:r>
              <a:rPr lang="en-US" sz="2100" dirty="0">
                <a:solidFill>
                  <a:schemeClr val="tx1"/>
                </a:solidFill>
                <a:latin typeface="+mn-lt"/>
              </a:rPr>
              <a:t>Storing of information at EPPO central level</a:t>
            </a:r>
          </a:p>
          <a:p>
            <a:pPr marL="342900" lvl="1" indent="-342900">
              <a:lnSpc>
                <a:spcPct val="100000"/>
              </a:lnSpc>
              <a:buFont typeface="Arial" panose="020B0604020202020204" pitchFamily="34" charset="0"/>
              <a:buChar char="•"/>
            </a:pPr>
            <a:r>
              <a:rPr lang="en-US" sz="2100" dirty="0">
                <a:solidFill>
                  <a:schemeClr val="tx1"/>
                </a:solidFill>
                <a:latin typeface="+mn-lt"/>
              </a:rPr>
              <a:t>Handling of case file by EDP</a:t>
            </a:r>
          </a:p>
          <a:p>
            <a:pPr marL="342900" lvl="1" indent="-342900">
              <a:lnSpc>
                <a:spcPct val="100000"/>
              </a:lnSpc>
              <a:buFont typeface="Arial" panose="020B0604020202020204" pitchFamily="34" charset="0"/>
              <a:buChar char="•"/>
            </a:pPr>
            <a:r>
              <a:rPr lang="en-US" sz="2100" dirty="0">
                <a:solidFill>
                  <a:schemeClr val="tx1"/>
                </a:solidFill>
                <a:latin typeface="+mn-lt"/>
              </a:rPr>
              <a:t>Storing of information by EDP</a:t>
            </a:r>
          </a:p>
          <a:p>
            <a:pPr marL="342900" lvl="1" indent="-342900">
              <a:lnSpc>
                <a:spcPct val="100000"/>
              </a:lnSpc>
              <a:buFont typeface="Arial" panose="020B0604020202020204" pitchFamily="34" charset="0"/>
              <a:buChar char="•"/>
            </a:pPr>
            <a:r>
              <a:rPr lang="en-US" sz="2100" dirty="0">
                <a:solidFill>
                  <a:schemeClr val="tx1"/>
                </a:solidFill>
                <a:latin typeface="+mn-lt"/>
              </a:rPr>
              <a:t>Access to file held at central level and to file held by EDP</a:t>
            </a:r>
          </a:p>
          <a:p>
            <a:pPr lvl="1">
              <a:buFont typeface="Wingdings" panose="05000000000000000000" pitchFamily="2" charset="2"/>
              <a:buChar char="Ø"/>
            </a:pPr>
            <a:r>
              <a:rPr lang="en-US" dirty="0">
                <a:latin typeface="+mn-lt"/>
              </a:rPr>
              <a:t>for suspect/accused?, for other participants to the same criminal proceedings?, for other EDPs?, for Union institutions, bodies, offices and agencies?, for national authorities? </a:t>
            </a:r>
          </a:p>
          <a:p>
            <a:pPr marL="342900" lvl="1" indent="-342900">
              <a:lnSpc>
                <a:spcPct val="110000"/>
              </a:lnSpc>
              <a:buFont typeface="Arial" panose="020B0604020202020204" pitchFamily="34" charset="0"/>
              <a:buChar char="•"/>
            </a:pPr>
            <a:r>
              <a:rPr lang="en-US" sz="2100" dirty="0">
                <a:solidFill>
                  <a:schemeClr val="tx1"/>
                </a:solidFill>
                <a:latin typeface="+mn-lt"/>
              </a:rPr>
              <a:t>Technical and practical issues:</a:t>
            </a:r>
          </a:p>
          <a:p>
            <a:pPr lvl="1">
              <a:buFont typeface="Wingdings" panose="05000000000000000000" pitchFamily="2" charset="2"/>
              <a:buChar char="Ø"/>
            </a:pPr>
            <a:r>
              <a:rPr lang="en-US" dirty="0">
                <a:latin typeface="+mn-lt"/>
              </a:rPr>
              <a:t> Electronic or hard-copy/paper-based?; different levels of digitalization among Member States?</a:t>
            </a:r>
          </a:p>
          <a:p>
            <a:pPr lvl="1">
              <a:buFont typeface="Wingdings" panose="05000000000000000000" pitchFamily="2" charset="2"/>
              <a:buChar char="Ø"/>
            </a:pPr>
            <a:r>
              <a:rPr lang="en-US" dirty="0">
                <a:latin typeface="+mn-lt"/>
              </a:rPr>
              <a:t>Storage capacity?, which servers will be used?</a:t>
            </a:r>
          </a:p>
          <a:p>
            <a:pPr lvl="1">
              <a:buFont typeface="Wingdings" panose="05000000000000000000" pitchFamily="2" charset="2"/>
              <a:buChar char="Ø"/>
            </a:pPr>
            <a:r>
              <a:rPr lang="en-US" dirty="0">
                <a:latin typeface="+mn-lt"/>
              </a:rPr>
              <a:t>Diversity of case management systems among and also within (federalist) Member States?</a:t>
            </a:r>
          </a:p>
          <a:p>
            <a:pPr marL="342900" lvl="1" indent="-342900">
              <a:lnSpc>
                <a:spcPct val="100000"/>
              </a:lnSpc>
              <a:buFont typeface="Arial" panose="020B0604020202020204" pitchFamily="34" charset="0"/>
              <a:buChar char="•"/>
            </a:pPr>
            <a:r>
              <a:rPr lang="en-US" sz="2100" dirty="0">
                <a:solidFill>
                  <a:schemeClr val="tx1"/>
                </a:solidFill>
                <a:latin typeface="+mn-lt"/>
              </a:rPr>
              <a:t>What is the applicable legal regime on data protection?</a:t>
            </a:r>
          </a:p>
          <a:p>
            <a:pPr marL="0" indent="0">
              <a:buNone/>
            </a:pPr>
            <a:endParaRPr lang="en-US" sz="1800" dirty="0">
              <a:solidFill>
                <a:prstClr val="black"/>
              </a:solidFill>
            </a:endParaRPr>
          </a:p>
        </p:txBody>
      </p:sp>
      <p:sp>
        <p:nvSpPr>
          <p:cNvPr id="5" name="Dia számának helye 4">
            <a:extLst>
              <a:ext uri="{FF2B5EF4-FFF2-40B4-BE49-F238E27FC236}">
                <a16:creationId xmlns:a16="http://schemas.microsoft.com/office/drawing/2014/main" id="{6731BC34-49B1-4510-9B25-95045196739C}"/>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1912410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67159"/>
            <a:ext cx="9967452" cy="839016"/>
          </a:xfrm>
        </p:spPr>
        <p:txBody>
          <a:bodyPr>
            <a:normAutofit/>
          </a:bodyPr>
          <a:lstStyle/>
          <a:p>
            <a:r>
              <a:rPr lang="en-US" dirty="0"/>
              <a:t>Introduction</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en-US" sz="1800" dirty="0">
                <a:latin typeface="+mn-lt"/>
              </a:rPr>
              <a:t>Basic principle: </a:t>
            </a:r>
          </a:p>
          <a:p>
            <a:pPr marL="0" indent="0">
              <a:buNone/>
            </a:pPr>
            <a:r>
              <a:rPr lang="en-US" sz="1800" b="1" dirty="0">
                <a:solidFill>
                  <a:prstClr val="black"/>
                </a:solidFill>
                <a:latin typeface="+mn-lt"/>
              </a:rPr>
              <a:t>Article </a:t>
            </a:r>
            <a:r>
              <a:rPr lang="en-GB" sz="1800" b="1" dirty="0">
                <a:latin typeface="+mn-lt"/>
              </a:rPr>
              <a:t>5(3) EPPO Regulation</a:t>
            </a:r>
            <a:r>
              <a:rPr lang="en-GB" sz="1800" dirty="0">
                <a:latin typeface="+mn-lt"/>
              </a:rPr>
              <a:t>:</a:t>
            </a:r>
            <a:endParaRPr lang="de-DE" sz="1800" dirty="0">
              <a:solidFill>
                <a:srgbClr val="000000"/>
              </a:solidFill>
              <a:latin typeface="+mn-lt"/>
            </a:endParaRPr>
          </a:p>
          <a:p>
            <a:pPr marL="0" indent="0">
              <a:buNone/>
            </a:pPr>
            <a:r>
              <a:rPr lang="en-US" sz="1800" dirty="0">
                <a:solidFill>
                  <a:srgbClr val="000000"/>
                </a:solidFill>
                <a:latin typeface="+mn-lt"/>
              </a:rPr>
              <a:t>“The investigations and prosecutions on behalf of the EPPO shall be governed by </a:t>
            </a:r>
            <a:r>
              <a:rPr lang="en-US" sz="1800" b="1" dirty="0">
                <a:solidFill>
                  <a:srgbClr val="000000"/>
                </a:solidFill>
                <a:latin typeface="+mn-lt"/>
              </a:rPr>
              <a:t>this Regulation</a:t>
            </a:r>
            <a:r>
              <a:rPr lang="en-US" sz="1800" dirty="0">
                <a:solidFill>
                  <a:srgbClr val="000000"/>
                </a:solidFill>
                <a:latin typeface="+mn-lt"/>
              </a:rPr>
              <a:t>. </a:t>
            </a:r>
            <a:r>
              <a:rPr lang="en-US" sz="1800" b="1" dirty="0">
                <a:solidFill>
                  <a:srgbClr val="000000"/>
                </a:solidFill>
                <a:latin typeface="+mn-lt"/>
              </a:rPr>
              <a:t>National law shall apply to the extent that a matter is not regulated by this Regulation</a:t>
            </a:r>
            <a:r>
              <a:rPr lang="en-US" sz="1800" dirty="0">
                <a:solidFill>
                  <a:srgbClr val="000000"/>
                </a:solidFill>
                <a:latin typeface="+mn-lt"/>
              </a:rPr>
              <a:t>. Unless otherwise specified in this Regulation, the applicable national law shall be the </a:t>
            </a:r>
            <a:r>
              <a:rPr lang="en-US" sz="1800" b="1" dirty="0">
                <a:solidFill>
                  <a:srgbClr val="000000"/>
                </a:solidFill>
                <a:latin typeface="+mn-lt"/>
              </a:rPr>
              <a:t>law of the Member State whose European Delegated Prosecutor is handling the case </a:t>
            </a:r>
            <a:r>
              <a:rPr lang="en-US" sz="1800" dirty="0">
                <a:solidFill>
                  <a:srgbClr val="000000"/>
                </a:solidFill>
                <a:latin typeface="+mn-lt"/>
              </a:rPr>
              <a:t>in accordance with Article 13(1). Where a matter is governed by both national law and this Regulation, the latter shall prevail.”</a:t>
            </a:r>
            <a:endParaRPr lang="en-US" sz="1800" b="1" dirty="0">
              <a:solidFill>
                <a:prstClr val="black"/>
              </a:solidFill>
              <a:latin typeface="+mn-lt"/>
            </a:endParaRPr>
          </a:p>
          <a:p>
            <a:pPr marL="0" indent="0">
              <a:buNone/>
            </a:pPr>
            <a:endParaRPr lang="en-US" sz="1800" dirty="0">
              <a:latin typeface="+mn-lt"/>
            </a:endParaRPr>
          </a:p>
          <a:p>
            <a:pPr marL="0" indent="0">
              <a:buNone/>
            </a:pPr>
            <a:r>
              <a:rPr lang="en-US" sz="1800" b="1" dirty="0">
                <a:latin typeface="+mn-lt"/>
              </a:rPr>
              <a:t>But what are the applicable rules for the processing of information?</a:t>
            </a:r>
            <a:r>
              <a:rPr lang="en-US" sz="1800" dirty="0">
                <a:latin typeface="+mn-lt"/>
              </a:rPr>
              <a:t>, in particular:</a:t>
            </a:r>
          </a:p>
          <a:p>
            <a:pPr marL="342900" lvl="1" indent="-342900">
              <a:lnSpc>
                <a:spcPct val="80000"/>
              </a:lnSpc>
              <a:buFont typeface="Arial" panose="020B0604020202020204" pitchFamily="34" charset="0"/>
              <a:buChar char="•"/>
            </a:pPr>
            <a:endParaRPr lang="en-GB" sz="1900" dirty="0">
              <a:solidFill>
                <a:schemeClr val="tx1"/>
              </a:solidFill>
              <a:latin typeface="+mn-lt"/>
            </a:endParaRPr>
          </a:p>
          <a:p>
            <a:pPr marL="342900" lvl="1" indent="-342900">
              <a:lnSpc>
                <a:spcPct val="80000"/>
              </a:lnSpc>
              <a:buFont typeface="Arial" panose="020B0604020202020204" pitchFamily="34" charset="0"/>
              <a:buChar char="•"/>
            </a:pPr>
            <a:r>
              <a:rPr lang="en-GB" sz="1900" dirty="0">
                <a:solidFill>
                  <a:schemeClr val="tx1"/>
                </a:solidFill>
                <a:latin typeface="+mn-lt"/>
              </a:rPr>
              <a:t>on the EPPO </a:t>
            </a:r>
            <a:r>
              <a:rPr lang="en-US" sz="1900" dirty="0">
                <a:solidFill>
                  <a:schemeClr val="tx1"/>
                </a:solidFill>
                <a:latin typeface="+mn-lt"/>
              </a:rPr>
              <a:t>Case Management System,</a:t>
            </a:r>
          </a:p>
          <a:p>
            <a:pPr marL="342900" lvl="1" indent="-342900">
              <a:lnSpc>
                <a:spcPct val="80000"/>
              </a:lnSpc>
              <a:buFont typeface="Arial" panose="020B0604020202020204" pitchFamily="34" charset="0"/>
              <a:buChar char="•"/>
            </a:pPr>
            <a:r>
              <a:rPr lang="en-US" sz="1900" dirty="0">
                <a:solidFill>
                  <a:schemeClr val="tx1"/>
                </a:solidFill>
                <a:latin typeface="+mn-lt"/>
              </a:rPr>
              <a:t>on the exchange and links with national systems</a:t>
            </a:r>
          </a:p>
          <a:p>
            <a:pPr marL="342900" lvl="1" indent="-342900">
              <a:lnSpc>
                <a:spcPct val="80000"/>
              </a:lnSpc>
              <a:buFont typeface="Arial" panose="020B0604020202020204" pitchFamily="34" charset="0"/>
              <a:buChar char="•"/>
            </a:pPr>
            <a:r>
              <a:rPr lang="en-US" sz="1900" dirty="0">
                <a:solidFill>
                  <a:schemeClr val="tx1"/>
                </a:solidFill>
                <a:latin typeface="+mn-lt"/>
              </a:rPr>
              <a:t>on the access to information held by EPPO</a:t>
            </a:r>
            <a:br>
              <a:rPr lang="en-US" sz="1900" dirty="0">
                <a:solidFill>
                  <a:schemeClr val="tx1"/>
                </a:solidFill>
                <a:latin typeface="+mn-lt"/>
              </a:rPr>
            </a:br>
            <a:endParaRPr lang="en-US" sz="1900" dirty="0">
              <a:solidFill>
                <a:schemeClr val="tx1"/>
              </a:solidFill>
              <a:latin typeface="+mn-lt"/>
            </a:endParaRPr>
          </a:p>
          <a:p>
            <a:pPr marL="0" indent="0">
              <a:buNone/>
            </a:pPr>
            <a:endParaRPr lang="en-US" sz="1800" dirty="0"/>
          </a:p>
          <a:p>
            <a:pPr marL="0" indent="0">
              <a:buNone/>
            </a:pPr>
            <a:endParaRPr lang="en-US" sz="1800" dirty="0"/>
          </a:p>
          <a:p>
            <a:pPr marL="0" indent="0">
              <a:buNone/>
            </a:pPr>
            <a:endParaRPr lang="en-US" sz="1800" dirty="0">
              <a:solidFill>
                <a:prstClr val="black"/>
              </a:solidFill>
            </a:endParaRPr>
          </a:p>
        </p:txBody>
      </p:sp>
      <p:sp>
        <p:nvSpPr>
          <p:cNvPr id="5" name="Dia számának helye 4">
            <a:extLst>
              <a:ext uri="{FF2B5EF4-FFF2-40B4-BE49-F238E27FC236}">
                <a16:creationId xmlns:a16="http://schemas.microsoft.com/office/drawing/2014/main" id="{1D7F45CC-A909-4E57-950E-868F9275107C}"/>
              </a:ext>
            </a:extLst>
          </p:cNvPr>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2715017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78734"/>
            <a:ext cx="9967452" cy="839016"/>
          </a:xfrm>
        </p:spPr>
        <p:txBody>
          <a:bodyPr>
            <a:normAutofit/>
          </a:bodyPr>
          <a:lstStyle/>
          <a:p>
            <a:r>
              <a:rPr lang="de-DE" dirty="0"/>
              <a:t>Question 1 </a:t>
            </a:r>
            <a:r>
              <a:rPr lang="de-DE" dirty="0">
                <a:solidFill>
                  <a:schemeClr val="tx1"/>
                </a:solidFill>
              </a:rPr>
              <a:t>- EDP case files</a:t>
            </a:r>
          </a:p>
        </p:txBody>
      </p:sp>
      <p:sp>
        <p:nvSpPr>
          <p:cNvPr id="3" name="Inhaltsplatzhalter 2"/>
          <p:cNvSpPr>
            <a:spLocks noGrp="1"/>
          </p:cNvSpPr>
          <p:nvPr>
            <p:ph idx="1"/>
          </p:nvPr>
        </p:nvSpPr>
        <p:spPr/>
        <p:txBody>
          <a:bodyPr>
            <a:normAutofit/>
          </a:bodyPr>
          <a:lstStyle/>
          <a:p>
            <a:r>
              <a:rPr lang="en-US" sz="2400" dirty="0">
                <a:latin typeface="+mn-lt"/>
              </a:rPr>
              <a:t>What does an EDP case file look like? </a:t>
            </a:r>
          </a:p>
          <a:p>
            <a:pPr marL="914400" lvl="1" indent="-457200">
              <a:buFont typeface="+mj-lt"/>
              <a:buAutoNum type="alphaLcPeriod"/>
            </a:pPr>
            <a:r>
              <a:rPr lang="en-US" sz="2000" dirty="0">
                <a:latin typeface="+mn-lt"/>
              </a:rPr>
              <a:t>EDPs work with the same case files they would use in their own domestic cases.</a:t>
            </a:r>
          </a:p>
          <a:p>
            <a:pPr marL="914400" lvl="1" indent="-457200">
              <a:buFont typeface="+mj-lt"/>
              <a:buAutoNum type="alphaLcPeriod"/>
            </a:pPr>
            <a:r>
              <a:rPr lang="en-US" sz="2000" dirty="0">
                <a:latin typeface="+mn-lt"/>
              </a:rPr>
              <a:t>All EDPs manage their case files in the same way and pursuant to the applicable provisions of the EPPO Regulation, with details laid down by the EPPO College in the internal rules.</a:t>
            </a:r>
          </a:p>
          <a:p>
            <a:pPr marL="914400" lvl="1" indent="-457200">
              <a:buFont typeface="+mj-lt"/>
              <a:buAutoNum type="alphaLcPeriod"/>
            </a:pPr>
            <a:r>
              <a:rPr lang="en-US" sz="2000" dirty="0">
                <a:latin typeface="+mn-lt"/>
              </a:rPr>
              <a:t>No EDP case files exist. EDPs handle all information relating to their case through EPPO’s central electronic “Case management system”.</a:t>
            </a:r>
          </a:p>
          <a:p>
            <a:pPr marL="457200" lvl="1" indent="0">
              <a:buNone/>
            </a:pPr>
            <a:endParaRPr lang="de-DE" sz="2000" dirty="0">
              <a:latin typeface="+mn-lt"/>
            </a:endParaRPr>
          </a:p>
          <a:p>
            <a:pPr lvl="0">
              <a:buFont typeface="Wingdings" panose="05000000000000000000" pitchFamily="2" charset="2"/>
              <a:buChar char="Ø"/>
            </a:pPr>
            <a:endParaRPr lang="en-US" sz="1800" dirty="0">
              <a:solidFill>
                <a:prstClr val="black"/>
              </a:solidFill>
              <a:latin typeface="+mn-lt"/>
            </a:endParaRPr>
          </a:p>
          <a:p>
            <a:endParaRPr lang="de-DE" dirty="0"/>
          </a:p>
        </p:txBody>
      </p:sp>
      <p:sp>
        <p:nvSpPr>
          <p:cNvPr id="5" name="Dia számának helye 4">
            <a:extLst>
              <a:ext uri="{FF2B5EF4-FFF2-40B4-BE49-F238E27FC236}">
                <a16:creationId xmlns:a16="http://schemas.microsoft.com/office/drawing/2014/main" id="{5C52DF19-38CC-4D09-9DA5-525AFDE384B9}"/>
              </a:ext>
            </a:extLst>
          </p:cNvPr>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3996919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384859"/>
            <a:ext cx="9967452" cy="998168"/>
          </a:xfrm>
        </p:spPr>
        <p:txBody>
          <a:bodyPr>
            <a:normAutofit/>
          </a:bodyPr>
          <a:lstStyle/>
          <a:p>
            <a:r>
              <a:rPr lang="de-DE" dirty="0"/>
              <a:t>Question 1 – and </a:t>
            </a:r>
            <a:r>
              <a:rPr lang="de-DE" dirty="0" err="1"/>
              <a:t>Answer</a:t>
            </a:r>
            <a:endParaRPr lang="de-DE" dirty="0"/>
          </a:p>
        </p:txBody>
      </p:sp>
      <p:sp>
        <p:nvSpPr>
          <p:cNvPr id="3" name="Inhaltsplatzhalter 2"/>
          <p:cNvSpPr>
            <a:spLocks noGrp="1"/>
          </p:cNvSpPr>
          <p:nvPr>
            <p:ph idx="1"/>
          </p:nvPr>
        </p:nvSpPr>
        <p:spPr/>
        <p:txBody>
          <a:bodyPr>
            <a:normAutofit fontScale="62500" lnSpcReduction="20000"/>
          </a:bodyPr>
          <a:lstStyle/>
          <a:p>
            <a:r>
              <a:rPr lang="en-US" sz="2400" dirty="0">
                <a:latin typeface="+mn-lt"/>
              </a:rPr>
              <a:t>What does an EDP case file look like?</a:t>
            </a:r>
          </a:p>
          <a:p>
            <a:pPr marL="0" indent="0">
              <a:buNone/>
            </a:pPr>
            <a:r>
              <a:rPr lang="en-US" sz="2400" u="sng" dirty="0">
                <a:solidFill>
                  <a:prstClr val="black"/>
                </a:solidFill>
                <a:latin typeface="+mn-lt"/>
              </a:rPr>
              <a:t>In principle, the most fitting answer seems a.</a:t>
            </a:r>
            <a:r>
              <a:rPr lang="en-US" sz="2400" dirty="0">
                <a:solidFill>
                  <a:prstClr val="black"/>
                </a:solidFill>
                <a:latin typeface="+mn-lt"/>
              </a:rPr>
              <a:t>, (</a:t>
            </a:r>
            <a:r>
              <a:rPr lang="en-US" sz="2400" dirty="0">
                <a:latin typeface="+mn-lt"/>
              </a:rPr>
              <a:t>EDPs work with the same case files they would use in their own domestic cases),</a:t>
            </a:r>
            <a:r>
              <a:rPr lang="en-US" sz="2400" b="1" dirty="0">
                <a:solidFill>
                  <a:prstClr val="black"/>
                </a:solidFill>
                <a:latin typeface="+mn-lt"/>
              </a:rPr>
              <a:t> </a:t>
            </a:r>
            <a:r>
              <a:rPr lang="en-US" sz="2400" dirty="0">
                <a:solidFill>
                  <a:prstClr val="black"/>
                </a:solidFill>
                <a:latin typeface="+mn-lt"/>
              </a:rPr>
              <a:t>see</a:t>
            </a:r>
            <a:r>
              <a:rPr lang="en-US" sz="2400" b="1" dirty="0">
                <a:solidFill>
                  <a:prstClr val="black"/>
                </a:solidFill>
                <a:latin typeface="+mn-lt"/>
              </a:rPr>
              <a:t> Article </a:t>
            </a:r>
            <a:r>
              <a:rPr lang="en-GB" sz="2400" b="1" dirty="0">
                <a:latin typeface="+mn-lt"/>
              </a:rPr>
              <a:t>43(2) </a:t>
            </a:r>
            <a:r>
              <a:rPr lang="en-GB" sz="2400" dirty="0">
                <a:latin typeface="+mn-lt"/>
              </a:rPr>
              <a:t>EPPO Regulation</a:t>
            </a:r>
            <a:r>
              <a:rPr lang="en-GB" sz="2400" b="1" dirty="0">
                <a:latin typeface="+mn-lt"/>
              </a:rPr>
              <a:t>: </a:t>
            </a:r>
            <a:endParaRPr lang="en-US" sz="2400" b="1" dirty="0">
              <a:solidFill>
                <a:prstClr val="black"/>
              </a:solidFill>
              <a:latin typeface="+mn-lt"/>
            </a:endParaRPr>
          </a:p>
          <a:p>
            <a:r>
              <a:rPr lang="en-US" sz="2400" dirty="0">
                <a:solidFill>
                  <a:srgbClr val="000000"/>
                </a:solidFill>
                <a:latin typeface="+mn-lt"/>
              </a:rPr>
              <a:t>(2): “The </a:t>
            </a:r>
            <a:r>
              <a:rPr lang="en-US" sz="2400" b="1" dirty="0">
                <a:solidFill>
                  <a:srgbClr val="000000"/>
                </a:solidFill>
                <a:latin typeface="+mn-lt"/>
              </a:rPr>
              <a:t>case file </a:t>
            </a:r>
            <a:r>
              <a:rPr lang="en-US" sz="2400" dirty="0">
                <a:solidFill>
                  <a:srgbClr val="000000"/>
                </a:solidFill>
                <a:latin typeface="+mn-lt"/>
              </a:rPr>
              <a:t>shall be managed by the handling European Delegated Prosecutor </a:t>
            </a:r>
            <a:r>
              <a:rPr lang="en-US" sz="2400" b="1" dirty="0">
                <a:solidFill>
                  <a:srgbClr val="000000"/>
                </a:solidFill>
                <a:latin typeface="+mn-lt"/>
              </a:rPr>
              <a:t>in accordance with the law of his/her Member State</a:t>
            </a:r>
            <a:r>
              <a:rPr lang="en-US" sz="2400" dirty="0">
                <a:solidFill>
                  <a:srgbClr val="000000"/>
                </a:solidFill>
                <a:latin typeface="+mn-lt"/>
              </a:rPr>
              <a:t>. </a:t>
            </a:r>
          </a:p>
          <a:p>
            <a:r>
              <a:rPr lang="en-US" sz="2400" dirty="0">
                <a:solidFill>
                  <a:srgbClr val="000000"/>
                </a:solidFill>
                <a:latin typeface="+mn-lt"/>
              </a:rPr>
              <a:t>But that paragraph continues: “… The </a:t>
            </a:r>
            <a:r>
              <a:rPr lang="en-US" sz="2400" b="1" dirty="0">
                <a:solidFill>
                  <a:srgbClr val="000000"/>
                </a:solidFill>
                <a:latin typeface="+mn-lt"/>
              </a:rPr>
              <a:t>internal rules </a:t>
            </a:r>
            <a:r>
              <a:rPr lang="en-US" sz="2400" dirty="0">
                <a:solidFill>
                  <a:srgbClr val="000000"/>
                </a:solidFill>
                <a:latin typeface="+mn-lt"/>
              </a:rPr>
              <a:t>of procedure of the EPPO may include </a:t>
            </a:r>
            <a:r>
              <a:rPr lang="en-US" sz="2400" b="1" dirty="0">
                <a:solidFill>
                  <a:srgbClr val="000000"/>
                </a:solidFill>
                <a:latin typeface="+mn-lt"/>
              </a:rPr>
              <a:t>rules on the </a:t>
            </a:r>
            <a:r>
              <a:rPr lang="en-US" sz="2400" b="1" dirty="0" err="1">
                <a:solidFill>
                  <a:srgbClr val="000000"/>
                </a:solidFill>
                <a:latin typeface="+mn-lt"/>
              </a:rPr>
              <a:t>organisation</a:t>
            </a:r>
            <a:r>
              <a:rPr lang="en-US" sz="2400" b="1" dirty="0">
                <a:solidFill>
                  <a:srgbClr val="000000"/>
                </a:solidFill>
                <a:latin typeface="+mn-lt"/>
              </a:rPr>
              <a:t> and management of the case files</a:t>
            </a:r>
            <a:r>
              <a:rPr lang="en-US" sz="2400" dirty="0">
                <a:solidFill>
                  <a:srgbClr val="000000"/>
                </a:solidFill>
                <a:latin typeface="+mn-lt"/>
              </a:rPr>
              <a:t> to the extent </a:t>
            </a:r>
            <a:r>
              <a:rPr lang="en-US" sz="2400" b="1" dirty="0">
                <a:solidFill>
                  <a:srgbClr val="000000"/>
                </a:solidFill>
                <a:latin typeface="+mn-lt"/>
              </a:rPr>
              <a:t>necessary to ensure the functioning of the EPPO as a single office</a:t>
            </a:r>
            <a:r>
              <a:rPr lang="en-US" sz="2400" dirty="0">
                <a:solidFill>
                  <a:srgbClr val="000000"/>
                </a:solidFill>
                <a:latin typeface="+mn-lt"/>
              </a:rPr>
              <a:t>.”</a:t>
            </a:r>
          </a:p>
          <a:p>
            <a:pPr marL="0" indent="0">
              <a:buNone/>
            </a:pPr>
            <a:r>
              <a:rPr lang="en-US" sz="2400" dirty="0">
                <a:solidFill>
                  <a:prstClr val="black"/>
                </a:solidFill>
                <a:latin typeface="+mn-lt"/>
              </a:rPr>
              <a:t>The central CMS mirrors the EDP case file but the actual case file is that of the EDP, see Art. 43(3) </a:t>
            </a:r>
            <a:r>
              <a:rPr lang="en-GB" sz="2400" dirty="0">
                <a:latin typeface="+mn-lt"/>
              </a:rPr>
              <a:t>EPPO Regulation:</a:t>
            </a:r>
            <a:endParaRPr lang="en-US" sz="2400" dirty="0">
              <a:solidFill>
                <a:prstClr val="black"/>
              </a:solidFill>
              <a:latin typeface="+mn-lt"/>
            </a:endParaRPr>
          </a:p>
          <a:p>
            <a:r>
              <a:rPr lang="en-US" sz="2400" dirty="0">
                <a:solidFill>
                  <a:srgbClr val="000000"/>
                </a:solidFill>
                <a:latin typeface="+mn-lt"/>
              </a:rPr>
              <a:t>(3): “The </a:t>
            </a:r>
            <a:r>
              <a:rPr lang="en-US" sz="2400" b="1" dirty="0">
                <a:solidFill>
                  <a:srgbClr val="000000"/>
                </a:solidFill>
                <a:latin typeface="+mn-lt"/>
              </a:rPr>
              <a:t>case management system </a:t>
            </a:r>
            <a:r>
              <a:rPr lang="en-US" sz="2400" dirty="0">
                <a:solidFill>
                  <a:srgbClr val="000000"/>
                </a:solidFill>
                <a:latin typeface="+mn-lt"/>
              </a:rPr>
              <a:t>of the EPPO shall include all information and evidence from the case file that may be </a:t>
            </a:r>
            <a:r>
              <a:rPr lang="en-US" sz="2400" b="1" dirty="0">
                <a:solidFill>
                  <a:srgbClr val="000000"/>
                </a:solidFill>
                <a:latin typeface="+mn-lt"/>
              </a:rPr>
              <a:t>stored electronically</a:t>
            </a:r>
            <a:r>
              <a:rPr lang="en-US" sz="2400" dirty="0">
                <a:solidFill>
                  <a:srgbClr val="000000"/>
                </a:solidFill>
                <a:latin typeface="+mn-lt"/>
              </a:rPr>
              <a:t>, in order to enable the Central Office to carry out its functions in accordance with this Regulation. The handling European Delegated Prosecutor shall ensure that the content of information in the case management system </a:t>
            </a:r>
            <a:r>
              <a:rPr lang="en-US" sz="2400" b="1" dirty="0">
                <a:solidFill>
                  <a:srgbClr val="000000"/>
                </a:solidFill>
                <a:latin typeface="+mn-lt"/>
              </a:rPr>
              <a:t>reflects at all times the case file</a:t>
            </a:r>
            <a:r>
              <a:rPr lang="en-US" sz="2400" dirty="0">
                <a:solidFill>
                  <a:srgbClr val="000000"/>
                </a:solidFill>
                <a:latin typeface="+mn-lt"/>
              </a:rPr>
              <a:t>, in particular that operational personal data contained in the case management system is erased or rectified whenever such data has been erased or rectified in the corresponding case file.”</a:t>
            </a:r>
          </a:p>
          <a:p>
            <a:pPr marL="0" indent="0">
              <a:buNone/>
            </a:pPr>
            <a:r>
              <a:rPr lang="en-US" sz="2400" dirty="0">
                <a:solidFill>
                  <a:prstClr val="black"/>
                </a:solidFill>
                <a:latin typeface="+mn-lt"/>
              </a:rPr>
              <a:t>And see also </a:t>
            </a:r>
            <a:r>
              <a:rPr lang="en-US" sz="2400" b="1" dirty="0">
                <a:solidFill>
                  <a:prstClr val="black"/>
                </a:solidFill>
                <a:latin typeface="+mn-lt"/>
              </a:rPr>
              <a:t>Article </a:t>
            </a:r>
            <a:r>
              <a:rPr lang="en-GB" sz="2400" b="1" dirty="0">
                <a:latin typeface="+mn-lt"/>
              </a:rPr>
              <a:t>28: </a:t>
            </a:r>
            <a:endParaRPr lang="en-US" sz="2400" b="1" dirty="0">
              <a:solidFill>
                <a:prstClr val="black"/>
              </a:solidFill>
              <a:latin typeface="+mn-lt"/>
            </a:endParaRPr>
          </a:p>
          <a:p>
            <a:r>
              <a:rPr lang="en-US" sz="2400" dirty="0">
                <a:solidFill>
                  <a:srgbClr val="000000"/>
                </a:solidFill>
                <a:latin typeface="+mn-lt"/>
              </a:rPr>
              <a:t>(1): “… The handling European Delegated Prosecutor shall </a:t>
            </a:r>
            <a:r>
              <a:rPr lang="en-US" sz="2400" b="1" dirty="0">
                <a:solidFill>
                  <a:srgbClr val="000000"/>
                </a:solidFill>
                <a:latin typeface="+mn-lt"/>
              </a:rPr>
              <a:t>report through the case management system </a:t>
            </a:r>
            <a:r>
              <a:rPr lang="en-US" sz="2400" dirty="0">
                <a:solidFill>
                  <a:srgbClr val="000000"/>
                </a:solidFill>
                <a:latin typeface="+mn-lt"/>
              </a:rPr>
              <a:t>to the competent European Prosecutor and to the Permanent Chamber </a:t>
            </a:r>
            <a:r>
              <a:rPr lang="en-US" sz="2400" b="1" dirty="0">
                <a:solidFill>
                  <a:srgbClr val="000000"/>
                </a:solidFill>
                <a:latin typeface="+mn-lt"/>
              </a:rPr>
              <a:t>any significant developments </a:t>
            </a:r>
            <a:r>
              <a:rPr lang="en-US" sz="2400" dirty="0">
                <a:solidFill>
                  <a:srgbClr val="000000"/>
                </a:solidFill>
                <a:latin typeface="+mn-lt"/>
              </a:rPr>
              <a:t>in the case, in accordance with the rules laid down in the internal rules of procedure of the EPPO.” </a:t>
            </a:r>
          </a:p>
        </p:txBody>
      </p:sp>
      <p:sp>
        <p:nvSpPr>
          <p:cNvPr id="5" name="Dia számának helye 4">
            <a:extLst>
              <a:ext uri="{FF2B5EF4-FFF2-40B4-BE49-F238E27FC236}">
                <a16:creationId xmlns:a16="http://schemas.microsoft.com/office/drawing/2014/main" id="{46BB2FFD-8B95-484D-B41D-F8FCBD5012C6}"/>
              </a:ext>
            </a:extLst>
          </p:cNvPr>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510157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00605"/>
            <a:ext cx="9967452" cy="998168"/>
          </a:xfrm>
        </p:spPr>
        <p:txBody>
          <a:bodyPr>
            <a:normAutofit/>
          </a:bodyPr>
          <a:lstStyle/>
          <a:p>
            <a:r>
              <a:rPr lang="en-US" dirty="0"/>
              <a:t>Case Management System</a:t>
            </a:r>
            <a:endParaRPr lang="de-DE" dirty="0"/>
          </a:p>
        </p:txBody>
      </p:sp>
      <p:sp>
        <p:nvSpPr>
          <p:cNvPr id="3" name="Inhaltsplatzhalter 2"/>
          <p:cNvSpPr>
            <a:spLocks noGrp="1"/>
          </p:cNvSpPr>
          <p:nvPr>
            <p:ph idx="1"/>
          </p:nvPr>
        </p:nvSpPr>
        <p:spPr/>
        <p:txBody>
          <a:bodyPr>
            <a:normAutofit/>
          </a:bodyPr>
          <a:lstStyle/>
          <a:p>
            <a:pPr marL="0" indent="0">
              <a:spcBef>
                <a:spcPts val="200"/>
              </a:spcBef>
              <a:buNone/>
            </a:pPr>
            <a:r>
              <a:rPr lang="en-US" sz="1800" b="1" dirty="0">
                <a:solidFill>
                  <a:schemeClr val="tx1"/>
                </a:solidFill>
                <a:latin typeface="+mn-lt"/>
              </a:rPr>
              <a:t>Article </a:t>
            </a:r>
            <a:r>
              <a:rPr lang="en-GB" sz="1800" b="1" dirty="0">
                <a:solidFill>
                  <a:schemeClr val="tx1"/>
                </a:solidFill>
                <a:latin typeface="+mn-lt"/>
              </a:rPr>
              <a:t>44</a:t>
            </a:r>
            <a:r>
              <a:rPr lang="en-GB" sz="1800" dirty="0">
                <a:solidFill>
                  <a:schemeClr val="tx1"/>
                </a:solidFill>
                <a:latin typeface="+mn-lt"/>
              </a:rPr>
              <a:t> </a:t>
            </a:r>
            <a:r>
              <a:rPr lang="en-GB" sz="1800" dirty="0">
                <a:latin typeface="+mn-lt"/>
              </a:rPr>
              <a:t>EPPO Regulation </a:t>
            </a:r>
            <a:r>
              <a:rPr lang="en-GB" sz="1800" dirty="0">
                <a:solidFill>
                  <a:schemeClr val="tx1"/>
                </a:solidFill>
                <a:latin typeface="+mn-lt"/>
              </a:rPr>
              <a:t>– </a:t>
            </a:r>
            <a:r>
              <a:rPr lang="en-GB" sz="1800" b="1" dirty="0">
                <a:solidFill>
                  <a:schemeClr val="tx1"/>
                </a:solidFill>
                <a:latin typeface="+mn-lt"/>
              </a:rPr>
              <a:t>Case management system:</a:t>
            </a:r>
          </a:p>
          <a:p>
            <a:pPr marL="0" indent="0">
              <a:spcBef>
                <a:spcPts val="200"/>
              </a:spcBef>
              <a:buNone/>
            </a:pPr>
            <a:r>
              <a:rPr lang="en-US" sz="1800" dirty="0">
                <a:solidFill>
                  <a:schemeClr val="tx1"/>
                </a:solidFill>
                <a:latin typeface="+mn-lt"/>
              </a:rPr>
              <a:t>(</a:t>
            </a:r>
            <a:r>
              <a:rPr lang="en-GB" sz="1800" dirty="0">
                <a:solidFill>
                  <a:schemeClr val="tx1"/>
                </a:solidFill>
                <a:latin typeface="+mn-lt"/>
              </a:rPr>
              <a:t>see similar provisions in Art. 23 Eurojust Regulation</a:t>
            </a:r>
            <a:r>
              <a:rPr lang="en-US" sz="1800" dirty="0">
                <a:solidFill>
                  <a:schemeClr val="tx1"/>
                </a:solidFill>
                <a:latin typeface="+mn-lt"/>
              </a:rPr>
              <a:t>)</a:t>
            </a:r>
          </a:p>
          <a:p>
            <a:pPr marL="342900" lvl="1" indent="-342900">
              <a:buFont typeface="Arial" panose="020B0604020202020204" pitchFamily="34" charset="0"/>
              <a:buChar char="•"/>
            </a:pPr>
            <a:r>
              <a:rPr lang="en-US" sz="1800" dirty="0">
                <a:solidFill>
                  <a:schemeClr val="tx1"/>
                </a:solidFill>
                <a:latin typeface="+mn-lt"/>
              </a:rPr>
              <a:t>(</a:t>
            </a:r>
            <a:r>
              <a:rPr lang="en-US" dirty="0">
                <a:latin typeface="+mn-lt"/>
              </a:rPr>
              <a:t>1): EPPO Case Management System (</a:t>
            </a:r>
            <a:r>
              <a:rPr lang="en-US" b="1" dirty="0">
                <a:latin typeface="+mn-lt"/>
              </a:rPr>
              <a:t>CMS</a:t>
            </a:r>
            <a:r>
              <a:rPr lang="en-US" dirty="0">
                <a:latin typeface="+mn-lt"/>
              </a:rPr>
              <a:t>), held and managed in accordance with the rules established in EPPO Regulation and in the EPPO internal rules of procedure</a:t>
            </a:r>
          </a:p>
          <a:p>
            <a:pPr marL="342900" lvl="1" indent="-342900">
              <a:buFont typeface="Arial" panose="020B0604020202020204" pitchFamily="34" charset="0"/>
              <a:buChar char="•"/>
            </a:pPr>
            <a:r>
              <a:rPr lang="en-US" dirty="0">
                <a:latin typeface="+mn-lt"/>
              </a:rPr>
              <a:t>(2): </a:t>
            </a:r>
            <a:r>
              <a:rPr lang="en-US" b="1" dirty="0">
                <a:latin typeface="+mn-lt"/>
              </a:rPr>
              <a:t>purpose of CMS </a:t>
            </a:r>
            <a:r>
              <a:rPr lang="en-US" dirty="0">
                <a:latin typeface="+mn-lt"/>
              </a:rPr>
              <a:t>– </a:t>
            </a:r>
            <a:r>
              <a:rPr lang="en-US" u="sng" dirty="0">
                <a:latin typeface="+mn-lt"/>
              </a:rPr>
              <a:t>EPPO internal purposes</a:t>
            </a:r>
          </a:p>
          <a:p>
            <a:pPr lvl="1">
              <a:buFont typeface="Wingdings" panose="05000000000000000000" pitchFamily="2" charset="2"/>
              <a:buChar char="Ø"/>
            </a:pPr>
            <a:r>
              <a:rPr lang="en-US" dirty="0">
                <a:latin typeface="+mn-lt"/>
              </a:rPr>
              <a:t>(a): support management of investigations and prosecutions conducted by the EPPO, in particular: internal information workflows,  and supporting investigative work in cross-border cases;</a:t>
            </a:r>
          </a:p>
          <a:p>
            <a:pPr lvl="1">
              <a:buFont typeface="Wingdings" panose="05000000000000000000" pitchFamily="2" charset="2"/>
              <a:buChar char="Ø"/>
            </a:pPr>
            <a:r>
              <a:rPr lang="en-US" dirty="0">
                <a:latin typeface="+mn-lt"/>
              </a:rPr>
              <a:t>(b): secure access to information on investigations and prosecutions at the Central Office and by the European Delegated Prosecutors (EDPs);</a:t>
            </a:r>
          </a:p>
          <a:p>
            <a:pPr lvl="1">
              <a:buFont typeface="Wingdings" panose="05000000000000000000" pitchFamily="2" charset="2"/>
              <a:buChar char="Ø"/>
            </a:pPr>
            <a:r>
              <a:rPr lang="en-US" dirty="0">
                <a:latin typeface="+mn-lt"/>
              </a:rPr>
              <a:t>(c): cross-referencing of information and the extraction of data for operational analysis and statistical purposes;</a:t>
            </a:r>
          </a:p>
          <a:p>
            <a:pPr lvl="1">
              <a:buFont typeface="Wingdings" panose="05000000000000000000" pitchFamily="2" charset="2"/>
              <a:buChar char="Ø"/>
            </a:pPr>
            <a:r>
              <a:rPr lang="en-US" dirty="0">
                <a:latin typeface="+mn-lt"/>
              </a:rPr>
              <a:t>(d): monitoring data protection by EPPO</a:t>
            </a:r>
          </a:p>
          <a:p>
            <a:pPr marL="0" lvl="1" indent="0">
              <a:spcAft>
                <a:spcPts val="200"/>
              </a:spcAft>
              <a:buSzPct val="100000"/>
              <a:buNone/>
            </a:pPr>
            <a:r>
              <a:rPr lang="de-DE" dirty="0">
                <a:solidFill>
                  <a:schemeClr val="tx1"/>
                </a:solidFill>
                <a:latin typeface="+mn-lt"/>
              </a:rPr>
              <a:t>See  </a:t>
            </a:r>
            <a:r>
              <a:rPr lang="de-DE" dirty="0" err="1">
                <a:solidFill>
                  <a:schemeClr val="tx1"/>
                </a:solidFill>
                <a:latin typeface="+mn-lt"/>
              </a:rPr>
              <a:t>Articles</a:t>
            </a:r>
            <a:r>
              <a:rPr lang="de-DE" dirty="0">
                <a:solidFill>
                  <a:schemeClr val="tx1"/>
                </a:solidFill>
                <a:latin typeface="+mn-lt"/>
              </a:rPr>
              <a:t> 61 and 62 </a:t>
            </a:r>
            <a:r>
              <a:rPr lang="de-DE" dirty="0" err="1">
                <a:solidFill>
                  <a:schemeClr val="tx1"/>
                </a:solidFill>
                <a:latin typeface="+mn-lt"/>
              </a:rPr>
              <a:t>of</a:t>
            </a:r>
            <a:r>
              <a:rPr lang="de-DE" dirty="0">
                <a:solidFill>
                  <a:schemeClr val="tx1"/>
                </a:solidFill>
                <a:latin typeface="+mn-lt"/>
              </a:rPr>
              <a:t> </a:t>
            </a:r>
            <a:r>
              <a:rPr lang="de-DE" dirty="0" err="1">
                <a:solidFill>
                  <a:schemeClr val="tx1"/>
                </a:solidFill>
                <a:latin typeface="+mn-lt"/>
              </a:rPr>
              <a:t>the</a:t>
            </a:r>
            <a:r>
              <a:rPr lang="de-DE" dirty="0">
                <a:solidFill>
                  <a:schemeClr val="tx1"/>
                </a:solidFill>
                <a:latin typeface="+mn-lt"/>
              </a:rPr>
              <a:t> </a:t>
            </a:r>
            <a:r>
              <a:rPr lang="en-US" dirty="0">
                <a:solidFill>
                  <a:schemeClr val="tx1"/>
                </a:solidFill>
                <a:latin typeface="+mn-lt"/>
              </a:rPr>
              <a:t>IRP – Internal Rules of Procedure (Decision 003/2020 of the College) on the CMS</a:t>
            </a:r>
            <a:r>
              <a:rPr lang="de-DE" dirty="0">
                <a:solidFill>
                  <a:schemeClr val="tx1"/>
                </a:solidFill>
                <a:latin typeface="+mn-lt"/>
              </a:rPr>
              <a:t>.</a:t>
            </a:r>
            <a:endParaRPr lang="en-US" dirty="0">
              <a:solidFill>
                <a:schemeClr val="tx1"/>
              </a:solidFill>
              <a:latin typeface="+mn-lt"/>
            </a:endParaRPr>
          </a:p>
        </p:txBody>
      </p:sp>
      <p:sp>
        <p:nvSpPr>
          <p:cNvPr id="5" name="Dia számának helye 4">
            <a:extLst>
              <a:ext uri="{FF2B5EF4-FFF2-40B4-BE49-F238E27FC236}">
                <a16:creationId xmlns:a16="http://schemas.microsoft.com/office/drawing/2014/main" id="{422A7F71-53EA-4B20-88FD-D7DA6246D2BE}"/>
              </a:ext>
            </a:extLst>
          </p:cNvPr>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663273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67160"/>
            <a:ext cx="9967452" cy="862165"/>
          </a:xfrm>
        </p:spPr>
        <p:txBody>
          <a:bodyPr>
            <a:normAutofit/>
          </a:bodyPr>
          <a:lstStyle/>
          <a:p>
            <a:r>
              <a:rPr lang="en-US" dirty="0"/>
              <a:t>Case Management System</a:t>
            </a:r>
            <a:endParaRPr lang="de-DE" dirty="0"/>
          </a:p>
        </p:txBody>
      </p:sp>
      <p:sp>
        <p:nvSpPr>
          <p:cNvPr id="3" name="Inhaltsplatzhalter 2"/>
          <p:cNvSpPr>
            <a:spLocks noGrp="1"/>
          </p:cNvSpPr>
          <p:nvPr>
            <p:ph idx="1"/>
          </p:nvPr>
        </p:nvSpPr>
        <p:spPr/>
        <p:txBody>
          <a:bodyPr>
            <a:normAutofit/>
          </a:bodyPr>
          <a:lstStyle/>
          <a:p>
            <a:pPr marL="0" indent="0">
              <a:buNone/>
            </a:pPr>
            <a:r>
              <a:rPr lang="en-US" sz="1800" b="1" dirty="0">
                <a:solidFill>
                  <a:schemeClr val="tx1"/>
                </a:solidFill>
                <a:latin typeface="+mn-lt"/>
              </a:rPr>
              <a:t>Article </a:t>
            </a:r>
            <a:r>
              <a:rPr lang="en-GB" sz="1800" b="1" dirty="0">
                <a:solidFill>
                  <a:schemeClr val="tx1"/>
                </a:solidFill>
                <a:latin typeface="+mn-lt"/>
              </a:rPr>
              <a:t>44</a:t>
            </a:r>
            <a:r>
              <a:rPr lang="en-GB" sz="1800" dirty="0">
                <a:solidFill>
                  <a:schemeClr val="tx1"/>
                </a:solidFill>
                <a:latin typeface="+mn-lt"/>
              </a:rPr>
              <a:t> </a:t>
            </a:r>
            <a:r>
              <a:rPr lang="en-GB" sz="1800" dirty="0">
                <a:latin typeface="+mn-lt"/>
              </a:rPr>
              <a:t>EPPO Regulation </a:t>
            </a:r>
            <a:r>
              <a:rPr lang="en-GB" sz="1800" dirty="0">
                <a:solidFill>
                  <a:schemeClr val="tx1"/>
                </a:solidFill>
                <a:latin typeface="+mn-lt"/>
              </a:rPr>
              <a:t>– </a:t>
            </a:r>
            <a:r>
              <a:rPr lang="en-GB" sz="1800" b="1" dirty="0">
                <a:solidFill>
                  <a:schemeClr val="tx1"/>
                </a:solidFill>
                <a:latin typeface="+mn-lt"/>
              </a:rPr>
              <a:t>Case management system:</a:t>
            </a:r>
            <a:endParaRPr lang="en-US" sz="1800" b="1" dirty="0">
              <a:solidFill>
                <a:schemeClr val="tx1"/>
              </a:solidFill>
              <a:latin typeface="+mn-lt"/>
            </a:endParaRPr>
          </a:p>
          <a:p>
            <a:pPr marL="342900" lvl="1" indent="-342900">
              <a:buFont typeface="Arial" panose="020B0604020202020204" pitchFamily="34" charset="0"/>
              <a:buChar char="•"/>
            </a:pPr>
            <a:r>
              <a:rPr lang="en-US" dirty="0">
                <a:latin typeface="+mn-lt"/>
              </a:rPr>
              <a:t>(3): CMS may be linked to the EJN “secure telecommunications connection”, see Art. 9(2) and (3) of Council Decision 2008/976/JHA (EJN Decision) and Art. 23(3) Eurojust Regulation. . </a:t>
            </a:r>
          </a:p>
          <a:p>
            <a:pPr lvl="1">
              <a:buFont typeface="Wingdings" panose="05000000000000000000" pitchFamily="2" charset="2"/>
              <a:buChar char="Ø"/>
            </a:pPr>
            <a:r>
              <a:rPr lang="en-US" dirty="0">
                <a:latin typeface="+mn-lt"/>
              </a:rPr>
              <a:t>only </a:t>
            </a:r>
            <a:r>
              <a:rPr lang="en-US" b="1" dirty="0">
                <a:latin typeface="+mn-lt"/>
              </a:rPr>
              <a:t>optional to link CMS to EJN Secure Network Connection</a:t>
            </a:r>
            <a:r>
              <a:rPr lang="en-US" dirty="0">
                <a:latin typeface="+mn-lt"/>
              </a:rPr>
              <a:t>;</a:t>
            </a:r>
          </a:p>
          <a:p>
            <a:pPr lvl="1">
              <a:buFont typeface="Wingdings" panose="05000000000000000000" pitchFamily="2" charset="2"/>
              <a:buChar char="Ø"/>
            </a:pPr>
            <a:r>
              <a:rPr lang="en-US" dirty="0">
                <a:latin typeface="+mn-lt"/>
              </a:rPr>
              <a:t>same possibility as for Eurojust under Art. 23(3) of the Eurojust Regulation;</a:t>
            </a:r>
          </a:p>
          <a:p>
            <a:pPr lvl="1">
              <a:buFont typeface="Wingdings" panose="05000000000000000000" pitchFamily="2" charset="2"/>
              <a:buChar char="Ø"/>
            </a:pPr>
            <a:r>
              <a:rPr lang="en-US" dirty="0">
                <a:latin typeface="+mn-lt"/>
              </a:rPr>
              <a:t>used in all participating Member States/your participating Member State?</a:t>
            </a:r>
          </a:p>
          <a:p>
            <a:pPr marL="342900" lvl="1" indent="-342900">
              <a:buFont typeface="Arial" panose="020B0604020202020204" pitchFamily="34" charset="0"/>
              <a:buChar char="•"/>
            </a:pPr>
            <a:r>
              <a:rPr lang="en-US" sz="1800" dirty="0">
                <a:solidFill>
                  <a:schemeClr val="tx1"/>
                </a:solidFill>
                <a:latin typeface="+mn-lt"/>
              </a:rPr>
              <a:t>(</a:t>
            </a:r>
            <a:r>
              <a:rPr lang="en-US" dirty="0">
                <a:latin typeface="+mn-lt"/>
              </a:rPr>
              <a:t>4): EPPO CMS shall contain:</a:t>
            </a:r>
          </a:p>
          <a:p>
            <a:pPr lvl="1">
              <a:buFont typeface="Wingdings" panose="05000000000000000000" pitchFamily="2" charset="2"/>
              <a:buChar char="Ø"/>
            </a:pPr>
            <a:r>
              <a:rPr lang="en-US" dirty="0">
                <a:latin typeface="+mn-lt"/>
              </a:rPr>
              <a:t>(a): </a:t>
            </a:r>
            <a:r>
              <a:rPr lang="en-US" b="1" dirty="0">
                <a:latin typeface="+mn-lt"/>
              </a:rPr>
              <a:t>register</a:t>
            </a:r>
            <a:r>
              <a:rPr lang="en-US" dirty="0">
                <a:latin typeface="+mn-lt"/>
              </a:rPr>
              <a:t> of information obtained by the EPPO in accordance with Article 24, including any decisions in relation to that information;</a:t>
            </a:r>
          </a:p>
          <a:p>
            <a:pPr lvl="1">
              <a:buFont typeface="Wingdings" panose="05000000000000000000" pitchFamily="2" charset="2"/>
              <a:buChar char="Ø"/>
            </a:pPr>
            <a:r>
              <a:rPr lang="en-US" dirty="0">
                <a:latin typeface="+mn-lt"/>
              </a:rPr>
              <a:t>(b): </a:t>
            </a:r>
            <a:r>
              <a:rPr lang="en-US" b="1" dirty="0">
                <a:latin typeface="+mn-lt"/>
              </a:rPr>
              <a:t>index</a:t>
            </a:r>
            <a:r>
              <a:rPr lang="en-US" dirty="0">
                <a:latin typeface="+mn-lt"/>
              </a:rPr>
              <a:t> of all case files; shall not contain any operational personal data other than data needed to </a:t>
            </a:r>
            <a:r>
              <a:rPr lang="en-US" b="1" dirty="0">
                <a:latin typeface="+mn-lt"/>
              </a:rPr>
              <a:t>identify cases or establish cross-links between different case files</a:t>
            </a:r>
          </a:p>
          <a:p>
            <a:pPr lvl="1">
              <a:buFont typeface="Wingdings" panose="05000000000000000000" pitchFamily="2" charset="2"/>
              <a:buChar char="Ø"/>
            </a:pPr>
            <a:r>
              <a:rPr lang="en-US" b="1" dirty="0">
                <a:latin typeface="+mn-lt"/>
              </a:rPr>
              <a:t> </a:t>
            </a:r>
            <a:r>
              <a:rPr lang="en-US" dirty="0">
                <a:latin typeface="+mn-lt"/>
              </a:rPr>
              <a:t>see Art. 23(2)(a) and (4) Eurojust Regulation, also providing for an “index”</a:t>
            </a:r>
          </a:p>
          <a:p>
            <a:pPr lvl="1">
              <a:buFont typeface="Wingdings" panose="05000000000000000000" pitchFamily="2" charset="2"/>
              <a:buChar char="Ø"/>
            </a:pPr>
            <a:r>
              <a:rPr lang="en-US" dirty="0">
                <a:latin typeface="+mn-lt"/>
              </a:rPr>
              <a:t>(c): all </a:t>
            </a:r>
            <a:r>
              <a:rPr lang="en-US" b="1" dirty="0">
                <a:latin typeface="+mn-lt"/>
              </a:rPr>
              <a:t>information from the case files </a:t>
            </a:r>
            <a:r>
              <a:rPr lang="en-US" dirty="0">
                <a:latin typeface="+mn-lt"/>
              </a:rPr>
              <a:t>stored electronically in the case management system in accordance with Art. 45(3);</a:t>
            </a:r>
          </a:p>
          <a:p>
            <a:pPr lvl="1">
              <a:buFont typeface="Wingdings" panose="05000000000000000000" pitchFamily="2" charset="2"/>
              <a:buChar char="Ø"/>
            </a:pPr>
            <a:endParaRPr lang="en-US" dirty="0">
              <a:latin typeface="+mn-lt"/>
            </a:endParaRPr>
          </a:p>
        </p:txBody>
      </p:sp>
      <p:sp>
        <p:nvSpPr>
          <p:cNvPr id="5" name="Dia számának helye 4">
            <a:extLst>
              <a:ext uri="{FF2B5EF4-FFF2-40B4-BE49-F238E27FC236}">
                <a16:creationId xmlns:a16="http://schemas.microsoft.com/office/drawing/2014/main" id="{0086E837-8F99-4BB4-8716-D9DE17DA33C5}"/>
              </a:ext>
            </a:extLst>
          </p:cNvPr>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374960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42732"/>
            <a:ext cx="9967452" cy="998168"/>
          </a:xfrm>
        </p:spPr>
        <p:txBody>
          <a:bodyPr>
            <a:normAutofit/>
          </a:bodyPr>
          <a:lstStyle/>
          <a:p>
            <a:r>
              <a:rPr lang="de-DE" dirty="0"/>
              <a:t>Question 2 – </a:t>
            </a:r>
            <a:r>
              <a:rPr lang="de-DE" dirty="0">
                <a:solidFill>
                  <a:schemeClr val="tx1"/>
                </a:solidFill>
              </a:rPr>
              <a:t>Link-</a:t>
            </a:r>
            <a:r>
              <a:rPr lang="de-DE" dirty="0" err="1">
                <a:solidFill>
                  <a:schemeClr val="tx1"/>
                </a:solidFill>
              </a:rPr>
              <a:t>up</a:t>
            </a:r>
            <a:r>
              <a:rPr lang="de-DE" dirty="0">
                <a:solidFill>
                  <a:schemeClr val="tx1"/>
                </a:solidFill>
              </a:rPr>
              <a:t> </a:t>
            </a:r>
            <a:r>
              <a:rPr lang="de-DE" dirty="0" err="1">
                <a:solidFill>
                  <a:schemeClr val="tx1"/>
                </a:solidFill>
              </a:rPr>
              <a:t>with</a:t>
            </a:r>
            <a:r>
              <a:rPr lang="de-DE" dirty="0">
                <a:solidFill>
                  <a:schemeClr val="tx1"/>
                </a:solidFill>
              </a:rPr>
              <a:t> national </a:t>
            </a:r>
            <a:r>
              <a:rPr lang="de-DE" dirty="0" err="1">
                <a:solidFill>
                  <a:schemeClr val="tx1"/>
                </a:solidFill>
              </a:rPr>
              <a:t>police</a:t>
            </a:r>
            <a:endParaRPr lang="de-DE" dirty="0">
              <a:solidFill>
                <a:schemeClr val="tx1"/>
              </a:solidFill>
            </a:endParaRPr>
          </a:p>
        </p:txBody>
      </p:sp>
      <p:sp>
        <p:nvSpPr>
          <p:cNvPr id="3" name="Inhaltsplatzhalter 2"/>
          <p:cNvSpPr>
            <a:spLocks noGrp="1"/>
          </p:cNvSpPr>
          <p:nvPr>
            <p:ph idx="1"/>
          </p:nvPr>
        </p:nvSpPr>
        <p:spPr/>
        <p:txBody>
          <a:bodyPr>
            <a:normAutofit/>
          </a:bodyPr>
          <a:lstStyle/>
          <a:p>
            <a:r>
              <a:rPr lang="en-US" sz="2400" dirty="0">
                <a:latin typeface="+mn-lt"/>
              </a:rPr>
              <a:t>How do national police tasked with the investigations in an EPPO case by the handling EDP exchange information with the EDP, and vice-versa?</a:t>
            </a:r>
          </a:p>
          <a:p>
            <a:pPr marL="914400" lvl="1" indent="-457200">
              <a:buFont typeface="+mj-lt"/>
              <a:buAutoNum type="alphaLcPeriod"/>
            </a:pPr>
            <a:r>
              <a:rPr lang="en-US" sz="2000" dirty="0">
                <a:latin typeface="+mn-lt"/>
              </a:rPr>
              <a:t>National police tasked with an EPPO case will be given read/write electronic access to the EDP’s case file to the extent permitted by the handling EDP.</a:t>
            </a:r>
          </a:p>
          <a:p>
            <a:pPr marL="914400" lvl="1" indent="-457200">
              <a:buFont typeface="+mj-lt"/>
              <a:buAutoNum type="alphaLcPeriod"/>
            </a:pPr>
            <a:r>
              <a:rPr lang="en-US" sz="2000" dirty="0">
                <a:latin typeface="+mn-lt"/>
              </a:rPr>
              <a:t>This exchange is managed through the national systems. The EDP and his/her case file are linked to the national system as provided for by national law.</a:t>
            </a:r>
          </a:p>
          <a:p>
            <a:pPr marL="914400" lvl="1" indent="-457200">
              <a:buFont typeface="+mj-lt"/>
              <a:buAutoNum type="alphaLcPeriod"/>
            </a:pPr>
            <a:r>
              <a:rPr lang="en-US" sz="2000" dirty="0">
                <a:latin typeface="+mn-lt"/>
              </a:rPr>
              <a:t>The EDPs will not be linked with the national police systems. He/he will receive information from police and then enter it into his/her case file and the EPPO case management system, or retrieve material from them and transmit it to police.</a:t>
            </a:r>
          </a:p>
          <a:p>
            <a:pPr lvl="0">
              <a:buFont typeface="Wingdings" panose="05000000000000000000" pitchFamily="2" charset="2"/>
              <a:buChar char="Ø"/>
            </a:pPr>
            <a:endParaRPr lang="en-US" sz="1800" dirty="0">
              <a:solidFill>
                <a:prstClr val="black"/>
              </a:solidFill>
            </a:endParaRPr>
          </a:p>
          <a:p>
            <a:endParaRPr lang="de-DE" dirty="0"/>
          </a:p>
        </p:txBody>
      </p:sp>
      <p:sp>
        <p:nvSpPr>
          <p:cNvPr id="5" name="Dia számának helye 4">
            <a:extLst>
              <a:ext uri="{FF2B5EF4-FFF2-40B4-BE49-F238E27FC236}">
                <a16:creationId xmlns:a16="http://schemas.microsoft.com/office/drawing/2014/main" id="{AF7EDD19-FE70-44E9-B98B-823B6C1D84B6}"/>
              </a:ext>
            </a:extLst>
          </p:cNvPr>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816009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31157"/>
            <a:ext cx="9967452" cy="998168"/>
          </a:xfrm>
        </p:spPr>
        <p:txBody>
          <a:bodyPr>
            <a:normAutofit/>
          </a:bodyPr>
          <a:lstStyle/>
          <a:p>
            <a:r>
              <a:rPr lang="de-DE" dirty="0"/>
              <a:t>Question 2 – and </a:t>
            </a:r>
            <a:r>
              <a:rPr lang="de-DE" dirty="0" err="1"/>
              <a:t>Answer</a:t>
            </a:r>
            <a:r>
              <a:rPr lang="de-DE" dirty="0"/>
              <a:t>?</a:t>
            </a:r>
          </a:p>
        </p:txBody>
      </p:sp>
      <p:sp>
        <p:nvSpPr>
          <p:cNvPr id="3" name="Inhaltsplatzhalter 2"/>
          <p:cNvSpPr>
            <a:spLocks noGrp="1"/>
          </p:cNvSpPr>
          <p:nvPr>
            <p:ph idx="1"/>
          </p:nvPr>
        </p:nvSpPr>
        <p:spPr/>
        <p:txBody>
          <a:bodyPr>
            <a:normAutofit fontScale="77500" lnSpcReduction="20000"/>
          </a:bodyPr>
          <a:lstStyle/>
          <a:p>
            <a:r>
              <a:rPr lang="en-US" sz="2600" dirty="0">
                <a:latin typeface="+mn-lt"/>
              </a:rPr>
              <a:t>How do national police tasked with the investigations in an EPPO case by the handling EDP exchange information with the EDP, and vice-versa?</a:t>
            </a:r>
          </a:p>
          <a:p>
            <a:r>
              <a:rPr lang="en-US" dirty="0">
                <a:latin typeface="+mn-lt"/>
              </a:rPr>
              <a:t>The EPPO Regulation does not provide for CMS access to national police, i.e. </a:t>
            </a:r>
            <a:r>
              <a:rPr lang="en-US" u="sng" dirty="0">
                <a:latin typeface="+mn-lt"/>
              </a:rPr>
              <a:t>answer a. seems incorrect</a:t>
            </a:r>
            <a:r>
              <a:rPr lang="en-US" dirty="0">
                <a:latin typeface="+mn-lt"/>
              </a:rPr>
              <a:t>. Whether answer b. or c. applies, depends on the implementation in the participating Member State.</a:t>
            </a:r>
          </a:p>
          <a:p>
            <a:pPr marL="0" indent="0">
              <a:lnSpc>
                <a:spcPct val="100000"/>
              </a:lnSpc>
              <a:spcBef>
                <a:spcPct val="20000"/>
              </a:spcBef>
              <a:spcAft>
                <a:spcPts val="0"/>
              </a:spcAft>
              <a:buClrTx/>
              <a:buSzTx/>
              <a:buNone/>
              <a:defRPr/>
            </a:pPr>
            <a:r>
              <a:rPr lang="en-US" b="1" dirty="0">
                <a:solidFill>
                  <a:prstClr val="black"/>
                </a:solidFill>
                <a:latin typeface="+mn-lt"/>
              </a:rPr>
              <a:t>Article </a:t>
            </a:r>
            <a:r>
              <a:rPr lang="en-GB" b="1" dirty="0">
                <a:solidFill>
                  <a:prstClr val="black"/>
                </a:solidFill>
                <a:latin typeface="+mn-lt"/>
              </a:rPr>
              <a:t>43: </a:t>
            </a:r>
            <a:endParaRPr lang="en-US" b="1" dirty="0">
              <a:solidFill>
                <a:prstClr val="black"/>
              </a:solidFill>
              <a:latin typeface="+mn-lt"/>
            </a:endParaRPr>
          </a:p>
          <a:p>
            <a:pPr marL="342900" indent="-342900">
              <a:lnSpc>
                <a:spcPct val="100000"/>
              </a:lnSpc>
              <a:spcBef>
                <a:spcPct val="20000"/>
              </a:spcBef>
              <a:spcAft>
                <a:spcPts val="0"/>
              </a:spcAft>
              <a:buClrTx/>
              <a:buSzTx/>
              <a:buFont typeface="Arial" panose="020B0604020202020204" pitchFamily="34" charset="0"/>
              <a:buChar char="•"/>
              <a:defRPr/>
            </a:pPr>
            <a:r>
              <a:rPr lang="en-US" dirty="0">
                <a:solidFill>
                  <a:srgbClr val="000000"/>
                </a:solidFill>
                <a:latin typeface="+mn-lt"/>
              </a:rPr>
              <a:t>(2): “The </a:t>
            </a:r>
            <a:r>
              <a:rPr lang="en-US" b="1" dirty="0">
                <a:solidFill>
                  <a:srgbClr val="000000"/>
                </a:solidFill>
                <a:latin typeface="+mn-lt"/>
              </a:rPr>
              <a:t>case file </a:t>
            </a:r>
            <a:r>
              <a:rPr lang="en-US" dirty="0">
                <a:solidFill>
                  <a:srgbClr val="000000"/>
                </a:solidFill>
                <a:latin typeface="+mn-lt"/>
              </a:rPr>
              <a:t>shall be managed by the handling European Delegated Prosecutor </a:t>
            </a:r>
            <a:r>
              <a:rPr lang="en-US" b="1" dirty="0">
                <a:solidFill>
                  <a:srgbClr val="000000"/>
                </a:solidFill>
                <a:latin typeface="+mn-lt"/>
              </a:rPr>
              <a:t>in accordance with the law of his/her Member State</a:t>
            </a:r>
            <a:r>
              <a:rPr lang="en-US" dirty="0">
                <a:solidFill>
                  <a:srgbClr val="000000"/>
                </a:solidFill>
                <a:latin typeface="+mn-lt"/>
              </a:rPr>
              <a:t>. </a:t>
            </a:r>
          </a:p>
          <a:p>
            <a:pPr marL="342900" indent="-342900">
              <a:lnSpc>
                <a:spcPct val="100000"/>
              </a:lnSpc>
              <a:spcBef>
                <a:spcPct val="20000"/>
              </a:spcBef>
              <a:spcAft>
                <a:spcPts val="0"/>
              </a:spcAft>
              <a:buClrTx/>
              <a:buSzTx/>
              <a:buFont typeface="Arial" panose="020B0604020202020204" pitchFamily="34" charset="0"/>
              <a:buChar char="•"/>
              <a:defRPr/>
            </a:pPr>
            <a:r>
              <a:rPr lang="en-US" dirty="0">
                <a:solidFill>
                  <a:srgbClr val="000000"/>
                </a:solidFill>
                <a:latin typeface="+mn-lt"/>
              </a:rPr>
              <a:t>The </a:t>
            </a:r>
            <a:r>
              <a:rPr lang="en-US" b="1" dirty="0">
                <a:solidFill>
                  <a:srgbClr val="000000"/>
                </a:solidFill>
                <a:latin typeface="+mn-lt"/>
              </a:rPr>
              <a:t>internal rules </a:t>
            </a:r>
            <a:r>
              <a:rPr lang="en-US" dirty="0">
                <a:solidFill>
                  <a:srgbClr val="000000"/>
                </a:solidFill>
                <a:latin typeface="+mn-lt"/>
              </a:rPr>
              <a:t>of procedure of the EPPO may include </a:t>
            </a:r>
            <a:r>
              <a:rPr lang="en-US" b="1" dirty="0">
                <a:solidFill>
                  <a:srgbClr val="000000"/>
                </a:solidFill>
                <a:latin typeface="+mn-lt"/>
              </a:rPr>
              <a:t>rules on the </a:t>
            </a:r>
            <a:r>
              <a:rPr lang="en-US" b="1" dirty="0" err="1">
                <a:solidFill>
                  <a:srgbClr val="000000"/>
                </a:solidFill>
                <a:latin typeface="+mn-lt"/>
              </a:rPr>
              <a:t>organisation</a:t>
            </a:r>
            <a:r>
              <a:rPr lang="en-US" b="1" dirty="0">
                <a:solidFill>
                  <a:srgbClr val="000000"/>
                </a:solidFill>
                <a:latin typeface="+mn-lt"/>
              </a:rPr>
              <a:t> and management of the case files</a:t>
            </a:r>
            <a:r>
              <a:rPr lang="en-US" dirty="0">
                <a:solidFill>
                  <a:srgbClr val="000000"/>
                </a:solidFill>
                <a:latin typeface="+mn-lt"/>
              </a:rPr>
              <a:t> to the extent </a:t>
            </a:r>
            <a:r>
              <a:rPr lang="en-US" b="1" dirty="0">
                <a:solidFill>
                  <a:srgbClr val="000000"/>
                </a:solidFill>
                <a:latin typeface="+mn-lt"/>
              </a:rPr>
              <a:t>necessary to ensure the functioning of the EPPO as a single office</a:t>
            </a:r>
            <a:r>
              <a:rPr lang="en-US" dirty="0">
                <a:solidFill>
                  <a:srgbClr val="000000"/>
                </a:solidFill>
                <a:latin typeface="+mn-lt"/>
              </a:rPr>
              <a:t>.</a:t>
            </a:r>
          </a:p>
          <a:p>
            <a:pPr lvl="0">
              <a:defRPr/>
            </a:pPr>
            <a:r>
              <a:rPr lang="en-US" dirty="0">
                <a:solidFill>
                  <a:srgbClr val="000000"/>
                </a:solidFill>
                <a:latin typeface="+mn-lt"/>
              </a:rPr>
              <a:t>Access to the case file by suspects and accused persons as well as </a:t>
            </a:r>
            <a:r>
              <a:rPr lang="en-US" b="1" dirty="0">
                <a:solidFill>
                  <a:srgbClr val="000000"/>
                </a:solidFill>
                <a:latin typeface="+mn-lt"/>
              </a:rPr>
              <a:t>other persons involved in the proceedings</a:t>
            </a:r>
            <a:r>
              <a:rPr lang="en-US" dirty="0">
                <a:solidFill>
                  <a:srgbClr val="000000"/>
                </a:solidFill>
                <a:latin typeface="+mn-lt"/>
              </a:rPr>
              <a:t> shall be granted by the</a:t>
            </a:r>
            <a:r>
              <a:rPr lang="en-US" b="1" dirty="0">
                <a:solidFill>
                  <a:srgbClr val="000000"/>
                </a:solidFill>
                <a:latin typeface="+mn-lt"/>
              </a:rPr>
              <a:t> handling European Delegated Prosecutor in accordance with the national law of that Prosecutor’s Member State</a:t>
            </a:r>
            <a:r>
              <a:rPr lang="en-US" dirty="0">
                <a:solidFill>
                  <a:srgbClr val="000000"/>
                </a:solidFill>
                <a:latin typeface="+mn-lt"/>
              </a:rPr>
              <a:t>.”</a:t>
            </a:r>
          </a:p>
          <a:p>
            <a:pPr marL="0" indent="0">
              <a:lnSpc>
                <a:spcPct val="100000"/>
              </a:lnSpc>
              <a:spcBef>
                <a:spcPct val="20000"/>
              </a:spcBef>
              <a:spcAft>
                <a:spcPts val="0"/>
              </a:spcAft>
              <a:buClrTx/>
              <a:buSzTx/>
              <a:buNone/>
              <a:defRPr/>
            </a:pPr>
            <a:r>
              <a:rPr lang="en-US" b="1" dirty="0">
                <a:solidFill>
                  <a:prstClr val="black"/>
                </a:solidFill>
                <a:latin typeface="+mn-lt"/>
              </a:rPr>
              <a:t>Article </a:t>
            </a:r>
            <a:r>
              <a:rPr lang="en-GB" b="1" dirty="0">
                <a:solidFill>
                  <a:prstClr val="black"/>
                </a:solidFill>
                <a:latin typeface="+mn-lt"/>
              </a:rPr>
              <a:t>5: </a:t>
            </a:r>
            <a:endParaRPr lang="en-US" b="1" dirty="0">
              <a:solidFill>
                <a:prstClr val="black"/>
              </a:solidFill>
              <a:latin typeface="+mn-lt"/>
            </a:endParaRPr>
          </a:p>
          <a:p>
            <a:pPr marL="342900" indent="-342900">
              <a:lnSpc>
                <a:spcPct val="100000"/>
              </a:lnSpc>
              <a:spcBef>
                <a:spcPct val="20000"/>
              </a:spcBef>
              <a:spcAft>
                <a:spcPts val="0"/>
              </a:spcAft>
              <a:buClrTx/>
              <a:buSzTx/>
              <a:buFont typeface="Arial" panose="020B0604020202020204" pitchFamily="34" charset="0"/>
              <a:buChar char="•"/>
              <a:defRPr/>
            </a:pPr>
            <a:r>
              <a:rPr lang="en-US" dirty="0">
                <a:solidFill>
                  <a:srgbClr val="000000"/>
                </a:solidFill>
                <a:latin typeface="+mn-lt"/>
              </a:rPr>
              <a:t>(3): “The investigations and prosecutions on behalf of the EPPO shall be governed by this Regulation. </a:t>
            </a:r>
            <a:r>
              <a:rPr lang="en-US" b="1" dirty="0">
                <a:solidFill>
                  <a:srgbClr val="000000"/>
                </a:solidFill>
                <a:latin typeface="+mn-lt"/>
              </a:rPr>
              <a:t>National law shall apply to the extent that a matter is not regulated by this Regulation. </a:t>
            </a:r>
            <a:r>
              <a:rPr lang="en-US" dirty="0">
                <a:solidFill>
                  <a:srgbClr val="000000"/>
                </a:solidFill>
                <a:latin typeface="+mn-lt"/>
              </a:rPr>
              <a:t>Unless otherwise specified in this Regulation, the applicable national law shall be the law of the Member State whose European Delegated Prosecutor is handling the case in accordance with Article 13(1). Where a matter is governed by both national law and this Regulation, the latter shall prevail.”</a:t>
            </a:r>
          </a:p>
        </p:txBody>
      </p:sp>
      <p:sp>
        <p:nvSpPr>
          <p:cNvPr id="5" name="Dia számának helye 4">
            <a:extLst>
              <a:ext uri="{FF2B5EF4-FFF2-40B4-BE49-F238E27FC236}">
                <a16:creationId xmlns:a16="http://schemas.microsoft.com/office/drawing/2014/main" id="{5D50C172-B912-42AB-855C-8139612932F3}"/>
              </a:ext>
            </a:extLst>
          </p:cNvPr>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852959480"/>
      </p:ext>
    </p:extLst>
  </p:cSld>
  <p:clrMapOvr>
    <a:masterClrMapping/>
  </p:clrMapOvr>
</p:sld>
</file>

<file path=ppt/theme/theme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 Template</Template>
  <TotalTime>0</TotalTime>
  <Words>2428</Words>
  <Application>Microsoft Office PowerPoint</Application>
  <PresentationFormat>Widescreen</PresentationFormat>
  <Paragraphs>146</Paragraphs>
  <Slides>14</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Trebuchet MS</vt:lpstr>
      <vt:lpstr>Wingdings</vt:lpstr>
      <vt:lpstr>Rückblick</vt:lpstr>
      <vt:lpstr>  </vt:lpstr>
      <vt:lpstr>Introduction</vt:lpstr>
      <vt:lpstr>Introduction</vt:lpstr>
      <vt:lpstr>Question 1 - EDP case files</vt:lpstr>
      <vt:lpstr>Question 1 – and Answer</vt:lpstr>
      <vt:lpstr>Case Management System</vt:lpstr>
      <vt:lpstr>Case Management System</vt:lpstr>
      <vt:lpstr>Question 2 – Link-up with national police</vt:lpstr>
      <vt:lpstr>Question 2 – and Answer?</vt:lpstr>
      <vt:lpstr>Question 3 - Internal access to case files though the CMS</vt:lpstr>
      <vt:lpstr>Question 3 – and Answer</vt:lpstr>
      <vt:lpstr>Question 4 – Access to databases by the EPPO</vt:lpstr>
      <vt:lpstr>Question 4 – and Answer</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European Law</dc:title>
  <dc:creator>Riehle Cornelia</dc:creator>
  <cp:lastModifiedBy>Greenwood Elizabeth</cp:lastModifiedBy>
  <cp:revision>64</cp:revision>
  <cp:lastPrinted>2016-10-12T07:25:39Z</cp:lastPrinted>
  <dcterms:created xsi:type="dcterms:W3CDTF">2020-09-29T09:53:56Z</dcterms:created>
  <dcterms:modified xsi:type="dcterms:W3CDTF">2021-05-19T10:59:52Z</dcterms:modified>
</cp:coreProperties>
</file>