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 varScale="1">
        <p:scale>
          <a:sx n="74" d="100"/>
          <a:sy n="74" d="100"/>
        </p:scale>
        <p:origin x="725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DFBBE78-57A2-4FD8-A0CA-59FB46DC041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38788-22CB-4108-A885-93AEDF5B2AEB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A5061A43-3738-441E-AE50-5366AC35531A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6202A6-6CEA-4709-8C92-98A0FBF84CDF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282AD427-B3CE-4EA2-965F-FB3BA46FD1B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03247C-D0B6-4FC2-BCEA-7CAEFF6312B9}" type="slidenum">
              <a:t>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6E550B9-8298-4226-A85D-A5C081D7EE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D5C358B6-E232-4163-A8B2-3ED0F137917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EF1E5413-2580-4F0F-836E-B34FAE3E2EC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4858B18-55F5-4566-9DA6-277926A34FB7}" type="slidenum">
              <a:t>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099B357-5D8D-49E8-9AC9-1BE1A585D4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35F7921-1690-4227-9A88-CFD3362F30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27442E6-1749-43D7-ADC6-5F7DEC1BA33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6156561-F270-4F7C-9018-774FBE4396B9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1C449ED-0905-4CC4-A438-0F5E49092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86DDED0D-E6F0-4CBA-BA7D-834F3F3B23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8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08704047-9046-446B-868C-79B91592D52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BE757E-84B1-4099-BDE8-1AAC6ECD9C81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0BE710B-6F71-4D4F-9989-5141BAD3EA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CC39C278-5C6A-4930-905E-832A6E3007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490697"/>
            <a:ext cx="9485263" cy="1370100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opening of the EPPO</a:t>
            </a:r>
            <a:r>
              <a:rPr lang="hu-HU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investigations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/>
              <a:t>Effects of the initiation of the investigation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829363"/>
            <a:ext cx="9708925" cy="2453838"/>
          </a:xfrm>
        </p:spPr>
        <p:txBody>
          <a:bodyPr/>
          <a:lstStyle/>
          <a:p>
            <a:pPr lvl="0">
              <a:buNone/>
            </a:pPr>
            <a:r>
              <a:rPr lang="it-IT" dirty="0" err="1"/>
              <a:t>According</a:t>
            </a:r>
            <a:r>
              <a:rPr lang="it-IT" dirty="0"/>
              <a:t> to some national </a:t>
            </a:r>
            <a:r>
              <a:rPr lang="it-IT" dirty="0" err="1"/>
              <a:t>laws</a:t>
            </a:r>
            <a:r>
              <a:rPr lang="it-IT" dirty="0"/>
              <a:t>: some </a:t>
            </a:r>
            <a:r>
              <a:rPr lang="it-IT"/>
              <a:t>deadlines start </a:t>
            </a:r>
            <a:r>
              <a:rPr lang="it-IT" dirty="0"/>
              <a:t>to </a:t>
            </a:r>
            <a:r>
              <a:rPr lang="it-IT" dirty="0" err="1"/>
              <a:t>run</a:t>
            </a:r>
            <a:r>
              <a:rPr lang="it-IT" dirty="0"/>
              <a:t> in the </a:t>
            </a:r>
            <a:r>
              <a:rPr lang="it-IT" dirty="0" err="1"/>
              <a:t>investigation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22854-C3B9-449A-82C2-380BE6CFEBF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840" y="524051"/>
            <a:ext cx="7597804" cy="998698"/>
          </a:xfrm>
        </p:spPr>
        <p:txBody>
          <a:bodyPr/>
          <a:lstStyle/>
          <a:p>
            <a:pPr lvl="0"/>
            <a:r>
              <a:rPr lang="it-IT" sz="5400" b="1"/>
              <a:t>Introduction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4FC64-4AAD-4222-8BEA-39498E3033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840" y="2061725"/>
            <a:ext cx="10092644" cy="4463259"/>
          </a:xfrm>
        </p:spPr>
        <p:txBody>
          <a:bodyPr/>
          <a:lstStyle/>
          <a:p>
            <a:pPr lvl="0"/>
            <a:r>
              <a:rPr lang="it-IT" dirty="0" err="1"/>
              <a:t>Provisions</a:t>
            </a:r>
            <a:r>
              <a:rPr lang="it-IT" dirty="0"/>
              <a:t>/</a:t>
            </a:r>
            <a:r>
              <a:rPr lang="it-IT" dirty="0" err="1"/>
              <a:t>Principles</a:t>
            </a:r>
            <a:endParaRPr lang="it-IT" dirty="0"/>
          </a:p>
          <a:p>
            <a:pPr lvl="0"/>
            <a:r>
              <a:rPr lang="it-IT" dirty="0"/>
              <a:t>art.. 24 para. 6 and 7 – reporting of information to EPPO and processing the information</a:t>
            </a:r>
          </a:p>
          <a:p>
            <a:pPr lvl="0"/>
            <a:r>
              <a:rPr lang="it-IT" dirty="0"/>
              <a:t>art.. 25 </a:t>
            </a:r>
            <a:r>
              <a:rPr lang="it-IT" dirty="0" err="1"/>
              <a:t>exercise</a:t>
            </a:r>
            <a:r>
              <a:rPr lang="it-IT" dirty="0"/>
              <a:t> of the </a:t>
            </a:r>
            <a:r>
              <a:rPr lang="it-IT" dirty="0" err="1"/>
              <a:t>competence</a:t>
            </a:r>
            <a:endParaRPr lang="it-IT" dirty="0"/>
          </a:p>
          <a:p>
            <a:pPr lvl="0"/>
            <a:r>
              <a:rPr lang="it-IT" dirty="0"/>
              <a:t>art.. 26 </a:t>
            </a:r>
            <a:r>
              <a:rPr lang="it-IT" dirty="0" err="1"/>
              <a:t>inititiation</a:t>
            </a:r>
            <a:r>
              <a:rPr lang="it-IT" dirty="0"/>
              <a:t> of the </a:t>
            </a:r>
            <a:r>
              <a:rPr lang="it-IT" dirty="0" err="1"/>
              <a:t>investigation</a:t>
            </a:r>
            <a:endParaRPr lang="it-IT" dirty="0"/>
          </a:p>
          <a:p>
            <a:pPr lvl="0"/>
            <a:r>
              <a:rPr lang="it-IT" dirty="0"/>
              <a:t>art.. 26 </a:t>
            </a:r>
            <a:r>
              <a:rPr lang="it-IT" dirty="0" err="1"/>
              <a:t>allocation</a:t>
            </a:r>
            <a:r>
              <a:rPr lang="it-IT" dirty="0"/>
              <a:t> of the case</a:t>
            </a:r>
          </a:p>
          <a:p>
            <a:pPr lvl="0"/>
            <a:r>
              <a:rPr lang="it-IT" dirty="0"/>
              <a:t>art.. 44-46 case management system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30B3C26-4752-4700-B2A6-2A6FED718629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/>
          <a:lstStyle/>
          <a:p>
            <a:pPr lvl="0"/>
            <a:r>
              <a:rPr lang="it-IT" sz="5400" b="1"/>
              <a:t>Opening process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/>
          <a:lstStyle/>
          <a:p>
            <a:pPr lvl="0"/>
            <a:r>
              <a:rPr lang="it-IT" dirty="0"/>
              <a:t>The EPPO </a:t>
            </a:r>
            <a:r>
              <a:rPr lang="it-IT" dirty="0" err="1"/>
              <a:t>receives</a:t>
            </a:r>
            <a:r>
              <a:rPr lang="it-IT" dirty="0"/>
              <a:t> a </a:t>
            </a:r>
            <a:r>
              <a:rPr lang="it-IT" dirty="0" err="1"/>
              <a:t>piece</a:t>
            </a:r>
            <a:r>
              <a:rPr lang="it-IT" dirty="0"/>
              <a:t> of information from EU bodies or national </a:t>
            </a:r>
            <a:r>
              <a:rPr lang="it-IT" dirty="0" err="1"/>
              <a:t>authorities</a:t>
            </a:r>
            <a:r>
              <a:rPr lang="it-IT" dirty="0"/>
              <a:t> (art. 24 para 1-5)</a:t>
            </a:r>
          </a:p>
          <a:p>
            <a:pPr lvl="0"/>
            <a:r>
              <a:rPr lang="it-IT" dirty="0"/>
              <a:t>Registration of the information (case management system) - art. 24 para 6</a:t>
            </a:r>
          </a:p>
          <a:p>
            <a:pPr lvl="0"/>
            <a:r>
              <a:rPr lang="it-IT" dirty="0" err="1"/>
              <a:t>Verification</a:t>
            </a:r>
            <a:r>
              <a:rPr lang="it-IT" dirty="0"/>
              <a:t> of the information (art. 24 para 6): </a:t>
            </a:r>
            <a:r>
              <a:rPr lang="it-IT" dirty="0" err="1"/>
              <a:t>two</a:t>
            </a:r>
            <a:r>
              <a:rPr lang="it-IT" dirty="0"/>
              <a:t> options:</a:t>
            </a:r>
          </a:p>
          <a:p>
            <a:pPr lvl="0">
              <a:buNone/>
            </a:pPr>
            <a:r>
              <a:rPr lang="it-IT" dirty="0"/>
              <a:t>a) No grounds to </a:t>
            </a:r>
            <a:r>
              <a:rPr lang="it-IT" dirty="0" err="1"/>
              <a:t>initiate</a:t>
            </a:r>
            <a:r>
              <a:rPr lang="it-IT" dirty="0"/>
              <a:t> an </a:t>
            </a:r>
            <a:r>
              <a:rPr lang="it-IT" dirty="0" err="1"/>
              <a:t>investigation</a:t>
            </a:r>
            <a:r>
              <a:rPr lang="it-IT" dirty="0"/>
              <a:t> (art. 24 para 7)</a:t>
            </a:r>
          </a:p>
          <a:p>
            <a:pPr lvl="0">
              <a:buNone/>
            </a:pPr>
            <a:r>
              <a:rPr lang="it-IT" dirty="0"/>
              <a:t>b) </a:t>
            </a:r>
            <a:r>
              <a:rPr lang="it-IT" dirty="0" err="1"/>
              <a:t>Initiation</a:t>
            </a:r>
            <a:r>
              <a:rPr lang="it-IT" dirty="0"/>
              <a:t> of the </a:t>
            </a:r>
            <a:r>
              <a:rPr lang="it-IT" dirty="0" err="1"/>
              <a:t>investigation</a:t>
            </a:r>
            <a:r>
              <a:rPr lang="it-IT" dirty="0"/>
              <a:t> (art. 26 para 1)</a:t>
            </a:r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/>
          <a:lstStyle/>
          <a:p>
            <a:pPr lvl="0"/>
            <a:r>
              <a:rPr lang="it-IT" sz="4900" b="1"/>
              <a:t>Registration of the</a:t>
            </a:r>
            <a:r>
              <a:rPr lang="hu-HU" sz="4900" b="1"/>
              <a:t> </a:t>
            </a:r>
            <a:r>
              <a:rPr lang="it-IT" sz="4900" b="1"/>
              <a:t>information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2135937"/>
            <a:ext cx="10161013" cy="4411623"/>
          </a:xfrm>
        </p:spPr>
        <p:txBody>
          <a:bodyPr/>
          <a:lstStyle/>
          <a:p>
            <a:pPr lvl="0"/>
            <a:r>
              <a:rPr lang="it-IT" sz="3600" dirty="0"/>
              <a:t>In the case management system (CMS) – art. 44 para 4</a:t>
            </a:r>
          </a:p>
          <a:p>
            <a:pPr lvl="0"/>
            <a:r>
              <a:rPr lang="it-IT" sz="3600" dirty="0" err="1"/>
              <a:t>Role</a:t>
            </a:r>
            <a:r>
              <a:rPr lang="it-IT" sz="3600" dirty="0"/>
              <a:t> of the </a:t>
            </a:r>
            <a:r>
              <a:rPr lang="it-IT" sz="3600" dirty="0" err="1"/>
              <a:t>internal</a:t>
            </a:r>
            <a:r>
              <a:rPr lang="it-IT" sz="3600" dirty="0"/>
              <a:t> rules of procedure on the </a:t>
            </a:r>
            <a:r>
              <a:rPr lang="it-IT" sz="3600" dirty="0" err="1"/>
              <a:t>structure</a:t>
            </a:r>
            <a:r>
              <a:rPr lang="it-IT" sz="3600" dirty="0"/>
              <a:t> and </a:t>
            </a:r>
            <a:r>
              <a:rPr lang="it-IT" sz="3600" dirty="0" err="1"/>
              <a:t>organisation</a:t>
            </a:r>
            <a:r>
              <a:rPr lang="it-IT" sz="3600" dirty="0"/>
              <a:t> of the CMS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CA6F00-AE6C-4DC4-9A0D-E790A769C4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1032" y="592988"/>
            <a:ext cx="8690805" cy="1055181"/>
          </a:xfrm>
        </p:spPr>
        <p:txBody>
          <a:bodyPr/>
          <a:lstStyle/>
          <a:p>
            <a:pPr lvl="0"/>
            <a:r>
              <a:rPr lang="it-IT" b="1"/>
              <a:t>Verification of the information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89275DA-2012-41FF-9917-63D7B4895AD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1032" y="2152031"/>
            <a:ext cx="10420118" cy="4282638"/>
          </a:xfrm>
        </p:spPr>
        <p:txBody>
          <a:bodyPr/>
          <a:lstStyle/>
          <a:p>
            <a:pPr lvl="0"/>
            <a:r>
              <a:rPr lang="it-IT" dirty="0"/>
              <a:t>Art. 24 para 6: 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rules of procedure</a:t>
            </a:r>
          </a:p>
          <a:p>
            <a:pPr lvl="0"/>
            <a:r>
              <a:rPr lang="it-IT" dirty="0"/>
              <a:t>Goal: </a:t>
            </a:r>
            <a:r>
              <a:rPr lang="en-US" dirty="0"/>
              <a:t>the verification shall assess whether, on the basis of the information provided in accordance with paragraphs 1 and 2, there are grounds to initiate an investigation or to exercise the right of evocation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47366F0-FA48-40A3-9753-A5079BF49D27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C21601-F199-49E8-A7EC-0532CAFC52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620978"/>
            <a:ext cx="7518873" cy="1027200"/>
          </a:xfrm>
        </p:spPr>
        <p:txBody>
          <a:bodyPr/>
          <a:lstStyle/>
          <a:p>
            <a:pPr lvl="0"/>
            <a:r>
              <a:rPr lang="it-IT" sz="4900" b="1"/>
              <a:t>Outcome of the verification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CFF813-A4E2-4D1C-AE0C-96A2140C79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993986"/>
            <a:ext cx="10386258" cy="4440683"/>
          </a:xfrm>
        </p:spPr>
        <p:txBody>
          <a:bodyPr/>
          <a:lstStyle/>
          <a:p>
            <a:pPr lvl="0"/>
            <a:r>
              <a:rPr lang="it-IT" dirty="0"/>
              <a:t>Art. 24 para 7: no grounds to </a:t>
            </a:r>
            <a:r>
              <a:rPr lang="it-IT" dirty="0" err="1"/>
              <a:t>initiate</a:t>
            </a:r>
            <a:r>
              <a:rPr lang="it-IT" dirty="0"/>
              <a:t> the </a:t>
            </a:r>
            <a:r>
              <a:rPr lang="it-IT" dirty="0" err="1"/>
              <a:t>investigation</a:t>
            </a:r>
            <a:r>
              <a:rPr lang="it-IT" dirty="0"/>
              <a:t> or to </a:t>
            </a:r>
            <a:r>
              <a:rPr lang="it-IT" dirty="0" err="1"/>
              <a:t>exercise</a:t>
            </a:r>
            <a:r>
              <a:rPr lang="it-IT" dirty="0"/>
              <a:t> the </a:t>
            </a:r>
            <a:r>
              <a:rPr lang="it-IT" dirty="0" err="1"/>
              <a:t>right</a:t>
            </a:r>
            <a:r>
              <a:rPr lang="it-IT" dirty="0"/>
              <a:t> of </a:t>
            </a:r>
            <a:r>
              <a:rPr lang="it-IT" dirty="0" err="1"/>
              <a:t>evocation</a:t>
            </a:r>
            <a:endParaRPr lang="it-IT" dirty="0"/>
          </a:p>
          <a:p>
            <a:pPr lvl="0"/>
            <a:r>
              <a:rPr lang="it-IT" dirty="0" err="1"/>
              <a:t>Obligations</a:t>
            </a:r>
            <a:r>
              <a:rPr lang="it-IT" dirty="0"/>
              <a:t>: the </a:t>
            </a:r>
            <a:r>
              <a:rPr lang="it-IT" dirty="0" err="1"/>
              <a:t>reasons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be </a:t>
            </a:r>
            <a:r>
              <a:rPr lang="it-IT" dirty="0" err="1"/>
              <a:t>noted</a:t>
            </a:r>
            <a:r>
              <a:rPr lang="it-IT" dirty="0"/>
              <a:t> in the CMS</a:t>
            </a:r>
          </a:p>
          <a:p>
            <a:pPr lvl="0"/>
            <a:r>
              <a:rPr lang="it-IT" dirty="0" err="1"/>
              <a:t>Obligations</a:t>
            </a:r>
            <a:r>
              <a:rPr lang="it-IT" dirty="0"/>
              <a:t>: information to the </a:t>
            </a:r>
            <a:r>
              <a:rPr lang="it-IT" dirty="0" err="1"/>
              <a:t>authorities</a:t>
            </a:r>
            <a:r>
              <a:rPr lang="it-IT" dirty="0"/>
              <a:t> or </a:t>
            </a:r>
            <a:r>
              <a:rPr lang="it-IT" dirty="0" err="1"/>
              <a:t>persons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reported</a:t>
            </a:r>
            <a:r>
              <a:rPr lang="it-IT" dirty="0"/>
              <a:t> the </a:t>
            </a:r>
            <a:r>
              <a:rPr lang="it-IT" dirty="0" err="1"/>
              <a:t>conduct</a:t>
            </a:r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7B87A1F3-909B-4C8E-B966-5D1DE030DFF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/>
          <a:lstStyle/>
          <a:p>
            <a:pPr lvl="0"/>
            <a:r>
              <a:rPr lang="it-IT" b="1"/>
              <a:t>Outcome of the verification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/>
          <a:lstStyle/>
          <a:p>
            <a:pPr lvl="0"/>
            <a:r>
              <a:rPr lang="it-IT" dirty="0"/>
              <a:t>art. 26 para 1: </a:t>
            </a:r>
            <a:r>
              <a:rPr lang="it-IT" dirty="0" err="1"/>
              <a:t>initiation</a:t>
            </a:r>
            <a:r>
              <a:rPr lang="it-IT" dirty="0"/>
              <a:t> of the </a:t>
            </a:r>
            <a:r>
              <a:rPr lang="it-IT" dirty="0" err="1"/>
              <a:t>investigation</a:t>
            </a:r>
            <a:endParaRPr lang="it-IT" dirty="0"/>
          </a:p>
          <a:p>
            <a:pPr lvl="0"/>
            <a:r>
              <a:rPr lang="it-IT" dirty="0" err="1"/>
              <a:t>Requirements</a:t>
            </a:r>
            <a:r>
              <a:rPr lang="it-IT" dirty="0"/>
              <a:t>: </a:t>
            </a:r>
            <a:r>
              <a:rPr lang="en-US" dirty="0"/>
              <a:t>reasonable grounds to believe that an offence within the competence of the EPPO is being or has been committed</a:t>
            </a:r>
          </a:p>
          <a:p>
            <a:pPr lvl="0"/>
            <a:r>
              <a:rPr lang="en-US" dirty="0"/>
              <a:t>Legal basis: regulation and national law</a:t>
            </a:r>
          </a:p>
          <a:p>
            <a:pPr lvl="0"/>
            <a:r>
              <a:rPr lang="en-US" dirty="0"/>
              <a:t>Who: an EDP in a Member State which according to its national law has jurisdiction over the offence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/>
          <a:lstStyle/>
          <a:p>
            <a:pPr lvl="0"/>
            <a:r>
              <a:rPr lang="it-IT" sz="4400" b="1"/>
              <a:t>Initiation of the investigation: obligations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/>
          <a:lstStyle/>
          <a:p>
            <a:pPr lvl="0"/>
            <a:r>
              <a:rPr lang="it-IT"/>
              <a:t>The EDP shall note the ruling of initiation of the investigation in the CMS</a:t>
            </a:r>
          </a:p>
          <a:p>
            <a:pPr lvl="0"/>
            <a:r>
              <a:rPr lang="it-IT"/>
              <a:t>The EDP shall inform the authorities that reported the conduct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AC4FD-8C6E-403B-97F0-772D2EE7515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46185" y="401613"/>
            <a:ext cx="10081452" cy="1167533"/>
          </a:xfrm>
        </p:spPr>
        <p:txBody>
          <a:bodyPr>
            <a:noAutofit/>
          </a:bodyPr>
          <a:lstStyle/>
          <a:p>
            <a:pPr lvl="0"/>
            <a:r>
              <a:rPr lang="it-IT" sz="4800" b="1"/>
              <a:t>Initiation of the investigation: other ways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2637B2-FECF-40E2-8892-866B0FB3E9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6185" y="2163324"/>
            <a:ext cx="10307235" cy="4147169"/>
          </a:xfrm>
        </p:spPr>
        <p:txBody>
          <a:bodyPr/>
          <a:lstStyle/>
          <a:p>
            <a:pPr lvl="0"/>
            <a:r>
              <a:rPr lang="it-IT" dirty="0"/>
              <a:t>Art. 26 para 3</a:t>
            </a:r>
          </a:p>
          <a:p>
            <a:pPr lvl="0">
              <a:buNone/>
            </a:pPr>
            <a:r>
              <a:rPr lang="en-US" dirty="0"/>
              <a:t>where no investigation has been initiated by a European Delegated Prosecutor, the Permanent Chamber to which the case has been allocated shall, under the conditions set out in paragraph 1, instruct a European Delegated Prosecutor to initiate an investigation.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6725D9E-57DD-43AE-AB61-2ADC776B0741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460</Words>
  <Application>Microsoft Office PowerPoint</Application>
  <PresentationFormat>Custom</PresentationFormat>
  <Paragraphs>62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 Presentation</vt:lpstr>
      <vt:lpstr>Introduction</vt:lpstr>
      <vt:lpstr>Opening process</vt:lpstr>
      <vt:lpstr>Registration of the information</vt:lpstr>
      <vt:lpstr>Verification of the information</vt:lpstr>
      <vt:lpstr>Outcome of the verification</vt:lpstr>
      <vt:lpstr>Outcome of the verification</vt:lpstr>
      <vt:lpstr>Initiation of the investigation: obligations</vt:lpstr>
      <vt:lpstr>Initiation of the investigation: other ways</vt:lpstr>
      <vt:lpstr>Effects of the initiation of the investigation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cp:lastModifiedBy>Greenwood Elizabeth</cp:lastModifiedBy>
  <cp:revision>70</cp:revision>
  <dcterms:created xsi:type="dcterms:W3CDTF">2018-09-15T11:59:51Z</dcterms:created>
  <dcterms:modified xsi:type="dcterms:W3CDTF">2021-05-27T05:01:41Z</dcterms:modified>
</cp:coreProperties>
</file>