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3439775" cy="7559675"/>
  <p:notesSz cx="7559675" cy="10691813"/>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01D6D3A-1793-43A2-A208-2CE6AC8F5554}"/>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40F10231-3317-4F6E-AD5B-20FE4BE2E8F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C8560F13-5EFA-4CDD-AF86-5CB9A4B4683A}"/>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8DD8C79F-2B73-4E46-BEE9-300AB58DC566}"/>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36F0C1-0010-4C53-99E3-111288E9C71C}" type="slidenum">
              <a:t>‹#›</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2689727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36E9742-9DF7-4B3E-8832-1C96DFDF8A15}"/>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F6831E26-8F59-4874-8645-771032F7CC2E}"/>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a:extLst>
              <a:ext uri="{FF2B5EF4-FFF2-40B4-BE49-F238E27FC236}">
                <a16:creationId xmlns:a16="http://schemas.microsoft.com/office/drawing/2014/main" id="{C83BBB99-305D-4774-9307-749A463A3345}"/>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2D030448-DE84-4CA9-B264-25EFBAE3D247}"/>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D91F4DE3-27A7-4C32-9C72-FB9694ABB1BD}"/>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4572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9DABEFF-A6D2-4089-B82E-2336263EFE07}"/>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4572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AF6F5A05-DC5C-44DC-82CC-6E1C0460164E}" type="slidenum">
              <a:t>‹#›</a:t>
            </a:fld>
            <a:endParaRPr lang="it-IT"/>
          </a:p>
        </p:txBody>
      </p:sp>
    </p:spTree>
    <p:extLst>
      <p:ext uri="{BB962C8B-B14F-4D97-AF65-F5344CB8AC3E}">
        <p14:creationId xmlns:p14="http://schemas.microsoft.com/office/powerpoint/2010/main" val="845895181"/>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61DF700-7079-4139-95AD-6D29DE86915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47B0CFF-B263-43A7-BA59-DCC4E2C36EB7}"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BBA9077-9F85-4E0F-BA07-7E7448A46B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29AEF38-D0A0-43EF-8738-CA03D9AF0289}"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CEB9F51-9915-406C-B4BB-756CC26EF50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55C740-B50D-4ED0-9BCB-EF207B9F1DBC}"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B67B5C7-E9A5-47F1-8621-DF8FD637FF1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F2865F4-7BAE-4B8B-8227-38613C3F624A}"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12FC8E6-19F6-4BCE-A0D6-5695AEF50AA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CCA7DEE5-0938-495C-A0B4-5BBFE8A9350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F5AC3979-17E9-4CBD-A74B-95AA32C7874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66823C0-47A2-476F-9D2A-05D87568EF4E}"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2F1C5EA-B40E-4B03-BF6B-B3B4E199DBC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F7C94-333C-48D7-91FA-1F072D4A2183}"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AC5A48-D258-48AF-8DC3-BF5E99A5269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44F3D6-9EA6-4FC5-928A-E048290B1A29}"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AB1CF4B-6F11-4250-B069-631267F6E5F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BD0C4B-3883-48F0-8F9D-C5AAE492EE90}"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7530E50-03EE-42BC-839F-16DA586BBD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A8E3FB8-14C1-4A05-92D0-0DA4E10BD20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ABACB70-D50B-42DE-8742-9E52F3C5781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10AB21B-912D-4D28-A458-9CF915F578E2}"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DB9E022-D455-4A2B-8CC7-0FDECB169AE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2F29363-D57F-4BC6-B75B-94B13B469874}"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5C9B0D9-C838-4877-A9E2-EDA95743E8B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64D8F81-F834-452F-B4F1-9F85E2A39335}"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496A7FD6-36F7-4EB7-AE71-F01AD32A8A2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7A9D15C-F5DF-44E7-9A35-B571A4250F98}"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D0DD1A5-5A05-4F3D-9756-5191A264F91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DEAEF47-7D26-4678-80B4-9835996B67F4}"/>
              </a:ext>
            </a:extLst>
          </p:cNvPr>
          <p:cNvSpPr txBox="1">
            <a:spLocks noGrp="1"/>
          </p:cNvSpPr>
          <p:nvPr>
            <p:ph type="body" sz="quarter" idx="1"/>
          </p:nvPr>
        </p:nvSpPr>
        <p:spPr/>
        <p:txBody>
          <a:bodyPr/>
          <a:lstStyle/>
          <a:p>
            <a:pPr lvl="0"/>
            <a:r>
              <a:rPr lang="it-IT"/>
              <a:t>Impact on the ongoing proceedings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EFBC9BE-3BA1-447A-B050-AB2F3CFA1F1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A039D8C-F987-4944-9A52-5A468F7015ED}"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E8AAD38-85C8-401C-84A4-48EA3A81DC3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E49288-E084-43F5-8847-65F84EC849E7}"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8F983B5-866B-4E77-843C-66666866D00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9C8364D-A1B7-499C-AB9B-6E1422677B82}"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365E869-ABD0-4F52-8575-E23E0ECCBF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B693542-90E8-459E-9AB9-EF97FECE64A2}"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1662970-026A-4991-B1CD-96F926A1EA1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49672D3C-6A96-48DD-872E-27B76EC76BE5}"/>
              </a:ext>
            </a:extLst>
          </p:cNvPr>
          <p:cNvSpPr txBox="1">
            <a:spLocks noGrp="1"/>
          </p:cNvSpPr>
          <p:nvPr>
            <p:ph type="body" sz="quarter" idx="1"/>
          </p:nvPr>
        </p:nvSpPr>
        <p:spPr/>
        <p:txBody>
          <a:bodyPr/>
          <a:lstStyle/>
          <a:p>
            <a:pPr lvl="0"/>
            <a:r>
              <a:rPr lang="it-IT"/>
              <a:t>The exchange of opinions is always essential in order to take the best decision in terms of preventing conflicts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9D6445A-061C-474E-9698-63C94D78A8A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5AD144-1B49-457D-BBD1-8E3A47C51F95}"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2EC8703-C99C-4F3C-8887-AC606206D5C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854A5B6-2198-4A29-B333-A8A1617AEB04}"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758444-7610-472D-809F-C7623E7CC81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402FF0A-29F3-4204-A8AE-6172CB2390FC}"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A0DFFDB3-75ED-4935-B9B7-6184CE2B98D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27CA72B-1913-4589-892F-F004AB1F08BA}"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1D190F9-FFE8-49D1-81FE-A52BF81D277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0CFAD40-8C36-4542-8808-38AB91C47C78}"/>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D451E85-A801-4063-94C6-E3183944215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7016A4-9A93-474F-9BB4-D58C4F7F89C8}"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3D5940F-AD90-4C05-9E98-C3766DA0B09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32B710-3B43-495C-90B4-75FDCE0B5F6E}"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78E9A87-3E65-4FB8-B3E8-21FC40091FF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11331B-9C15-400F-B60B-056775B2E450}"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0CAB1B0-2AFA-4DEA-8363-DA111C594E8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BEA174-01A8-483C-B2ED-64ED7AB299B9}"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C1FC13BF-9D9A-489D-BC76-25A69BC53F7A}"/>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BBDEFDA-A129-490D-B8D6-408B354676B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8A66741-8A63-4A47-B8D3-63AAC4C6A31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0A57C9-46F6-45FB-A1FD-70A0391FE0B5}"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5C19405-B0B4-449A-9B2F-BD1B99E0CD4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3DEBEB6-BE45-4533-813A-42B693A39548}"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7969853-56BB-46A6-9633-185A208418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7E2E7BC-8CE2-4958-8140-6114C8B682FB}"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AA62935-7A52-413C-A9CC-AFCB1623BD1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DB57CA7-1DC2-4302-8649-C9E9EB059F0B}" type="slidenum">
              <a:t>15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6D6C7EDB-6B36-4BD2-BA62-265C33C00A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AEAD89F7-0C1F-46BD-83DA-B378BBB638E5}"/>
              </a:ext>
            </a:extLst>
          </p:cNvPr>
          <p:cNvSpPr txBox="1">
            <a:spLocks noGrp="1"/>
          </p:cNvSpPr>
          <p:nvPr>
            <p:ph type="body" sz="quarter" idx="1"/>
          </p:nvPr>
        </p:nvSpPr>
        <p:spPr/>
        <p:txBody>
          <a:bodyPr/>
          <a:lstStyle/>
          <a:p>
            <a:pPr lvl="0"/>
            <a:r>
              <a:rPr lang="it-IT"/>
              <a:t>The operational cooperation means the involvement of the national authorities in the investigations; the involvement in the execution of the investigative measures is one of the most relevant issues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96B787E4-788D-4375-85FB-7812099F560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ED3F14-78A0-4166-8CD2-AC81AFDB0183}"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4483A25-E7A7-435A-9DD7-993121C16CA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42EBD42-AC63-4111-9132-37E946639FF5}"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F2CB8D-5495-4D5A-A15B-F97CBEE18AA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DD8151-1851-4C6E-9DC3-72CF4A98C5FD}"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ADFCFC87-FAC9-49AA-B2B7-87913C7A0F3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80B0CE1-912C-4CD3-A0FA-F9E6CAA50528}" type="slidenum">
              <a:t>16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11E66A87-8A95-45EF-B19A-91BB63AFEE8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FEA317B7-6B24-49B6-8D34-0C651FEF3E9E}"/>
              </a:ext>
            </a:extLst>
          </p:cNvPr>
          <p:cNvSpPr txBox="1">
            <a:spLocks noGrp="1"/>
          </p:cNvSpPr>
          <p:nvPr>
            <p:ph type="body" sz="quarter" idx="1"/>
          </p:nvPr>
        </p:nvSpPr>
        <p:spPr/>
        <p:txBody>
          <a:bodyPr/>
          <a:lstStyle/>
          <a:p>
            <a:pPr lvl="0"/>
            <a:r>
              <a:rPr lang="it-IT"/>
              <a:t>The possibility for national authorities to adopt urgent measures in investigations on allegations falling into the EPPO competence, before the EPPO starts the investigation, is another demonstration of operational cooperation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8B19F09-82B1-4DBE-B178-BA680760823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21BECF1-68AF-48D4-8061-28ABC033FBBF}"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18A4C86-3781-4D83-8AB0-46F1E58C401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26E7496-7EF4-419D-8890-2464C2FF9B55}"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5B0766A-AC57-42D4-A65B-9C9EE2D7FCF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F7BC3F-DF9D-4B37-B40B-B8FF588E7E93}"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B5D7A8A3-44AC-4732-A0AE-38DBD293113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2EAA306-4A6B-4BD7-AF28-F807082EEDC0}" type="slidenum">
              <a:t>17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80247254-E8ED-4FBB-A71E-F9C17D62A1C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8244677D-AB38-4643-A9D7-6DA68DE8AB45}"/>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88ADDDB0-CA14-45A2-AC85-38AE98420F7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524AE0A-92DA-4CC2-97E4-F868251689C2}"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051C735B-B802-482C-A40A-3FA1D97B826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8C1AD01-1558-4ECC-A835-D674F98D3D1E}"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2EE11C-022B-497E-810E-0639A72D627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C53FBAD-88D5-4F05-9B91-0E32EA3331BB}"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6760A275-AA08-4AEB-99E7-54F61B31F8E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D2EFDD1-F921-4C1E-A24E-E48FE117A2D4}" type="slidenum">
              <a:t>18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ED1C07A0-7F69-42A5-96F3-CD21CEBAA8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75BAE26C-1C8D-47F2-9292-FC4F4D538E06}"/>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07C3657-6432-4BB9-AA5F-306860DD3FA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395C0D4-5C3F-46B7-9390-703D61C8EA87}"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2C053F6-7C9C-4988-A73C-AD298769FB6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900C91-E11C-4B2A-B142-B637997FDD6F}"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DCD2110-123D-4FD5-8A9B-C64149445A7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B6C3B74-E8D0-42BB-879B-FA7963B02306}"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B553F88-B412-4F31-9E2B-EE336CB2E3A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529ECC1-FAC3-4F74-867F-675C5D01F70B}" type="slidenum">
              <a:t>19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92E2793-25C3-495F-BA6E-40EA8165E17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B717F31-8EAC-43A3-9F66-C51ED9DB0852}"/>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A9B7497-3749-453D-9B6C-C668B5FED7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783CB12-E1A7-43C8-96C7-7A1AD8ED7924}"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A04491A-B311-482E-BDCF-BC47317C8DF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01841D8-C515-40D9-B9B9-DFF83FBCA172}"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2F37623-2917-4F8F-9475-E3A608CFE38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7510868-B110-4D6D-A6F1-8B702E7BA024}"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E8D22D73-4987-4B48-9D48-1EEB21C9997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AC5722-5808-48B5-B446-AB87C18D7BF6}"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4CE130A-F59A-4E71-B482-C130E0519EF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A5A9CF0A-406D-405E-B6FC-E75F49851EC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17F99F4-1EA1-4B41-A64A-C2102E1AB97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7FFF5E-189D-4522-B9D4-2AF20D505A71}"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A17D576-B26D-411A-9AAA-F87A3732814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81BDE38-2F50-471A-BDB4-54DA86A83313}"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0F011C2-1411-4F3B-8A88-2F7C8D24C45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3512A9-2E40-48A2-9D3A-BFA20EB3902E}"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6D56CE38-ADC1-4CAB-A8CF-EF51FB9C769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896F1-4663-45C1-9199-3F2798F44B87}" type="slidenum">
              <a:t>20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EDD8DCF-5D13-4125-BECD-6598A83292C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E99E62AC-992C-4B82-BF3B-E4E79A93D083}"/>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DFBC00BB-557F-4880-A516-DCA797D5ACB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18A3F96-73BA-49D0-BC1C-D6FC4614B19A}"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D67A3F7-3532-435A-8D8B-A8E08A06194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6EA2E36-5839-43C2-964B-CF3C30160092}"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D8E15AF-82CD-4614-B194-605C44847E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EB35817-9EFC-4764-95E7-0CD414571235}"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EB89B8E-580D-4AE4-9F3F-C2C6578AA45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5D1E10D-D257-4A65-A7E2-4343FAE7F443}" type="slidenum">
              <a:t>21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56C442D9-4006-4176-BCD1-E03A0E74E8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0C430E3-0D8E-4553-8C71-7449568D8379}"/>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3FF842-6DE3-45EB-84A2-29DB0C420C4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D3D921-17A6-40C7-B459-E21AAE8D2749}"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CD3D23B-6053-49B4-A2B7-9E113A600C8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8A3DC1-309B-4188-AEF3-D7D7BC17B540}"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C5E3004-EA75-483C-9193-CA5F67046F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6D1D42-9106-46BB-96B1-C1D2628062B7}"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8359DE74-E158-4889-940B-A9A656C79B0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B88B13-F2B0-42E7-B2F2-3DA2CB40D672}" type="slidenum">
              <a:t>22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DA795AFE-73CC-4395-8B28-97D440626D3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D38BE4D-6D28-40B5-A877-CC2BB8EC8540}"/>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FF265E9-E1EC-4F82-93BA-97FD12EA2DF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B8EE825-942F-4089-8A7C-FCBBDE727081}"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52B319B-3EA4-4661-B4E6-E9776E7320F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E31E94B-1F9C-4AEE-B661-A37F9B12C172}"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BD87C8A-0A05-4F8F-999F-BD619004C30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236F0BE-1B4A-4C07-BA18-79151FA403C0}"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5508B24B-1023-4D83-B741-64599213CFF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B8B720-6433-42F1-AEFD-5826083C92CE}" type="slidenum">
              <a:t>23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FAC0953-CAAC-4B57-89B0-5B1C4F7626B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BF6FC2E4-4B94-4893-917C-234381AB88FE}"/>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DB004BB-E3D2-4135-BAA4-65E4A3203A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C2009-E400-4EE0-88B4-28F575A28FF7}"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66AA5C0-6C20-4E18-BB7D-30C701770AE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7F5515-8038-4F96-821F-E1BEC9E3E7F9}"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650A71C-DAAF-4827-B726-998C92124BC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281CDD0-1512-4BF0-A42C-5F62831C6A5A}"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EBB4B4F-269C-44CD-B100-7728CAE444D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058532F-84A6-419B-A522-999056948490}"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358E77CF-B4A2-4D32-9F67-151AD7D13AD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488ECEE-6518-4CF9-A955-98AA05964FC1}"/>
              </a:ext>
            </a:extLst>
          </p:cNvPr>
          <p:cNvSpPr txBox="1">
            <a:spLocks noGrp="1"/>
          </p:cNvSpPr>
          <p:nvPr>
            <p:ph type="body" sz="quarter" idx="1"/>
          </p:nvPr>
        </p:nvSpPr>
        <p:spPr/>
        <p:txBody>
          <a:bodyPr/>
          <a:lstStyle/>
          <a:p>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74B8BFD5-ABB3-4728-A33A-F0A1E697CF0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B800D3-B9E4-4965-838E-C7513843418C}"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E4E280F-DEA3-4A08-B7D1-E81ACD8724A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DE2B13-C97B-4FCE-801A-78B39DF239F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54421C-A91F-482D-8BE7-6A04CB6D51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DCC1B9-4018-4F21-93F1-D71716C3757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543EB24-8795-42FC-9E6F-7D2D542D65F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E79238-1E49-44DA-9D0C-727595FC3B04}"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96A40847-5216-4BA1-BCCF-93B90103139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FCD9B3B9-59FC-48AA-A2F8-62FF3782ABF3}"/>
              </a:ext>
            </a:extLst>
          </p:cNvPr>
          <p:cNvSpPr txBox="1">
            <a:spLocks noGrp="1"/>
          </p:cNvSpPr>
          <p:nvPr>
            <p:ph type="body" sz="quarter" idx="1"/>
          </p:nvPr>
        </p:nvSpPr>
        <p:spPr/>
        <p:txBody>
          <a:bodyPr/>
          <a:lstStyle/>
          <a:p>
            <a:pPr lvl="0"/>
            <a:r>
              <a:rPr lang="it-IT"/>
              <a:t>Early stage: obligations of the national authorities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191A09E-120A-4550-ABEE-4755916996D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0453DD6-BD55-416E-8C90-B369748C6C3D}"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A181F1C-1364-4C16-8ED3-D326F6E3D3A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03F57F-CA3A-4ECF-B624-ACE3FD58A9FC}"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B1200C-2AD9-4B0B-B47D-A8A03B4B6DE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B4AD03D-89E1-4DBB-86E1-8AC2BBD48972}"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2AD6E415-25F2-436E-A539-AE1E10A8ED5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125A02B-783F-4B5B-AD48-FBE618E6C0DB}"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AF00BB88-EDF8-464E-81C9-C0990BE95FE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99BDC4A8-BC50-4ACE-9644-01773C95AE10}"/>
              </a:ext>
            </a:extLst>
          </p:cNvPr>
          <p:cNvSpPr txBox="1">
            <a:spLocks noGrp="1"/>
          </p:cNvSpPr>
          <p:nvPr>
            <p:ph type="body" sz="quarter" idx="1"/>
          </p:nvPr>
        </p:nvSpPr>
        <p:spPr/>
        <p:txBody>
          <a:bodyPr/>
          <a:lstStyle/>
          <a:p>
            <a:pPr lvl="0"/>
            <a:r>
              <a:rPr lang="it-IT"/>
              <a:t>Some examples of the meaning of the expression “national authorities”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AE4E57CF-F969-4C1F-BDA0-BD47A6ECCBA7}"/>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5CC47B-66CE-4F5E-968E-166E29A2C65B}"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9511D9E-CE03-4A1E-8385-6D08B75FB76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8F7DA7-F91A-4E42-9D6C-A15F91175747}"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CEE9F59E-40B9-41D2-88D4-5548A2B9140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376525-BE5E-4D3F-8C77-27AD0335C3D6}"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D66BEC9D-4086-4625-B0EB-28DE276263A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6B65F95-41F4-45D4-A465-5A652ED1CEAB}"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FC9143A-0EA3-49AD-884E-DE469BD92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239310D7-0A4E-40A6-A2F8-9EE2C9C90C3A}"/>
              </a:ext>
            </a:extLst>
          </p:cNvPr>
          <p:cNvSpPr txBox="1">
            <a:spLocks noGrp="1"/>
          </p:cNvSpPr>
          <p:nvPr>
            <p:ph type="body" sz="quarter" idx="1"/>
          </p:nvPr>
        </p:nvSpPr>
        <p:spPr/>
        <p:txBody>
          <a:bodyPr/>
          <a:lstStyle/>
          <a:p>
            <a:pPr lvl="0"/>
            <a:r>
              <a:rPr lang="it-IT"/>
              <a:t>IN this case the national authority becomes aware that the allegation falls into the EPPO competence when the national investigation has already started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54552C3B-CFD1-416F-9BFC-6D67D9EA1739}"/>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98A688-A3EE-4179-AF06-76FE19BBB778}"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F8DDDE0-047A-4F84-8E70-5DA3296A3EAD}"/>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0B72F7E-F7A3-4817-8684-5C136245ECCC}"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46F9FDA-70ED-41D1-8693-6F36AF9EBB9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97AEA5-8941-4A51-8330-10817285E44B}"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FC85D409-367E-4740-BC57-E25CE3048566}"/>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1ADD4E5-8DDF-4339-903B-1176D324AFDD}"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FB57853E-672E-417B-9664-4445BD549A71}"/>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12DBE3A0-9BF8-4469-90A7-68B13C245272}"/>
              </a:ext>
            </a:extLst>
          </p:cNvPr>
          <p:cNvSpPr txBox="1">
            <a:spLocks noGrp="1"/>
          </p:cNvSpPr>
          <p:nvPr>
            <p:ph type="body" sz="quarter" idx="1"/>
          </p:nvPr>
        </p:nvSpPr>
        <p:spPr/>
        <p:txBody>
          <a:bodyPr/>
          <a:lstStyle/>
          <a:p>
            <a:pPr lvl="0"/>
            <a:r>
              <a:rPr lang="it-IT"/>
              <a:t>IN this case the coordination national authority/EPPO aimes at avoiding conflicts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E1FBA109-9D93-43E1-9F78-A9C0966F699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160F124-7D75-41D9-A299-1DB19C2A2DAF}"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65B055E-6BE5-4C5F-B442-04697696C0B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47F93F8-07A6-4714-BA0C-E7B964187588}"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C697206-C04F-47A8-BFD8-F74EBD3616F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A8AB31D-A3C2-493B-9E7B-60A031B80FAC}"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3E66CC3C-667A-441B-B8A5-46D2BE2DB05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B66CC09-1764-46F0-96F8-6666A5D7A873}"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B51E8F5F-E364-42F8-BEDD-9A3E7E56FB47}"/>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06FBA641-037A-493C-AA47-6A07F3B5F6D2}"/>
              </a:ext>
            </a:extLst>
          </p:cNvPr>
          <p:cNvSpPr txBox="1">
            <a:spLocks noGrp="1"/>
          </p:cNvSpPr>
          <p:nvPr>
            <p:ph type="body" sz="quarter" idx="1"/>
          </p:nvPr>
        </p:nvSpPr>
        <p:spPr/>
        <p:txBody>
          <a:bodyPr/>
          <a:lstStyle/>
          <a:p>
            <a:pPr lvl="0"/>
            <a:r>
              <a:rPr lang="it-IT"/>
              <a:t>The other way around: the EPPO is aware of allegations falling into the national authority competence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6C6BCA28-0867-4DEB-8088-06C1A6551D2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9C794B-C551-4804-B0BF-6A9C04C4EA24}"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D464EF24-D1E6-46C5-BBE6-7B73EC28E77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6DC380-9800-4D8A-9268-1CA848DF572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9D9D021-DBBA-4B2E-B791-1B836F5B3E6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A99E5C4-12C3-42B1-A279-2DEB2F4D49C5}"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numero diapositiva 6">
            <a:extLst>
              <a:ext uri="{FF2B5EF4-FFF2-40B4-BE49-F238E27FC236}">
                <a16:creationId xmlns:a16="http://schemas.microsoft.com/office/drawing/2014/main" id="{C6D82DE8-3A9A-4C62-A96C-00F33DBF345C}"/>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0">
            <a:noAutofit/>
          </a:bodyPr>
          <a:lstStyle/>
          <a:p>
            <a:pPr marL="0" marR="0" lvl="0" indent="0" algn="r" defTabSz="4572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3A01EBC-4A8B-4A2A-8040-2D021B50001C}"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6" name="Segnaposto immagine diapositiva 1">
            <a:extLst>
              <a:ext uri="{FF2B5EF4-FFF2-40B4-BE49-F238E27FC236}">
                <a16:creationId xmlns:a16="http://schemas.microsoft.com/office/drawing/2014/main" id="{78B649C1-7FFC-4824-B868-2B5C9A4FF3D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7" name="Segnaposto note 2">
            <a:extLst>
              <a:ext uri="{FF2B5EF4-FFF2-40B4-BE49-F238E27FC236}">
                <a16:creationId xmlns:a16="http://schemas.microsoft.com/office/drawing/2014/main" id="{639F0C9B-AE5C-40A9-8C24-797CBCBC7E37}"/>
              </a:ext>
            </a:extLst>
          </p:cNvPr>
          <p:cNvSpPr txBox="1">
            <a:spLocks noGrp="1"/>
          </p:cNvSpPr>
          <p:nvPr>
            <p:ph type="body" sz="quarter" idx="1"/>
          </p:nvPr>
        </p:nvSpPr>
        <p:spPr/>
        <p:txBody>
          <a:bodyPr/>
          <a:lstStyle/>
          <a:p>
            <a:pPr lvl="0"/>
            <a:r>
              <a:rPr lang="it-IT"/>
              <a:t>A provision aiming at preventing conflicts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E366-81FA-4893-8F2F-3AA9B000E9C4}"/>
              </a:ext>
            </a:extLst>
          </p:cNvPr>
          <p:cNvSpPr txBox="1">
            <a:spLocks noGrp="1"/>
          </p:cNvSpPr>
          <p:nvPr>
            <p:ph type="ctrTitle"/>
          </p:nvPr>
        </p:nvSpPr>
        <p:spPr>
          <a:xfrm>
            <a:off x="1679972" y="1237201"/>
            <a:ext cx="10079833" cy="2631890"/>
          </a:xfrm>
        </p:spPr>
        <p:txBody>
          <a:bodyPr anchor="b" anchorCtr="1"/>
          <a:lstStyle>
            <a:lvl1pPr algn="ctr">
              <a:defRPr sz="6614"/>
            </a:lvl1pPr>
          </a:lstStyle>
          <a:p>
            <a:pPr lvl="0"/>
            <a:r>
              <a:rPr lang="hu-HU"/>
              <a:t>Mintacím szerkesztése</a:t>
            </a:r>
            <a:endParaRPr lang="en-US"/>
          </a:p>
        </p:txBody>
      </p:sp>
      <p:sp>
        <p:nvSpPr>
          <p:cNvPr id="3" name="Subtitle 2">
            <a:extLst>
              <a:ext uri="{FF2B5EF4-FFF2-40B4-BE49-F238E27FC236}">
                <a16:creationId xmlns:a16="http://schemas.microsoft.com/office/drawing/2014/main" id="{E7AA365A-62CD-4257-B340-7683213BB0EF}"/>
              </a:ext>
            </a:extLst>
          </p:cNvPr>
          <p:cNvSpPr txBox="1">
            <a:spLocks noGrp="1"/>
          </p:cNvSpPr>
          <p:nvPr>
            <p:ph type="subTitle" idx="1"/>
          </p:nvPr>
        </p:nvSpPr>
        <p:spPr>
          <a:xfrm>
            <a:off x="1679972" y="3970580"/>
            <a:ext cx="10079833" cy="1825169"/>
          </a:xfrm>
        </p:spPr>
        <p:txBody>
          <a:bodyPr anchorCtr="1"/>
          <a:lstStyle>
            <a:lvl1pPr marL="0" indent="0" algn="ctr">
              <a:buNone/>
              <a:defRPr sz="2646"/>
            </a:lvl1pPr>
          </a:lstStyle>
          <a:p>
            <a:pPr lvl="0"/>
            <a:r>
              <a:rPr lang="hu-HU"/>
              <a:t>Kattintson ide az alcím mintájának szerkesztéséhez</a:t>
            </a:r>
            <a:endParaRPr lang="en-US"/>
          </a:p>
        </p:txBody>
      </p:sp>
      <p:sp>
        <p:nvSpPr>
          <p:cNvPr id="4" name="Date Placeholder 3">
            <a:extLst>
              <a:ext uri="{FF2B5EF4-FFF2-40B4-BE49-F238E27FC236}">
                <a16:creationId xmlns:a16="http://schemas.microsoft.com/office/drawing/2014/main" id="{14E20E9D-18FB-4870-973F-3356CDBA5E1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57ABE379-B631-438E-BC1B-3E86F21F034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91F7B47F-0958-4338-9B95-DEB77BF14477}"/>
              </a:ext>
            </a:extLst>
          </p:cNvPr>
          <p:cNvSpPr txBox="1">
            <a:spLocks noGrp="1"/>
          </p:cNvSpPr>
          <p:nvPr>
            <p:ph type="sldNum" sz="quarter" idx="8"/>
          </p:nvPr>
        </p:nvSpPr>
        <p:spPr/>
        <p:txBody>
          <a:bodyPr/>
          <a:lstStyle>
            <a:lvl1pPr>
              <a:defRPr/>
            </a:lvl1pPr>
          </a:lstStyle>
          <a:p>
            <a:pPr lvl="0"/>
            <a:fld id="{E7C71701-B2FA-4330-8B3B-47BC27D1C476}" type="slidenum">
              <a:t>‹#›</a:t>
            </a:fld>
            <a:endParaRPr lang="it-IT"/>
          </a:p>
        </p:txBody>
      </p:sp>
    </p:spTree>
    <p:extLst>
      <p:ext uri="{BB962C8B-B14F-4D97-AF65-F5344CB8AC3E}">
        <p14:creationId xmlns:p14="http://schemas.microsoft.com/office/powerpoint/2010/main" val="1734232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526D1-9205-4E07-A34D-EB339AB3B365}"/>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F650B405-801E-4AFD-A316-F9E3657D555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DA0AF5BB-7107-470E-A8FA-78F23CFD4402}"/>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48F4C585-A41E-4D44-9DD4-5318A77F6EB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69BAB7D3-9D27-465B-8F23-B8C293953751}"/>
              </a:ext>
            </a:extLst>
          </p:cNvPr>
          <p:cNvSpPr txBox="1">
            <a:spLocks noGrp="1"/>
          </p:cNvSpPr>
          <p:nvPr>
            <p:ph type="sldNum" sz="quarter" idx="8"/>
          </p:nvPr>
        </p:nvSpPr>
        <p:spPr/>
        <p:txBody>
          <a:bodyPr/>
          <a:lstStyle>
            <a:lvl1pPr>
              <a:defRPr/>
            </a:lvl1pPr>
          </a:lstStyle>
          <a:p>
            <a:pPr lvl="0"/>
            <a:fld id="{ADB1046E-16BD-434B-B2B1-3ECD7A792D97}" type="slidenum">
              <a:t>‹#›</a:t>
            </a:fld>
            <a:endParaRPr lang="it-IT"/>
          </a:p>
        </p:txBody>
      </p:sp>
    </p:spTree>
    <p:extLst>
      <p:ext uri="{BB962C8B-B14F-4D97-AF65-F5344CB8AC3E}">
        <p14:creationId xmlns:p14="http://schemas.microsoft.com/office/powerpoint/2010/main" val="27178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422C8-AADB-4E8A-9DA9-897712F17E8D}"/>
              </a:ext>
            </a:extLst>
          </p:cNvPr>
          <p:cNvSpPr txBox="1">
            <a:spLocks noGrp="1"/>
          </p:cNvSpPr>
          <p:nvPr>
            <p:ph type="title" orient="vert"/>
          </p:nvPr>
        </p:nvSpPr>
        <p:spPr>
          <a:xfrm>
            <a:off x="9617842" y="402482"/>
            <a:ext cx="2897953" cy="6406478"/>
          </a:xfrm>
        </p:spPr>
        <p:txBody>
          <a:bodyPr vert="eaVert"/>
          <a:lstStyle>
            <a:lvl1pPr>
              <a:defRPr/>
            </a:lvl1pPr>
          </a:lstStyle>
          <a:p>
            <a:pPr lvl="0"/>
            <a:r>
              <a:rPr lang="hu-HU"/>
              <a:t>Mintacím szerkesztése</a:t>
            </a:r>
            <a:endParaRPr lang="en-US"/>
          </a:p>
        </p:txBody>
      </p:sp>
      <p:sp>
        <p:nvSpPr>
          <p:cNvPr id="3" name="Vertical Text Placeholder 2">
            <a:extLst>
              <a:ext uri="{FF2B5EF4-FFF2-40B4-BE49-F238E27FC236}">
                <a16:creationId xmlns:a16="http://schemas.microsoft.com/office/drawing/2014/main" id="{AB5CC17A-E7FC-4B90-B198-2E5E4CE53590}"/>
              </a:ext>
            </a:extLst>
          </p:cNvPr>
          <p:cNvSpPr txBox="1">
            <a:spLocks noGrp="1"/>
          </p:cNvSpPr>
          <p:nvPr>
            <p:ph type="body" orient="vert" idx="1"/>
          </p:nvPr>
        </p:nvSpPr>
        <p:spPr>
          <a:xfrm>
            <a:off x="923982" y="402482"/>
            <a:ext cx="8525856" cy="6406478"/>
          </a:xfrm>
        </p:spPr>
        <p:txBody>
          <a:bodyPr vert="eaVert"/>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2337B6CB-4CF5-4054-B629-89B6A4B53D6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95789C85-4F48-40C1-807B-67E1E0630FA1}"/>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446BD33A-64AD-4EB5-9C6C-74121ECB8023}"/>
              </a:ext>
            </a:extLst>
          </p:cNvPr>
          <p:cNvSpPr txBox="1">
            <a:spLocks noGrp="1"/>
          </p:cNvSpPr>
          <p:nvPr>
            <p:ph type="sldNum" sz="quarter" idx="8"/>
          </p:nvPr>
        </p:nvSpPr>
        <p:spPr/>
        <p:txBody>
          <a:bodyPr/>
          <a:lstStyle>
            <a:lvl1pPr>
              <a:defRPr/>
            </a:lvl1pPr>
          </a:lstStyle>
          <a:p>
            <a:pPr lvl="0"/>
            <a:fld id="{EF5B0ECB-229A-4899-A1D2-C45CCC0ADE67}" type="slidenum">
              <a:t>‹#›</a:t>
            </a:fld>
            <a:endParaRPr lang="it-IT"/>
          </a:p>
        </p:txBody>
      </p:sp>
    </p:spTree>
    <p:extLst>
      <p:ext uri="{BB962C8B-B14F-4D97-AF65-F5344CB8AC3E}">
        <p14:creationId xmlns:p14="http://schemas.microsoft.com/office/powerpoint/2010/main" val="151562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5013431-9C55-4AA2-864C-ACB010C9F06F}"/>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197B56B6-604B-4C42-AF26-D9FCE8FC409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B389186B-4082-4BD1-894B-6EE93D8984BE}"/>
              </a:ext>
            </a:extLst>
          </p:cNvPr>
          <p:cNvSpPr txBox="1">
            <a:spLocks noGrp="1"/>
          </p:cNvSpPr>
          <p:nvPr>
            <p:ph type="sldNum" sz="quarter" idx="8"/>
          </p:nvPr>
        </p:nvSpPr>
        <p:spPr/>
        <p:txBody>
          <a:bodyPr/>
          <a:lstStyle>
            <a:lvl1pPr>
              <a:defRPr/>
            </a:lvl1pPr>
          </a:lstStyle>
          <a:p>
            <a:pPr lvl="0"/>
            <a:fld id="{461FCA76-257D-4B10-9521-1C2932CB9F09}" type="slidenum">
              <a:t>‹#›</a:t>
            </a:fld>
            <a:endParaRPr lang="it-IT"/>
          </a:p>
        </p:txBody>
      </p:sp>
      <p:sp>
        <p:nvSpPr>
          <p:cNvPr id="5" name="Titolo 4">
            <a:extLst>
              <a:ext uri="{FF2B5EF4-FFF2-40B4-BE49-F238E27FC236}">
                <a16:creationId xmlns:a16="http://schemas.microsoft.com/office/drawing/2014/main" id="{37052A2D-A509-4DAF-AD16-7F491847DEB8}"/>
              </a:ext>
            </a:extLst>
          </p:cNvPr>
          <p:cNvSpPr txBox="1">
            <a:spLocks noGrp="1"/>
          </p:cNvSpPr>
          <p:nvPr>
            <p:ph type="title" idx="4294967295"/>
          </p:nvPr>
        </p:nvSpPr>
        <p:spPr>
          <a:xfrm>
            <a:off x="671946" y="301322"/>
            <a:ext cx="12095052" cy="1261798"/>
          </a:xfrm>
        </p:spPr>
        <p:txBody>
          <a:bodyPr/>
          <a:lstStyle>
            <a:lvl1pPr>
              <a:defRPr lang="it-IT"/>
            </a:lvl1pPr>
          </a:lstStyle>
          <a:p>
            <a:pPr lvl="0"/>
            <a:endParaRPr lang="it-IT"/>
          </a:p>
        </p:txBody>
      </p:sp>
      <p:sp>
        <p:nvSpPr>
          <p:cNvPr id="6" name="Segnaposto testo 5">
            <a:extLst>
              <a:ext uri="{FF2B5EF4-FFF2-40B4-BE49-F238E27FC236}">
                <a16:creationId xmlns:a16="http://schemas.microsoft.com/office/drawing/2014/main" id="{DCC46A57-D1C8-431C-B96C-92A109267F5F}"/>
              </a:ext>
            </a:extLst>
          </p:cNvPr>
          <p:cNvSpPr txBox="1">
            <a:spLocks noGrp="1"/>
          </p:cNvSpPr>
          <p:nvPr>
            <p:ph type="body" idx="4294967295"/>
          </p:nvPr>
        </p:nvSpPr>
        <p:spPr>
          <a:xfrm>
            <a:off x="671946" y="1768678"/>
            <a:ext cx="12095052" cy="4384081"/>
          </a:xfrm>
        </p:spPr>
        <p:txBody>
          <a:bodyPr/>
          <a:lstStyle>
            <a:lvl1pPr>
              <a:spcBef>
                <a:spcPts val="1415"/>
              </a:spcBef>
              <a:buNone/>
              <a:defRPr lang="it-IT"/>
            </a:lvl1pPr>
          </a:lstStyle>
          <a:p>
            <a:pPr lvl="0"/>
            <a:endParaRPr lang="it-IT"/>
          </a:p>
        </p:txBody>
      </p:sp>
    </p:spTree>
    <p:extLst>
      <p:ext uri="{BB962C8B-B14F-4D97-AF65-F5344CB8AC3E}">
        <p14:creationId xmlns:p14="http://schemas.microsoft.com/office/powerpoint/2010/main" val="282977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6D4B8-14BF-4E4B-906E-DE95A7438EA2}"/>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0897B3B4-8E0B-4370-929B-E6370D94262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F27EC4E1-4E68-4DC6-856C-59B9D27FC5E6}"/>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10B16F4E-A24B-440B-9066-B0A769721347}"/>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1BCFB9FF-203F-4FEA-9F0F-5C3206EA57F4}"/>
              </a:ext>
            </a:extLst>
          </p:cNvPr>
          <p:cNvSpPr txBox="1">
            <a:spLocks noGrp="1"/>
          </p:cNvSpPr>
          <p:nvPr>
            <p:ph type="sldNum" sz="quarter" idx="8"/>
          </p:nvPr>
        </p:nvSpPr>
        <p:spPr/>
        <p:txBody>
          <a:bodyPr/>
          <a:lstStyle>
            <a:lvl1pPr>
              <a:defRPr/>
            </a:lvl1pPr>
          </a:lstStyle>
          <a:p>
            <a:pPr lvl="0"/>
            <a:fld id="{34071FD2-6206-4B62-9766-72E2B8CFD33F}" type="slidenum">
              <a:t>‹#›</a:t>
            </a:fld>
            <a:endParaRPr lang="it-IT"/>
          </a:p>
        </p:txBody>
      </p:sp>
    </p:spTree>
    <p:extLst>
      <p:ext uri="{BB962C8B-B14F-4D97-AF65-F5344CB8AC3E}">
        <p14:creationId xmlns:p14="http://schemas.microsoft.com/office/powerpoint/2010/main" val="2622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6F6D-4277-4577-9D1F-CA0EF53D4157}"/>
              </a:ext>
            </a:extLst>
          </p:cNvPr>
          <p:cNvSpPr txBox="1">
            <a:spLocks noGrp="1"/>
          </p:cNvSpPr>
          <p:nvPr>
            <p:ph type="title"/>
          </p:nvPr>
        </p:nvSpPr>
        <p:spPr>
          <a:xfrm>
            <a:off x="916987" y="1884669"/>
            <a:ext cx="11591803" cy="3144612"/>
          </a:xfrm>
        </p:spPr>
        <p:txBody>
          <a:bodyPr anchor="b"/>
          <a:lstStyle>
            <a:lvl1pPr>
              <a:defRPr sz="6614"/>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60E0D149-BE86-4952-A0DF-99FEFB9C07C5}"/>
              </a:ext>
            </a:extLst>
          </p:cNvPr>
          <p:cNvSpPr txBox="1">
            <a:spLocks noGrp="1"/>
          </p:cNvSpPr>
          <p:nvPr>
            <p:ph type="body" idx="1"/>
          </p:nvPr>
        </p:nvSpPr>
        <p:spPr>
          <a:xfrm>
            <a:off x="916987" y="5059036"/>
            <a:ext cx="11591803" cy="1653674"/>
          </a:xfrm>
        </p:spPr>
        <p:txBody>
          <a:bodyPr/>
          <a:lstStyle>
            <a:lvl1pPr marL="0" indent="0">
              <a:buNone/>
              <a:defRPr sz="2646">
                <a:solidFill>
                  <a:srgbClr val="898989"/>
                </a:solidFill>
              </a:defRPr>
            </a:lvl1pPr>
          </a:lstStyle>
          <a:p>
            <a:pPr lvl="0"/>
            <a:r>
              <a:rPr lang="hu-HU"/>
              <a:t>Mintaszöveg szerkesztése</a:t>
            </a:r>
          </a:p>
        </p:txBody>
      </p:sp>
      <p:sp>
        <p:nvSpPr>
          <p:cNvPr id="4" name="Date Placeholder 3">
            <a:extLst>
              <a:ext uri="{FF2B5EF4-FFF2-40B4-BE49-F238E27FC236}">
                <a16:creationId xmlns:a16="http://schemas.microsoft.com/office/drawing/2014/main" id="{FE9016CE-4491-496E-B9C2-8CBC4F157605}"/>
              </a:ext>
            </a:extLst>
          </p:cNvPr>
          <p:cNvSpPr txBox="1">
            <a:spLocks noGrp="1"/>
          </p:cNvSpPr>
          <p:nvPr>
            <p:ph type="dt" sz="half" idx="7"/>
          </p:nvPr>
        </p:nvSpPr>
        <p:spPr/>
        <p:txBody>
          <a:bodyPr/>
          <a:lstStyle>
            <a:lvl1pPr>
              <a:defRPr/>
            </a:lvl1pPr>
          </a:lstStyle>
          <a:p>
            <a:pPr lvl="0"/>
            <a:endParaRPr lang="it-IT"/>
          </a:p>
        </p:txBody>
      </p:sp>
      <p:sp>
        <p:nvSpPr>
          <p:cNvPr id="5" name="Footer Placeholder 4">
            <a:extLst>
              <a:ext uri="{FF2B5EF4-FFF2-40B4-BE49-F238E27FC236}">
                <a16:creationId xmlns:a16="http://schemas.microsoft.com/office/drawing/2014/main" id="{7FF0ADB0-9A29-4775-B8B0-3FEF1C0CA459}"/>
              </a:ext>
            </a:extLst>
          </p:cNvPr>
          <p:cNvSpPr txBox="1">
            <a:spLocks noGrp="1"/>
          </p:cNvSpPr>
          <p:nvPr>
            <p:ph type="ftr" sz="quarter" idx="9"/>
          </p:nvPr>
        </p:nvSpPr>
        <p:spPr/>
        <p:txBody>
          <a:bodyPr/>
          <a:lstStyle>
            <a:lvl1pPr>
              <a:defRPr/>
            </a:lvl1pPr>
          </a:lstStyle>
          <a:p>
            <a:pPr lvl="0"/>
            <a:endParaRPr lang="it-IT"/>
          </a:p>
        </p:txBody>
      </p:sp>
      <p:sp>
        <p:nvSpPr>
          <p:cNvPr id="6" name="Slide Number Placeholder 5">
            <a:extLst>
              <a:ext uri="{FF2B5EF4-FFF2-40B4-BE49-F238E27FC236}">
                <a16:creationId xmlns:a16="http://schemas.microsoft.com/office/drawing/2014/main" id="{771FEBD4-6974-4924-801D-5139AC4433A3}"/>
              </a:ext>
            </a:extLst>
          </p:cNvPr>
          <p:cNvSpPr txBox="1">
            <a:spLocks noGrp="1"/>
          </p:cNvSpPr>
          <p:nvPr>
            <p:ph type="sldNum" sz="quarter" idx="8"/>
          </p:nvPr>
        </p:nvSpPr>
        <p:spPr/>
        <p:txBody>
          <a:bodyPr/>
          <a:lstStyle>
            <a:lvl1pPr>
              <a:defRPr/>
            </a:lvl1pPr>
          </a:lstStyle>
          <a:p>
            <a:pPr lvl="0"/>
            <a:fld id="{3AFEA838-059B-4751-8C50-CEDC3C5F8D6F}" type="slidenum">
              <a:t>‹#›</a:t>
            </a:fld>
            <a:endParaRPr lang="it-IT"/>
          </a:p>
        </p:txBody>
      </p:sp>
    </p:spTree>
    <p:extLst>
      <p:ext uri="{BB962C8B-B14F-4D97-AF65-F5344CB8AC3E}">
        <p14:creationId xmlns:p14="http://schemas.microsoft.com/office/powerpoint/2010/main" val="118200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E5B9-1623-400D-BAB4-11F68268E987}"/>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1C49A158-B347-4BC2-9CB2-B2650E190E8C}"/>
              </a:ext>
            </a:extLst>
          </p:cNvPr>
          <p:cNvSpPr txBox="1">
            <a:spLocks noGrp="1"/>
          </p:cNvSpPr>
          <p:nvPr>
            <p:ph idx="1"/>
          </p:nvPr>
        </p:nvSpPr>
        <p:spPr>
          <a:xfrm>
            <a:off x="923982"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Content Placeholder 3">
            <a:extLst>
              <a:ext uri="{FF2B5EF4-FFF2-40B4-BE49-F238E27FC236}">
                <a16:creationId xmlns:a16="http://schemas.microsoft.com/office/drawing/2014/main" id="{C8EE8B0D-0F34-4C37-9D8D-438B5B89DCB0}"/>
              </a:ext>
            </a:extLst>
          </p:cNvPr>
          <p:cNvSpPr txBox="1">
            <a:spLocks noGrp="1"/>
          </p:cNvSpPr>
          <p:nvPr>
            <p:ph idx="2"/>
          </p:nvPr>
        </p:nvSpPr>
        <p:spPr>
          <a:xfrm>
            <a:off x="6803885" y="2012411"/>
            <a:ext cx="5711900" cy="4796540"/>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Date Placeholder 4">
            <a:extLst>
              <a:ext uri="{FF2B5EF4-FFF2-40B4-BE49-F238E27FC236}">
                <a16:creationId xmlns:a16="http://schemas.microsoft.com/office/drawing/2014/main" id="{B9AB03B7-6D62-4761-A4AA-F4BE2190271F}"/>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61B257A4-5599-4827-8685-B5586A7ED64F}"/>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3FAF7C09-7607-43E9-ACED-BE6BAE1987D5}"/>
              </a:ext>
            </a:extLst>
          </p:cNvPr>
          <p:cNvSpPr txBox="1">
            <a:spLocks noGrp="1"/>
          </p:cNvSpPr>
          <p:nvPr>
            <p:ph type="sldNum" sz="quarter" idx="8"/>
          </p:nvPr>
        </p:nvSpPr>
        <p:spPr/>
        <p:txBody>
          <a:bodyPr/>
          <a:lstStyle>
            <a:lvl1pPr>
              <a:defRPr/>
            </a:lvl1pPr>
          </a:lstStyle>
          <a:p>
            <a:pPr lvl="0"/>
            <a:fld id="{02ECA8A3-2785-470F-A008-4A33EF84767D}" type="slidenum">
              <a:t>‹#›</a:t>
            </a:fld>
            <a:endParaRPr lang="it-IT"/>
          </a:p>
        </p:txBody>
      </p:sp>
    </p:spTree>
    <p:extLst>
      <p:ext uri="{BB962C8B-B14F-4D97-AF65-F5344CB8AC3E}">
        <p14:creationId xmlns:p14="http://schemas.microsoft.com/office/powerpoint/2010/main" val="316561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4A7-8033-4A0D-9590-3767EA2FEB38}"/>
              </a:ext>
            </a:extLst>
          </p:cNvPr>
          <p:cNvSpPr txBox="1">
            <a:spLocks noGrp="1"/>
          </p:cNvSpPr>
          <p:nvPr>
            <p:ph type="title"/>
          </p:nvPr>
        </p:nvSpPr>
        <p:spPr>
          <a:xfrm>
            <a:off x="925738" y="402482"/>
            <a:ext cx="11591803" cy="1461183"/>
          </a:xfrm>
        </p:spPr>
        <p:txBody>
          <a:bodyPr/>
          <a:lstStyle>
            <a:lvl1pPr>
              <a:defRPr/>
            </a:lvl1pPr>
          </a:lstStyle>
          <a:p>
            <a:pPr lvl="0"/>
            <a:r>
              <a:rPr lang="hu-HU"/>
              <a:t>Mintacím szerkesztése</a:t>
            </a:r>
            <a:endParaRPr lang="en-US"/>
          </a:p>
        </p:txBody>
      </p:sp>
      <p:sp>
        <p:nvSpPr>
          <p:cNvPr id="3" name="Text Placeholder 2">
            <a:extLst>
              <a:ext uri="{FF2B5EF4-FFF2-40B4-BE49-F238E27FC236}">
                <a16:creationId xmlns:a16="http://schemas.microsoft.com/office/drawing/2014/main" id="{9B4B9062-7857-478D-BE4E-53000515F4F9}"/>
              </a:ext>
            </a:extLst>
          </p:cNvPr>
          <p:cNvSpPr txBox="1">
            <a:spLocks noGrp="1"/>
          </p:cNvSpPr>
          <p:nvPr>
            <p:ph type="body" idx="1"/>
          </p:nvPr>
        </p:nvSpPr>
        <p:spPr>
          <a:xfrm>
            <a:off x="925738" y="1853168"/>
            <a:ext cx="5685656" cy="908209"/>
          </a:xfrm>
        </p:spPr>
        <p:txBody>
          <a:bodyPr anchor="b"/>
          <a:lstStyle>
            <a:lvl1pPr marL="0" indent="0">
              <a:buNone/>
              <a:defRPr sz="2646" b="1"/>
            </a:lvl1pPr>
          </a:lstStyle>
          <a:p>
            <a:pPr lvl="0"/>
            <a:r>
              <a:rPr lang="hu-HU"/>
              <a:t>Mintaszöveg szerkesztése</a:t>
            </a:r>
          </a:p>
        </p:txBody>
      </p:sp>
      <p:sp>
        <p:nvSpPr>
          <p:cNvPr id="4" name="Content Placeholder 3">
            <a:extLst>
              <a:ext uri="{FF2B5EF4-FFF2-40B4-BE49-F238E27FC236}">
                <a16:creationId xmlns:a16="http://schemas.microsoft.com/office/drawing/2014/main" id="{6724F34D-7C01-42FB-A8C2-B5E5AD72E87F}"/>
              </a:ext>
            </a:extLst>
          </p:cNvPr>
          <p:cNvSpPr txBox="1">
            <a:spLocks noGrp="1"/>
          </p:cNvSpPr>
          <p:nvPr>
            <p:ph idx="2"/>
          </p:nvPr>
        </p:nvSpPr>
        <p:spPr>
          <a:xfrm>
            <a:off x="925738" y="2761378"/>
            <a:ext cx="5685656"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5" name="Text Placeholder 4">
            <a:extLst>
              <a:ext uri="{FF2B5EF4-FFF2-40B4-BE49-F238E27FC236}">
                <a16:creationId xmlns:a16="http://schemas.microsoft.com/office/drawing/2014/main" id="{178C5AC5-306B-4890-B806-61A7AFB638F1}"/>
              </a:ext>
            </a:extLst>
          </p:cNvPr>
          <p:cNvSpPr txBox="1">
            <a:spLocks noGrp="1"/>
          </p:cNvSpPr>
          <p:nvPr>
            <p:ph type="body" idx="3"/>
          </p:nvPr>
        </p:nvSpPr>
        <p:spPr>
          <a:xfrm>
            <a:off x="6803885" y="1853168"/>
            <a:ext cx="5713655" cy="908209"/>
          </a:xfrm>
        </p:spPr>
        <p:txBody>
          <a:bodyPr anchor="b"/>
          <a:lstStyle>
            <a:lvl1pPr marL="0" indent="0">
              <a:buNone/>
              <a:defRPr sz="2646" b="1"/>
            </a:lvl1pPr>
          </a:lstStyle>
          <a:p>
            <a:pPr lvl="0"/>
            <a:r>
              <a:rPr lang="hu-HU"/>
              <a:t>Mintaszöveg szerkesztése</a:t>
            </a:r>
          </a:p>
        </p:txBody>
      </p:sp>
      <p:sp>
        <p:nvSpPr>
          <p:cNvPr id="6" name="Content Placeholder 5">
            <a:extLst>
              <a:ext uri="{FF2B5EF4-FFF2-40B4-BE49-F238E27FC236}">
                <a16:creationId xmlns:a16="http://schemas.microsoft.com/office/drawing/2014/main" id="{996E95BE-C157-4698-A678-089F6A563C42}"/>
              </a:ext>
            </a:extLst>
          </p:cNvPr>
          <p:cNvSpPr txBox="1">
            <a:spLocks noGrp="1"/>
          </p:cNvSpPr>
          <p:nvPr>
            <p:ph idx="4"/>
          </p:nvPr>
        </p:nvSpPr>
        <p:spPr>
          <a:xfrm>
            <a:off x="6803885" y="2761378"/>
            <a:ext cx="5713655" cy="4061572"/>
          </a:xfrm>
        </p:spPr>
        <p:txBody>
          <a:bodyPr/>
          <a:lstStyle>
            <a:lvl1pPr>
              <a:defRPr/>
            </a:lvl1pPr>
            <a:lvl2pPr>
              <a:defRPr/>
            </a:lvl2pPr>
            <a:lvl3pPr>
              <a:defRPr/>
            </a:lvl3pPr>
            <a:lvl4pPr>
              <a:defRPr/>
            </a:lvl4pPr>
            <a:lvl5pPr>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7" name="Date Placeholder 6">
            <a:extLst>
              <a:ext uri="{FF2B5EF4-FFF2-40B4-BE49-F238E27FC236}">
                <a16:creationId xmlns:a16="http://schemas.microsoft.com/office/drawing/2014/main" id="{941723BB-1D7A-425E-A92E-A6C885E87F03}"/>
              </a:ext>
            </a:extLst>
          </p:cNvPr>
          <p:cNvSpPr txBox="1">
            <a:spLocks noGrp="1"/>
          </p:cNvSpPr>
          <p:nvPr>
            <p:ph type="dt" sz="half" idx="7"/>
          </p:nvPr>
        </p:nvSpPr>
        <p:spPr/>
        <p:txBody>
          <a:bodyPr/>
          <a:lstStyle>
            <a:lvl1pPr>
              <a:defRPr/>
            </a:lvl1pPr>
          </a:lstStyle>
          <a:p>
            <a:pPr lvl="0"/>
            <a:endParaRPr lang="it-IT"/>
          </a:p>
        </p:txBody>
      </p:sp>
      <p:sp>
        <p:nvSpPr>
          <p:cNvPr id="8" name="Footer Placeholder 7">
            <a:extLst>
              <a:ext uri="{FF2B5EF4-FFF2-40B4-BE49-F238E27FC236}">
                <a16:creationId xmlns:a16="http://schemas.microsoft.com/office/drawing/2014/main" id="{E554F363-784A-4FC1-95B7-5989C5C01CE0}"/>
              </a:ext>
            </a:extLst>
          </p:cNvPr>
          <p:cNvSpPr txBox="1">
            <a:spLocks noGrp="1"/>
          </p:cNvSpPr>
          <p:nvPr>
            <p:ph type="ftr" sz="quarter" idx="9"/>
          </p:nvPr>
        </p:nvSpPr>
        <p:spPr/>
        <p:txBody>
          <a:bodyPr/>
          <a:lstStyle>
            <a:lvl1pPr>
              <a:defRPr/>
            </a:lvl1pPr>
          </a:lstStyle>
          <a:p>
            <a:pPr lvl="0"/>
            <a:endParaRPr lang="it-IT"/>
          </a:p>
        </p:txBody>
      </p:sp>
      <p:sp>
        <p:nvSpPr>
          <p:cNvPr id="9" name="Slide Number Placeholder 8">
            <a:extLst>
              <a:ext uri="{FF2B5EF4-FFF2-40B4-BE49-F238E27FC236}">
                <a16:creationId xmlns:a16="http://schemas.microsoft.com/office/drawing/2014/main" id="{F02C61E9-6B2B-4556-8863-90BD33B23F79}"/>
              </a:ext>
            </a:extLst>
          </p:cNvPr>
          <p:cNvSpPr txBox="1">
            <a:spLocks noGrp="1"/>
          </p:cNvSpPr>
          <p:nvPr>
            <p:ph type="sldNum" sz="quarter" idx="8"/>
          </p:nvPr>
        </p:nvSpPr>
        <p:spPr/>
        <p:txBody>
          <a:bodyPr/>
          <a:lstStyle>
            <a:lvl1pPr>
              <a:defRPr/>
            </a:lvl1pPr>
          </a:lstStyle>
          <a:p>
            <a:pPr lvl="0"/>
            <a:fld id="{AEB8117C-20CC-4C7C-B66E-F52D5CCFFD1C}" type="slidenum">
              <a:t>‹#›</a:t>
            </a:fld>
            <a:endParaRPr lang="it-IT"/>
          </a:p>
        </p:txBody>
      </p:sp>
    </p:spTree>
    <p:extLst>
      <p:ext uri="{BB962C8B-B14F-4D97-AF65-F5344CB8AC3E}">
        <p14:creationId xmlns:p14="http://schemas.microsoft.com/office/powerpoint/2010/main" val="317610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540B-D957-4755-BA51-B0CBD6F38318}"/>
              </a:ext>
            </a:extLst>
          </p:cNvPr>
          <p:cNvSpPr txBox="1">
            <a:spLocks noGrp="1"/>
          </p:cNvSpPr>
          <p:nvPr>
            <p:ph type="title"/>
          </p:nvPr>
        </p:nvSpPr>
        <p:spPr/>
        <p:txBody>
          <a:bodyPr/>
          <a:lstStyle>
            <a:lvl1pPr>
              <a:defRPr/>
            </a:lvl1pPr>
          </a:lstStyle>
          <a:p>
            <a:pPr lvl="0"/>
            <a:r>
              <a:rPr lang="hu-HU"/>
              <a:t>Mintacím szerkesztése</a:t>
            </a:r>
            <a:endParaRPr lang="en-US"/>
          </a:p>
        </p:txBody>
      </p:sp>
      <p:sp>
        <p:nvSpPr>
          <p:cNvPr id="3" name="Date Placeholder 2">
            <a:extLst>
              <a:ext uri="{FF2B5EF4-FFF2-40B4-BE49-F238E27FC236}">
                <a16:creationId xmlns:a16="http://schemas.microsoft.com/office/drawing/2014/main" id="{386A552B-C500-4EB4-8F1A-92A29DCC0B3C}"/>
              </a:ext>
            </a:extLst>
          </p:cNvPr>
          <p:cNvSpPr txBox="1">
            <a:spLocks noGrp="1"/>
          </p:cNvSpPr>
          <p:nvPr>
            <p:ph type="dt" sz="half" idx="7"/>
          </p:nvPr>
        </p:nvSpPr>
        <p:spPr/>
        <p:txBody>
          <a:bodyPr/>
          <a:lstStyle>
            <a:lvl1pPr>
              <a:defRPr/>
            </a:lvl1pPr>
          </a:lstStyle>
          <a:p>
            <a:pPr lvl="0"/>
            <a:endParaRPr lang="it-IT"/>
          </a:p>
        </p:txBody>
      </p:sp>
      <p:sp>
        <p:nvSpPr>
          <p:cNvPr id="4" name="Footer Placeholder 3">
            <a:extLst>
              <a:ext uri="{FF2B5EF4-FFF2-40B4-BE49-F238E27FC236}">
                <a16:creationId xmlns:a16="http://schemas.microsoft.com/office/drawing/2014/main" id="{62D2DE96-C224-4C75-841D-96274A235663}"/>
              </a:ext>
            </a:extLst>
          </p:cNvPr>
          <p:cNvSpPr txBox="1">
            <a:spLocks noGrp="1"/>
          </p:cNvSpPr>
          <p:nvPr>
            <p:ph type="ftr" sz="quarter" idx="9"/>
          </p:nvPr>
        </p:nvSpPr>
        <p:spPr/>
        <p:txBody>
          <a:bodyPr/>
          <a:lstStyle>
            <a:lvl1pPr>
              <a:defRPr/>
            </a:lvl1pPr>
          </a:lstStyle>
          <a:p>
            <a:pPr lvl="0"/>
            <a:endParaRPr lang="it-IT"/>
          </a:p>
        </p:txBody>
      </p:sp>
      <p:sp>
        <p:nvSpPr>
          <p:cNvPr id="5" name="Slide Number Placeholder 4">
            <a:extLst>
              <a:ext uri="{FF2B5EF4-FFF2-40B4-BE49-F238E27FC236}">
                <a16:creationId xmlns:a16="http://schemas.microsoft.com/office/drawing/2014/main" id="{8BC609A8-58F9-4C9B-B42C-F5E730235155}"/>
              </a:ext>
            </a:extLst>
          </p:cNvPr>
          <p:cNvSpPr txBox="1">
            <a:spLocks noGrp="1"/>
          </p:cNvSpPr>
          <p:nvPr>
            <p:ph type="sldNum" sz="quarter" idx="8"/>
          </p:nvPr>
        </p:nvSpPr>
        <p:spPr/>
        <p:txBody>
          <a:bodyPr/>
          <a:lstStyle>
            <a:lvl1pPr>
              <a:defRPr/>
            </a:lvl1pPr>
          </a:lstStyle>
          <a:p>
            <a:pPr lvl="0"/>
            <a:fld id="{BE625FAD-7885-4FAD-A0F5-DB5F3968FFF8}" type="slidenum">
              <a:t>‹#›</a:t>
            </a:fld>
            <a:endParaRPr lang="it-IT"/>
          </a:p>
        </p:txBody>
      </p:sp>
    </p:spTree>
    <p:extLst>
      <p:ext uri="{BB962C8B-B14F-4D97-AF65-F5344CB8AC3E}">
        <p14:creationId xmlns:p14="http://schemas.microsoft.com/office/powerpoint/2010/main" val="91643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906041-9EA1-4E92-BE75-42F7D302B75C}"/>
              </a:ext>
            </a:extLst>
          </p:cNvPr>
          <p:cNvSpPr txBox="1">
            <a:spLocks noGrp="1"/>
          </p:cNvSpPr>
          <p:nvPr>
            <p:ph type="dt" sz="half" idx="7"/>
          </p:nvPr>
        </p:nvSpPr>
        <p:spPr/>
        <p:txBody>
          <a:bodyPr/>
          <a:lstStyle>
            <a:lvl1pPr>
              <a:defRPr/>
            </a:lvl1pPr>
          </a:lstStyle>
          <a:p>
            <a:pPr lvl="0"/>
            <a:endParaRPr lang="it-IT"/>
          </a:p>
        </p:txBody>
      </p:sp>
      <p:sp>
        <p:nvSpPr>
          <p:cNvPr id="3" name="Footer Placeholder 2">
            <a:extLst>
              <a:ext uri="{FF2B5EF4-FFF2-40B4-BE49-F238E27FC236}">
                <a16:creationId xmlns:a16="http://schemas.microsoft.com/office/drawing/2014/main" id="{0AC99251-2666-40DC-A6BB-8259B84A1B95}"/>
              </a:ext>
            </a:extLst>
          </p:cNvPr>
          <p:cNvSpPr txBox="1">
            <a:spLocks noGrp="1"/>
          </p:cNvSpPr>
          <p:nvPr>
            <p:ph type="ftr" sz="quarter" idx="9"/>
          </p:nvPr>
        </p:nvSpPr>
        <p:spPr/>
        <p:txBody>
          <a:bodyPr/>
          <a:lstStyle>
            <a:lvl1pPr>
              <a:defRPr/>
            </a:lvl1pPr>
          </a:lstStyle>
          <a:p>
            <a:pPr lvl="0"/>
            <a:endParaRPr lang="it-IT"/>
          </a:p>
        </p:txBody>
      </p:sp>
      <p:sp>
        <p:nvSpPr>
          <p:cNvPr id="4" name="Slide Number Placeholder 3">
            <a:extLst>
              <a:ext uri="{FF2B5EF4-FFF2-40B4-BE49-F238E27FC236}">
                <a16:creationId xmlns:a16="http://schemas.microsoft.com/office/drawing/2014/main" id="{39A46EB5-0AAB-473A-A2DF-5DD6943C4C63}"/>
              </a:ext>
            </a:extLst>
          </p:cNvPr>
          <p:cNvSpPr txBox="1">
            <a:spLocks noGrp="1"/>
          </p:cNvSpPr>
          <p:nvPr>
            <p:ph type="sldNum" sz="quarter" idx="8"/>
          </p:nvPr>
        </p:nvSpPr>
        <p:spPr/>
        <p:txBody>
          <a:bodyPr/>
          <a:lstStyle>
            <a:lvl1pPr>
              <a:defRPr/>
            </a:lvl1pPr>
          </a:lstStyle>
          <a:p>
            <a:pPr lvl="0"/>
            <a:fld id="{88CDE070-E540-4DD6-9EC2-6E7A00E7A4F4}" type="slidenum">
              <a:t>‹#›</a:t>
            </a:fld>
            <a:endParaRPr lang="it-IT"/>
          </a:p>
        </p:txBody>
      </p:sp>
    </p:spTree>
    <p:extLst>
      <p:ext uri="{BB962C8B-B14F-4D97-AF65-F5344CB8AC3E}">
        <p14:creationId xmlns:p14="http://schemas.microsoft.com/office/powerpoint/2010/main" val="250916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85959-6703-4C02-801F-9D95EE8A86C8}"/>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Content Placeholder 2">
            <a:extLst>
              <a:ext uri="{FF2B5EF4-FFF2-40B4-BE49-F238E27FC236}">
                <a16:creationId xmlns:a16="http://schemas.microsoft.com/office/drawing/2014/main" id="{7F083672-9613-47CC-813F-B031EA524A08}"/>
              </a:ext>
            </a:extLst>
          </p:cNvPr>
          <p:cNvSpPr txBox="1">
            <a:spLocks noGrp="1"/>
          </p:cNvSpPr>
          <p:nvPr>
            <p:ph idx="1"/>
          </p:nvPr>
        </p:nvSpPr>
        <p:spPr>
          <a:xfrm>
            <a:off x="5713655" y="1088456"/>
            <a:ext cx="6803885" cy="5372264"/>
          </a:xfrm>
        </p:spPr>
        <p:txBody>
          <a:bodyPr/>
          <a:lstStyle>
            <a:lvl1pPr>
              <a:defRPr sz="3527"/>
            </a:lvl1pPr>
            <a:lvl2pPr>
              <a:defRPr sz="3086"/>
            </a:lvl2pPr>
            <a:lvl3pPr>
              <a:defRPr sz="2646"/>
            </a:lvl3pPr>
            <a:lvl4pPr>
              <a:defRPr sz="2205"/>
            </a:lvl4pPr>
            <a:lvl5pPr>
              <a:defRPr sz="2205"/>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Text Placeholder 3">
            <a:extLst>
              <a:ext uri="{FF2B5EF4-FFF2-40B4-BE49-F238E27FC236}">
                <a16:creationId xmlns:a16="http://schemas.microsoft.com/office/drawing/2014/main" id="{BFA56FF3-BD38-46E5-9391-6E672B2AEF64}"/>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6EE7AFDB-B69D-4C69-8C82-F62C3C8F811E}"/>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46425589-B0C1-4DDA-800D-570279530DFA}"/>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D5A01562-BE35-4FF6-8E60-DE34C8E92590}"/>
              </a:ext>
            </a:extLst>
          </p:cNvPr>
          <p:cNvSpPr txBox="1">
            <a:spLocks noGrp="1"/>
          </p:cNvSpPr>
          <p:nvPr>
            <p:ph type="sldNum" sz="quarter" idx="8"/>
          </p:nvPr>
        </p:nvSpPr>
        <p:spPr/>
        <p:txBody>
          <a:bodyPr/>
          <a:lstStyle>
            <a:lvl1pPr>
              <a:defRPr/>
            </a:lvl1pPr>
          </a:lstStyle>
          <a:p>
            <a:pPr lvl="0"/>
            <a:fld id="{64E330AF-003B-47EB-A25F-F09BC603EC2A}" type="slidenum">
              <a:t>‹#›</a:t>
            </a:fld>
            <a:endParaRPr lang="it-IT"/>
          </a:p>
        </p:txBody>
      </p:sp>
    </p:spTree>
    <p:extLst>
      <p:ext uri="{BB962C8B-B14F-4D97-AF65-F5344CB8AC3E}">
        <p14:creationId xmlns:p14="http://schemas.microsoft.com/office/powerpoint/2010/main" val="244044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D768-91A8-43DD-B5AB-90924C4E660D}"/>
              </a:ext>
            </a:extLst>
          </p:cNvPr>
          <p:cNvSpPr txBox="1">
            <a:spLocks noGrp="1"/>
          </p:cNvSpPr>
          <p:nvPr>
            <p:ph type="title"/>
          </p:nvPr>
        </p:nvSpPr>
        <p:spPr>
          <a:xfrm>
            <a:off x="925738" y="503980"/>
            <a:ext cx="4334676" cy="1763923"/>
          </a:xfrm>
        </p:spPr>
        <p:txBody>
          <a:bodyPr anchor="b"/>
          <a:lstStyle>
            <a:lvl1pPr>
              <a:defRPr sz="3527"/>
            </a:lvl1pPr>
          </a:lstStyle>
          <a:p>
            <a:pPr lvl="0"/>
            <a:r>
              <a:rPr lang="hu-HU"/>
              <a:t>Mintacím szerkesztése</a:t>
            </a:r>
            <a:endParaRPr lang="en-US"/>
          </a:p>
        </p:txBody>
      </p:sp>
      <p:sp>
        <p:nvSpPr>
          <p:cNvPr id="3" name="Picture Placeholder 2">
            <a:extLst>
              <a:ext uri="{FF2B5EF4-FFF2-40B4-BE49-F238E27FC236}">
                <a16:creationId xmlns:a16="http://schemas.microsoft.com/office/drawing/2014/main" id="{6D8EF5DE-B61F-4E8F-B6F1-8F8655135686}"/>
              </a:ext>
            </a:extLst>
          </p:cNvPr>
          <p:cNvSpPr txBox="1">
            <a:spLocks noGrp="1"/>
          </p:cNvSpPr>
          <p:nvPr>
            <p:ph type="pic" idx="1"/>
          </p:nvPr>
        </p:nvSpPr>
        <p:spPr>
          <a:xfrm>
            <a:off x="5713655" y="1088456"/>
            <a:ext cx="6803885" cy="5372264"/>
          </a:xfrm>
        </p:spPr>
        <p:txBody>
          <a:bodyPr/>
          <a:lstStyle>
            <a:lvl1pPr marL="0" indent="0">
              <a:buNone/>
              <a:defRPr sz="3527"/>
            </a:lvl1pPr>
          </a:lstStyle>
          <a:p>
            <a:pPr lvl="0"/>
            <a:r>
              <a:rPr lang="hu-HU"/>
              <a:t>Kép beszúrásához kattintson az ikonra</a:t>
            </a:r>
            <a:endParaRPr lang="en-US"/>
          </a:p>
        </p:txBody>
      </p:sp>
      <p:sp>
        <p:nvSpPr>
          <p:cNvPr id="4" name="Text Placeholder 3">
            <a:extLst>
              <a:ext uri="{FF2B5EF4-FFF2-40B4-BE49-F238E27FC236}">
                <a16:creationId xmlns:a16="http://schemas.microsoft.com/office/drawing/2014/main" id="{C5335B9D-2216-4582-9499-760693323975}"/>
              </a:ext>
            </a:extLst>
          </p:cNvPr>
          <p:cNvSpPr txBox="1">
            <a:spLocks noGrp="1"/>
          </p:cNvSpPr>
          <p:nvPr>
            <p:ph type="body" idx="2"/>
          </p:nvPr>
        </p:nvSpPr>
        <p:spPr>
          <a:xfrm>
            <a:off x="925738" y="2267904"/>
            <a:ext cx="4334676" cy="4201567"/>
          </a:xfrm>
        </p:spPr>
        <p:txBody>
          <a:bodyPr/>
          <a:lstStyle>
            <a:lvl1pPr marL="0" indent="0">
              <a:buNone/>
              <a:defRPr sz="1764"/>
            </a:lvl1pPr>
          </a:lstStyle>
          <a:p>
            <a:pPr lvl="0"/>
            <a:r>
              <a:rPr lang="hu-HU"/>
              <a:t>Mintaszöveg szerkesztése</a:t>
            </a:r>
          </a:p>
        </p:txBody>
      </p:sp>
      <p:sp>
        <p:nvSpPr>
          <p:cNvPr id="5" name="Date Placeholder 4">
            <a:extLst>
              <a:ext uri="{FF2B5EF4-FFF2-40B4-BE49-F238E27FC236}">
                <a16:creationId xmlns:a16="http://schemas.microsoft.com/office/drawing/2014/main" id="{E8C7816E-6E3A-4CCB-987C-2DC12EFFAE30}"/>
              </a:ext>
            </a:extLst>
          </p:cNvPr>
          <p:cNvSpPr txBox="1">
            <a:spLocks noGrp="1"/>
          </p:cNvSpPr>
          <p:nvPr>
            <p:ph type="dt" sz="half" idx="7"/>
          </p:nvPr>
        </p:nvSpPr>
        <p:spPr/>
        <p:txBody>
          <a:bodyPr/>
          <a:lstStyle>
            <a:lvl1pPr>
              <a:defRPr/>
            </a:lvl1pPr>
          </a:lstStyle>
          <a:p>
            <a:pPr lvl="0"/>
            <a:endParaRPr lang="it-IT"/>
          </a:p>
        </p:txBody>
      </p:sp>
      <p:sp>
        <p:nvSpPr>
          <p:cNvPr id="6" name="Footer Placeholder 5">
            <a:extLst>
              <a:ext uri="{FF2B5EF4-FFF2-40B4-BE49-F238E27FC236}">
                <a16:creationId xmlns:a16="http://schemas.microsoft.com/office/drawing/2014/main" id="{A1F77205-64FF-47B8-B1C7-D722BA1348A2}"/>
              </a:ext>
            </a:extLst>
          </p:cNvPr>
          <p:cNvSpPr txBox="1">
            <a:spLocks noGrp="1"/>
          </p:cNvSpPr>
          <p:nvPr>
            <p:ph type="ftr" sz="quarter" idx="9"/>
          </p:nvPr>
        </p:nvSpPr>
        <p:spPr/>
        <p:txBody>
          <a:bodyPr/>
          <a:lstStyle>
            <a:lvl1pPr>
              <a:defRPr/>
            </a:lvl1pPr>
          </a:lstStyle>
          <a:p>
            <a:pPr lvl="0"/>
            <a:endParaRPr lang="it-IT"/>
          </a:p>
        </p:txBody>
      </p:sp>
      <p:sp>
        <p:nvSpPr>
          <p:cNvPr id="7" name="Slide Number Placeholder 6">
            <a:extLst>
              <a:ext uri="{FF2B5EF4-FFF2-40B4-BE49-F238E27FC236}">
                <a16:creationId xmlns:a16="http://schemas.microsoft.com/office/drawing/2014/main" id="{79D748F0-0EDB-4174-AE3C-52C858D4F1F3}"/>
              </a:ext>
            </a:extLst>
          </p:cNvPr>
          <p:cNvSpPr txBox="1">
            <a:spLocks noGrp="1"/>
          </p:cNvSpPr>
          <p:nvPr>
            <p:ph type="sldNum" sz="quarter" idx="8"/>
          </p:nvPr>
        </p:nvSpPr>
        <p:spPr/>
        <p:txBody>
          <a:bodyPr/>
          <a:lstStyle>
            <a:lvl1pPr>
              <a:defRPr/>
            </a:lvl1pPr>
          </a:lstStyle>
          <a:p>
            <a:pPr lvl="0"/>
            <a:fld id="{35DE5768-233B-4CD4-A610-0F6CB9DB1AEE}" type="slidenum">
              <a:t>‹#›</a:t>
            </a:fld>
            <a:endParaRPr lang="it-IT"/>
          </a:p>
        </p:txBody>
      </p:sp>
    </p:spTree>
    <p:extLst>
      <p:ext uri="{BB962C8B-B14F-4D97-AF65-F5344CB8AC3E}">
        <p14:creationId xmlns:p14="http://schemas.microsoft.com/office/powerpoint/2010/main" val="349303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292DD-F877-4C5D-8FF9-A8DF27E604E3}"/>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anchor="ctr" anchorCtr="0" compatLnSpc="1">
            <a:normAutofit/>
          </a:bodyPr>
          <a:lstStyle/>
          <a:p>
            <a:pPr lvl="0"/>
            <a:r>
              <a:rPr lang="hu-HU"/>
              <a:t>Mintacím szerkesztése</a:t>
            </a:r>
            <a:endParaRPr lang="en-US"/>
          </a:p>
        </p:txBody>
      </p:sp>
      <p:sp>
        <p:nvSpPr>
          <p:cNvPr id="3" name="Text Placeholder 2">
            <a:extLst>
              <a:ext uri="{FF2B5EF4-FFF2-40B4-BE49-F238E27FC236}">
                <a16:creationId xmlns:a16="http://schemas.microsoft.com/office/drawing/2014/main" id="{56D08988-C6F7-4E43-811B-9245E7A6B74A}"/>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anchor="t" anchorCtr="0" compatLnSpc="1">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4" name="Date Placeholder 3">
            <a:extLst>
              <a:ext uri="{FF2B5EF4-FFF2-40B4-BE49-F238E27FC236}">
                <a16:creationId xmlns:a16="http://schemas.microsoft.com/office/drawing/2014/main" id="{254E464F-1417-47AA-9624-A8BA09137F73}"/>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5" name="Footer Placeholder 4">
            <a:extLst>
              <a:ext uri="{FF2B5EF4-FFF2-40B4-BE49-F238E27FC236}">
                <a16:creationId xmlns:a16="http://schemas.microsoft.com/office/drawing/2014/main" id="{B279800F-5BB9-40EE-B6AC-077BB6E26CC3}"/>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a:endParaRPr lang="it-IT"/>
          </a:p>
        </p:txBody>
      </p:sp>
      <p:sp>
        <p:nvSpPr>
          <p:cNvPr id="6" name="Slide Number Placeholder 5">
            <a:extLst>
              <a:ext uri="{FF2B5EF4-FFF2-40B4-BE49-F238E27FC236}">
                <a16:creationId xmlns:a16="http://schemas.microsoft.com/office/drawing/2014/main" id="{14DB0421-3358-4738-B8F6-7DE8C0ED7CA4}"/>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fld id="{B6B0254B-1D08-4670-8747-9813BB7B1A12}"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2FF8A6-3C18-4F1A-B816-9D2BC2AB9EB3}"/>
              </a:ext>
            </a:extLst>
          </p:cNvPr>
          <p:cNvSpPr txBox="1">
            <a:spLocks noGrp="1"/>
          </p:cNvSpPr>
          <p:nvPr>
            <p:ph type="title" idx="4294967295"/>
          </p:nvPr>
        </p:nvSpPr>
        <p:spPr>
          <a:xfrm>
            <a:off x="671297" y="1817113"/>
            <a:ext cx="10993163" cy="2250795"/>
          </a:xfrm>
        </p:spPr>
        <p:txBody>
          <a:bodyPr/>
          <a:lstStyle/>
          <a:p>
            <a:pPr lvl="0"/>
            <a:r>
              <a:rPr lang="hu-HU"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mn-lt"/>
              </a:rPr>
              <a:t>C</a:t>
            </a:r>
            <a: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mn-lt"/>
              </a:rPr>
              <a:t>ooperation with the national authorities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7E88C76E-95D6-468B-ADA7-BE9AF4958167}"/>
              </a:ext>
            </a:extLst>
          </p:cNvPr>
          <p:cNvSpPr txBox="1">
            <a:spLocks noGrp="1"/>
          </p:cNvSpPr>
          <p:nvPr>
            <p:ph type="body" idx="4294967295"/>
          </p:nvPr>
        </p:nvSpPr>
        <p:spPr>
          <a:xfrm>
            <a:off x="671946" y="1994461"/>
            <a:ext cx="10921739" cy="4384081"/>
          </a:xfrm>
        </p:spPr>
        <p:txBody>
          <a:bodyPr/>
          <a:lstStyle/>
          <a:p>
            <a:pPr lvl="0" algn="just">
              <a:buNone/>
            </a:pPr>
            <a:r>
              <a:rPr lang="it-IT" dirty="0"/>
              <a:t>Transfer of </a:t>
            </a:r>
            <a:r>
              <a:rPr lang="it-IT" dirty="0" err="1"/>
              <a:t>evidence</a:t>
            </a:r>
            <a:r>
              <a:rPr lang="it-IT" dirty="0"/>
              <a:t>: from </a:t>
            </a:r>
            <a:r>
              <a:rPr lang="it-IT" dirty="0" err="1"/>
              <a:t>administrative</a:t>
            </a:r>
            <a:r>
              <a:rPr lang="it-IT" dirty="0"/>
              <a:t> stage to </a:t>
            </a:r>
            <a:r>
              <a:rPr lang="it-IT" dirty="0" err="1"/>
              <a:t>judicial</a:t>
            </a:r>
            <a:r>
              <a:rPr lang="it-IT" dirty="0"/>
              <a:t> stage</a:t>
            </a:r>
          </a:p>
          <a:p>
            <a:pPr lvl="0" algn="just">
              <a:buNone/>
            </a:pPr>
            <a:r>
              <a:rPr lang="it-IT" dirty="0"/>
              <a:t>Legal </a:t>
            </a:r>
            <a:r>
              <a:rPr lang="it-IT" dirty="0" err="1"/>
              <a:t>issues</a:t>
            </a:r>
            <a:r>
              <a:rPr lang="it-IT" dirty="0"/>
              <a:t> – </a:t>
            </a:r>
            <a:r>
              <a:rPr lang="it-IT" dirty="0" err="1"/>
              <a:t>admissibility</a:t>
            </a:r>
            <a:r>
              <a:rPr lang="it-IT" dirty="0"/>
              <a:t> of </a:t>
            </a:r>
            <a:r>
              <a:rPr lang="it-IT" dirty="0" err="1"/>
              <a:t>evidence</a:t>
            </a:r>
            <a:endParaRPr lang="it-IT" dirty="0"/>
          </a:p>
          <a:p>
            <a:pPr lvl="0" algn="just">
              <a:buNone/>
            </a:pPr>
            <a:r>
              <a:rPr lang="it-IT" dirty="0"/>
              <a:t>In some systems, </a:t>
            </a:r>
            <a:r>
              <a:rPr lang="it-IT" dirty="0" err="1"/>
              <a:t>where</a:t>
            </a:r>
            <a:r>
              <a:rPr lang="it-IT" dirty="0"/>
              <a:t> in </a:t>
            </a:r>
            <a:r>
              <a:rPr lang="it-IT" dirty="0" err="1"/>
              <a:t>administrative</a:t>
            </a:r>
            <a:r>
              <a:rPr lang="it-IT" dirty="0"/>
              <a:t> </a:t>
            </a:r>
            <a:r>
              <a:rPr lang="it-IT" dirty="0" err="1"/>
              <a:t>proceedings</a:t>
            </a:r>
            <a:r>
              <a:rPr lang="it-IT" dirty="0"/>
              <a:t> </a:t>
            </a:r>
            <a:r>
              <a:rPr lang="it-IT" dirty="0" err="1"/>
              <a:t>there</a:t>
            </a:r>
            <a:r>
              <a:rPr lang="it-IT" dirty="0"/>
              <a:t> are </a:t>
            </a:r>
            <a:r>
              <a:rPr lang="it-IT" dirty="0" err="1"/>
              <a:t>reasonable</a:t>
            </a:r>
            <a:r>
              <a:rPr lang="it-IT" dirty="0"/>
              <a:t> grounds to </a:t>
            </a:r>
            <a:r>
              <a:rPr lang="it-IT" dirty="0" err="1"/>
              <a:t>believe</a:t>
            </a:r>
            <a:r>
              <a:rPr lang="it-IT" dirty="0"/>
              <a:t> </a:t>
            </a:r>
            <a:r>
              <a:rPr lang="it-IT" dirty="0" err="1"/>
              <a:t>that</a:t>
            </a:r>
            <a:r>
              <a:rPr lang="it-IT" dirty="0"/>
              <a:t> </a:t>
            </a:r>
            <a:r>
              <a:rPr lang="it-IT" dirty="0" err="1"/>
              <a:t>criminal</a:t>
            </a:r>
            <a:r>
              <a:rPr lang="it-IT" dirty="0"/>
              <a:t> </a:t>
            </a:r>
            <a:r>
              <a:rPr lang="it-IT" dirty="0" err="1"/>
              <a:t>offences</a:t>
            </a:r>
            <a:r>
              <a:rPr lang="it-IT" dirty="0"/>
              <a:t> </a:t>
            </a:r>
            <a:r>
              <a:rPr lang="it-IT" dirty="0" err="1"/>
              <a:t>have</a:t>
            </a:r>
            <a:r>
              <a:rPr lang="it-IT" dirty="0"/>
              <a:t> </a:t>
            </a:r>
            <a:r>
              <a:rPr lang="it-IT" dirty="0" err="1"/>
              <a:t>been</a:t>
            </a:r>
            <a:r>
              <a:rPr lang="it-IT" dirty="0"/>
              <a:t> </a:t>
            </a:r>
            <a:r>
              <a:rPr lang="it-IT" dirty="0" err="1"/>
              <a:t>committed</a:t>
            </a:r>
            <a:r>
              <a:rPr lang="it-IT" dirty="0"/>
              <a:t>, </a:t>
            </a:r>
            <a:r>
              <a:rPr lang="it-IT" dirty="0" err="1"/>
              <a:t>it</a:t>
            </a:r>
            <a:r>
              <a:rPr lang="it-IT" dirty="0"/>
              <a:t> must continue under the rules of the </a:t>
            </a:r>
            <a:r>
              <a:rPr lang="it-IT" dirty="0" err="1"/>
              <a:t>criminal</a:t>
            </a:r>
            <a:r>
              <a:rPr lang="it-IT" dirty="0"/>
              <a:t> procedure code (</a:t>
            </a:r>
            <a:r>
              <a:rPr lang="it-IT" dirty="0" err="1"/>
              <a:t>Italian</a:t>
            </a:r>
            <a:r>
              <a:rPr lang="it-IT" dirty="0"/>
              <a:t> c.p.c., art. 220 of the </a:t>
            </a:r>
            <a:r>
              <a:rPr lang="it-IT" dirty="0" err="1"/>
              <a:t>implementing</a:t>
            </a:r>
            <a:r>
              <a:rPr lang="it-IT" dirty="0"/>
              <a:t> rules)</a:t>
            </a:r>
          </a:p>
        </p:txBody>
      </p:sp>
      <p:sp>
        <p:nvSpPr>
          <p:cNvPr id="3" name="Titolo 1">
            <a:extLst>
              <a:ext uri="{FF2B5EF4-FFF2-40B4-BE49-F238E27FC236}">
                <a16:creationId xmlns:a16="http://schemas.microsoft.com/office/drawing/2014/main" id="{AC6065C5-7574-4F8E-9A90-4437D88F6221}"/>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D98B98A7-3DFE-4B00-811F-A78C0EB2C237}"/>
              </a:ext>
            </a:extLst>
          </p:cNvPr>
          <p:cNvSpPr>
            <a:spLocks noGrp="1"/>
          </p:cNvSpPr>
          <p:nvPr>
            <p:ph type="sldNum" sz="quarter" idx="8"/>
          </p:nvPr>
        </p:nvSpPr>
        <p:spPr/>
        <p:txBody>
          <a:bodyPr/>
          <a:lstStyle/>
          <a:p>
            <a:pPr lvl="0"/>
            <a:fld id="{461FCA76-257D-4B10-9521-1C2932CB9F09}" type="slidenum">
              <a:rPr lang="hu-HU" smtClean="0"/>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0E84469C-D786-47AA-AE3D-D0FBE904249A}"/>
              </a:ext>
            </a:extLst>
          </p:cNvPr>
          <p:cNvSpPr txBox="1">
            <a:spLocks noGrp="1"/>
          </p:cNvSpPr>
          <p:nvPr>
            <p:ph type="body" idx="4294967295"/>
          </p:nvPr>
        </p:nvSpPr>
        <p:spPr>
          <a:xfrm>
            <a:off x="672367" y="2195648"/>
            <a:ext cx="11022927" cy="4384081"/>
          </a:xfrm>
        </p:spPr>
        <p:txBody>
          <a:bodyPr/>
          <a:lstStyle/>
          <a:p>
            <a:pPr lvl="0" algn="just">
              <a:buNone/>
            </a:pPr>
            <a:r>
              <a:rPr lang="it-IT"/>
              <a:t>During the time the EPPO decides on the evocation (art. 27): the national authorities shall </a:t>
            </a:r>
            <a:r>
              <a:rPr lang="it-IT" u="sng"/>
              <a:t>refrain from taking any decision</a:t>
            </a:r>
            <a:r>
              <a:rPr lang="it-IT"/>
              <a:t> under national law that may have the effect of precluding the EPPO from exercising its right of evocation.</a:t>
            </a:r>
          </a:p>
          <a:p>
            <a:pPr lvl="0" algn="just">
              <a:buNone/>
            </a:pPr>
            <a:r>
              <a:rPr lang="it-IT"/>
              <a:t>The national authorities shall take any urgent measures necessary, under national law, to ensure effective investigation and prosecution.   </a:t>
            </a:r>
          </a:p>
        </p:txBody>
      </p:sp>
      <p:sp>
        <p:nvSpPr>
          <p:cNvPr id="3" name="Titolo 1">
            <a:extLst>
              <a:ext uri="{FF2B5EF4-FFF2-40B4-BE49-F238E27FC236}">
                <a16:creationId xmlns:a16="http://schemas.microsoft.com/office/drawing/2014/main" id="{558628E6-14F5-4C8F-85D8-8B23DF580608}"/>
              </a:ext>
            </a:extLst>
          </p:cNvPr>
          <p:cNvSpPr txBox="1">
            <a:spLocks noGrp="1"/>
          </p:cNvSpPr>
          <p:nvPr>
            <p:ph type="title" idx="4294967295"/>
          </p:nvPr>
        </p:nvSpPr>
        <p:spPr>
          <a:xfrm>
            <a:off x="671946" y="184754"/>
            <a:ext cx="11441027" cy="1583923"/>
          </a:xfrm>
        </p:spPr>
        <p:txBody>
          <a:bodyPr/>
          <a:lstStyle/>
          <a:p>
            <a:pPr lvl="0"/>
            <a:r>
              <a:rPr lang="it-IT" sz="4800" b="1"/>
              <a:t>Operational cooperation – abstention from acting</a:t>
            </a:r>
          </a:p>
        </p:txBody>
      </p:sp>
      <p:sp>
        <p:nvSpPr>
          <p:cNvPr id="5" name="Dia számának helye 4">
            <a:extLst>
              <a:ext uri="{FF2B5EF4-FFF2-40B4-BE49-F238E27FC236}">
                <a16:creationId xmlns:a16="http://schemas.microsoft.com/office/drawing/2014/main" id="{3D162EAB-322B-4EC4-A84C-7131808F90A7}"/>
              </a:ext>
            </a:extLst>
          </p:cNvPr>
          <p:cNvSpPr>
            <a:spLocks noGrp="1"/>
          </p:cNvSpPr>
          <p:nvPr>
            <p:ph type="sldNum" sz="quarter" idx="8"/>
          </p:nvPr>
        </p:nvSpPr>
        <p:spPr/>
        <p:txBody>
          <a:bodyPr/>
          <a:lstStyle/>
          <a:p>
            <a:pPr lvl="0"/>
            <a:fld id="{461FCA76-257D-4B10-9521-1C2932CB9F09}" type="slidenum">
              <a:rPr lang="hu-HU" smtClean="0"/>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810EED37-458E-4494-AB39-7211EC8EB1E2}"/>
              </a:ext>
            </a:extLst>
          </p:cNvPr>
          <p:cNvSpPr txBox="1">
            <a:spLocks noGrp="1"/>
          </p:cNvSpPr>
          <p:nvPr>
            <p:ph type="body" idx="4294967295"/>
          </p:nvPr>
        </p:nvSpPr>
        <p:spPr>
          <a:xfrm>
            <a:off x="671946" y="2092869"/>
            <a:ext cx="10887879" cy="4384081"/>
          </a:xfrm>
        </p:spPr>
        <p:txBody>
          <a:bodyPr/>
          <a:lstStyle/>
          <a:p>
            <a:pPr lvl="0" algn="just">
              <a:buNone/>
            </a:pPr>
            <a:r>
              <a:rPr lang="it-IT"/>
              <a:t>During the time the EPPO decides on the evocation (art. 27): the EPPO shall, where appropriate, </a:t>
            </a:r>
            <a:r>
              <a:rPr lang="it-IT" u="sng"/>
              <a:t>consult the competent authorities of the Member State</a:t>
            </a:r>
            <a:r>
              <a:rPr lang="it-IT"/>
              <a:t> concerned before deciding whether to exercise its right of evocation.</a:t>
            </a:r>
          </a:p>
        </p:txBody>
      </p:sp>
      <p:sp>
        <p:nvSpPr>
          <p:cNvPr id="3" name="Titolo 1">
            <a:extLst>
              <a:ext uri="{FF2B5EF4-FFF2-40B4-BE49-F238E27FC236}">
                <a16:creationId xmlns:a16="http://schemas.microsoft.com/office/drawing/2014/main" id="{8CD1E6B1-C2D1-412F-8628-9E1FD8C84702}"/>
              </a:ext>
            </a:extLst>
          </p:cNvPr>
          <p:cNvSpPr txBox="1">
            <a:spLocks noGrp="1"/>
          </p:cNvSpPr>
          <p:nvPr>
            <p:ph type="title" idx="4294967295"/>
          </p:nvPr>
        </p:nvSpPr>
        <p:spPr>
          <a:xfrm>
            <a:off x="671946" y="301322"/>
            <a:ext cx="12095052" cy="1261798"/>
          </a:xfrm>
        </p:spPr>
        <p:txBody>
          <a:bodyPr/>
          <a:lstStyle/>
          <a:p>
            <a:pPr lvl="0"/>
            <a:r>
              <a:rPr lang="it-IT" b="1"/>
              <a:t>Operational cooperation – right of evocation</a:t>
            </a:r>
          </a:p>
        </p:txBody>
      </p:sp>
      <p:sp>
        <p:nvSpPr>
          <p:cNvPr id="5" name="Dia számának helye 4">
            <a:extLst>
              <a:ext uri="{FF2B5EF4-FFF2-40B4-BE49-F238E27FC236}">
                <a16:creationId xmlns:a16="http://schemas.microsoft.com/office/drawing/2014/main" id="{706CE43D-C969-4FD7-977C-4DE40EE33E79}"/>
              </a:ext>
            </a:extLst>
          </p:cNvPr>
          <p:cNvSpPr>
            <a:spLocks noGrp="1"/>
          </p:cNvSpPr>
          <p:nvPr>
            <p:ph type="sldNum" sz="quarter" idx="8"/>
          </p:nvPr>
        </p:nvSpPr>
        <p:spPr/>
        <p:txBody>
          <a:bodyPr/>
          <a:lstStyle/>
          <a:p>
            <a:pPr lvl="0"/>
            <a:fld id="{461FCA76-257D-4B10-9521-1C2932CB9F09}" type="slidenum">
              <a:rPr lang="hu-HU" smtClean="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9DC00E24-2F08-4D2F-A2C6-F1684196C375}"/>
              </a:ext>
            </a:extLst>
          </p:cNvPr>
          <p:cNvSpPr txBox="1">
            <a:spLocks noGrp="1"/>
          </p:cNvSpPr>
          <p:nvPr>
            <p:ph type="body" idx="4294967295"/>
          </p:nvPr>
        </p:nvSpPr>
        <p:spPr>
          <a:xfrm>
            <a:off x="671946" y="1915439"/>
            <a:ext cx="11260406" cy="4384081"/>
          </a:xfrm>
        </p:spPr>
        <p:txBody>
          <a:bodyPr/>
          <a:lstStyle/>
          <a:p>
            <a:pPr lvl="0" algn="just">
              <a:buNone/>
            </a:pPr>
            <a:endParaRPr lang="it-IT"/>
          </a:p>
          <a:p>
            <a:pPr lvl="0" algn="just">
              <a:buNone/>
            </a:pPr>
            <a:r>
              <a:rPr lang="it-IT"/>
              <a:t>Where the EPPO exercises its right of evocation, </a:t>
            </a:r>
            <a:r>
              <a:rPr lang="it-IT" u="sng"/>
              <a:t>the competent authorities of the Member States shall transfer the file</a:t>
            </a:r>
            <a:r>
              <a:rPr lang="it-IT"/>
              <a:t> to the EPPO and refrain from carrying out further acts of investigation in respect of the same offence.</a:t>
            </a:r>
          </a:p>
        </p:txBody>
      </p:sp>
      <p:sp>
        <p:nvSpPr>
          <p:cNvPr id="3" name="Titolo 1">
            <a:extLst>
              <a:ext uri="{FF2B5EF4-FFF2-40B4-BE49-F238E27FC236}">
                <a16:creationId xmlns:a16="http://schemas.microsoft.com/office/drawing/2014/main" id="{D2DF4122-1249-449C-AB56-E3AC217143A9}"/>
              </a:ext>
            </a:extLst>
          </p:cNvPr>
          <p:cNvSpPr txBox="1">
            <a:spLocks noGrp="1"/>
          </p:cNvSpPr>
          <p:nvPr>
            <p:ph type="title" idx="4294967295"/>
          </p:nvPr>
        </p:nvSpPr>
        <p:spPr>
          <a:xfrm>
            <a:off x="671946" y="301322"/>
            <a:ext cx="12095052" cy="1261798"/>
          </a:xfrm>
        </p:spPr>
        <p:txBody>
          <a:bodyPr/>
          <a:lstStyle/>
          <a:p>
            <a:pPr lvl="0"/>
            <a:r>
              <a:rPr lang="it-IT" b="1"/>
              <a:t>Operational cooperation – right of evocation</a:t>
            </a:r>
          </a:p>
        </p:txBody>
      </p:sp>
      <p:sp>
        <p:nvSpPr>
          <p:cNvPr id="5" name="Dia számának helye 4">
            <a:extLst>
              <a:ext uri="{FF2B5EF4-FFF2-40B4-BE49-F238E27FC236}">
                <a16:creationId xmlns:a16="http://schemas.microsoft.com/office/drawing/2014/main" id="{45934ADD-41D4-4863-BD25-EB1CDB0DB2C7}"/>
              </a:ext>
            </a:extLst>
          </p:cNvPr>
          <p:cNvSpPr>
            <a:spLocks noGrp="1"/>
          </p:cNvSpPr>
          <p:nvPr>
            <p:ph type="sldNum" sz="quarter" idx="8"/>
          </p:nvPr>
        </p:nvSpPr>
        <p:spPr/>
        <p:txBody>
          <a:bodyPr/>
          <a:lstStyle/>
          <a:p>
            <a:pPr lvl="0"/>
            <a:fld id="{461FCA76-257D-4B10-9521-1C2932CB9F09}" type="slidenum">
              <a:rPr lang="hu-HU" smtClean="0"/>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42BEF639-60AE-4AE8-B7C0-B33BEA185AE8}"/>
              </a:ext>
            </a:extLst>
          </p:cNvPr>
          <p:cNvSpPr txBox="1">
            <a:spLocks noGrp="1"/>
          </p:cNvSpPr>
          <p:nvPr>
            <p:ph type="body" idx="4294967295"/>
          </p:nvPr>
        </p:nvSpPr>
        <p:spPr>
          <a:xfrm>
            <a:off x="671946" y="1768678"/>
            <a:ext cx="11068501" cy="4384081"/>
          </a:xfrm>
        </p:spPr>
        <p:txBody>
          <a:bodyPr/>
          <a:lstStyle/>
          <a:p>
            <a:pPr lvl="0">
              <a:buNone/>
            </a:pPr>
            <a:endParaRPr lang="it-IT" dirty="0"/>
          </a:p>
          <a:p>
            <a:pPr lvl="0" algn="just">
              <a:buNone/>
            </a:pPr>
            <a:r>
              <a:rPr lang="it-IT" dirty="0" err="1"/>
              <a:t>Where</a:t>
            </a:r>
            <a:r>
              <a:rPr lang="it-IT" dirty="0"/>
              <a:t> the EPPO </a:t>
            </a:r>
            <a:r>
              <a:rPr lang="it-IT" dirty="0" err="1"/>
              <a:t>has</a:t>
            </a:r>
            <a:r>
              <a:rPr lang="it-IT" dirty="0"/>
              <a:t> </a:t>
            </a:r>
            <a:r>
              <a:rPr lang="it-IT" dirty="0" err="1"/>
              <a:t>refrained</a:t>
            </a:r>
            <a:r>
              <a:rPr lang="it-IT" dirty="0"/>
              <a:t> from </a:t>
            </a:r>
            <a:r>
              <a:rPr lang="it-IT" dirty="0" err="1"/>
              <a:t>exercising</a:t>
            </a:r>
            <a:r>
              <a:rPr lang="it-IT" dirty="0"/>
              <a:t> </a:t>
            </a:r>
            <a:r>
              <a:rPr lang="it-IT" dirty="0" err="1"/>
              <a:t>its</a:t>
            </a:r>
            <a:r>
              <a:rPr lang="it-IT" dirty="0"/>
              <a:t> </a:t>
            </a:r>
            <a:r>
              <a:rPr lang="it-IT" dirty="0" err="1"/>
              <a:t>competence</a:t>
            </a:r>
            <a:r>
              <a:rPr lang="it-IT" dirty="0"/>
              <a:t>, </a:t>
            </a:r>
            <a:r>
              <a:rPr lang="it-IT" dirty="0" err="1"/>
              <a:t>it</a:t>
            </a:r>
            <a:r>
              <a:rPr lang="it-IT" dirty="0"/>
              <a:t> </a:t>
            </a:r>
            <a:r>
              <a:rPr lang="it-IT" u="sng" dirty="0" err="1"/>
              <a:t>shall</a:t>
            </a:r>
            <a:r>
              <a:rPr lang="it-IT" u="sng" dirty="0"/>
              <a:t> </a:t>
            </a:r>
            <a:r>
              <a:rPr lang="it-IT" u="sng" dirty="0" err="1"/>
              <a:t>inform</a:t>
            </a:r>
            <a:r>
              <a:rPr lang="it-IT" u="sng" dirty="0"/>
              <a:t> the </a:t>
            </a:r>
            <a:r>
              <a:rPr lang="it-IT" u="sng" dirty="0" err="1"/>
              <a:t>competent</a:t>
            </a:r>
            <a:r>
              <a:rPr lang="it-IT" u="sng" dirty="0"/>
              <a:t> national </a:t>
            </a:r>
            <a:r>
              <a:rPr lang="it-IT" u="sng" dirty="0" err="1"/>
              <a:t>authorities</a:t>
            </a:r>
            <a:r>
              <a:rPr lang="it-IT" dirty="0"/>
              <a:t> </a:t>
            </a:r>
            <a:r>
              <a:rPr lang="it-IT" dirty="0" err="1"/>
              <a:t>without</a:t>
            </a:r>
            <a:r>
              <a:rPr lang="it-IT" dirty="0"/>
              <a:t> </a:t>
            </a:r>
            <a:r>
              <a:rPr lang="it-IT" dirty="0" err="1"/>
              <a:t>undue</a:t>
            </a:r>
            <a:r>
              <a:rPr lang="it-IT" dirty="0"/>
              <a:t> delay.</a:t>
            </a:r>
          </a:p>
          <a:p>
            <a:pPr lvl="0" algn="just">
              <a:buNone/>
            </a:pPr>
            <a:r>
              <a:rPr lang="it-IT" dirty="0"/>
              <a:t>At </a:t>
            </a:r>
            <a:r>
              <a:rPr lang="it-IT" dirty="0" err="1"/>
              <a:t>any</a:t>
            </a:r>
            <a:r>
              <a:rPr lang="it-IT" dirty="0"/>
              <a:t> time in the </a:t>
            </a:r>
            <a:r>
              <a:rPr lang="it-IT" dirty="0" err="1"/>
              <a:t>course</a:t>
            </a:r>
            <a:r>
              <a:rPr lang="it-IT" dirty="0"/>
              <a:t> of the </a:t>
            </a:r>
            <a:r>
              <a:rPr lang="it-IT" dirty="0" err="1"/>
              <a:t>proceedings</a:t>
            </a:r>
            <a:r>
              <a:rPr lang="it-IT" dirty="0"/>
              <a:t>, the </a:t>
            </a:r>
            <a:r>
              <a:rPr lang="it-IT" u="sng" dirty="0" err="1"/>
              <a:t>competent</a:t>
            </a:r>
            <a:r>
              <a:rPr lang="it-IT" u="sng" dirty="0"/>
              <a:t> national </a:t>
            </a:r>
            <a:r>
              <a:rPr lang="it-IT" u="sng" dirty="0" err="1"/>
              <a:t>authorities</a:t>
            </a:r>
            <a:r>
              <a:rPr lang="it-IT" u="sng" dirty="0"/>
              <a:t> </a:t>
            </a:r>
            <a:r>
              <a:rPr lang="it-IT" u="sng" dirty="0" err="1"/>
              <a:t>shall</a:t>
            </a:r>
            <a:r>
              <a:rPr lang="it-IT" u="sng" dirty="0"/>
              <a:t> </a:t>
            </a:r>
            <a:r>
              <a:rPr lang="it-IT" u="sng" dirty="0" err="1"/>
              <a:t>inform</a:t>
            </a:r>
            <a:r>
              <a:rPr lang="it-IT" u="sng" dirty="0"/>
              <a:t> the EPPO of </a:t>
            </a:r>
            <a:r>
              <a:rPr lang="it-IT" u="sng" dirty="0" err="1"/>
              <a:t>any</a:t>
            </a:r>
            <a:r>
              <a:rPr lang="it-IT" u="sng" dirty="0"/>
              <a:t> new </a:t>
            </a:r>
            <a:r>
              <a:rPr lang="it-IT" u="sng" dirty="0" err="1"/>
              <a:t>facts</a:t>
            </a:r>
            <a:r>
              <a:rPr lang="it-IT" dirty="0"/>
              <a:t> </a:t>
            </a:r>
            <a:r>
              <a:rPr lang="it-IT" dirty="0" err="1"/>
              <a:t>which</a:t>
            </a:r>
            <a:r>
              <a:rPr lang="it-IT" dirty="0"/>
              <a:t> </a:t>
            </a:r>
            <a:r>
              <a:rPr lang="it-IT" dirty="0" err="1"/>
              <a:t>could</a:t>
            </a:r>
            <a:r>
              <a:rPr lang="it-IT" dirty="0"/>
              <a:t> </a:t>
            </a:r>
            <a:r>
              <a:rPr lang="it-IT" dirty="0" err="1"/>
              <a:t>give</a:t>
            </a:r>
            <a:r>
              <a:rPr lang="it-IT" dirty="0"/>
              <a:t> the EPPO </a:t>
            </a:r>
            <a:r>
              <a:rPr lang="it-IT" dirty="0" err="1"/>
              <a:t>reason</a:t>
            </a:r>
            <a:r>
              <a:rPr lang="it-IT" dirty="0"/>
              <a:t> to </a:t>
            </a:r>
            <a:r>
              <a:rPr lang="it-IT" dirty="0" err="1"/>
              <a:t>reconsider</a:t>
            </a:r>
            <a:r>
              <a:rPr lang="it-IT" dirty="0"/>
              <a:t> </a:t>
            </a:r>
            <a:r>
              <a:rPr lang="it-IT" dirty="0" err="1"/>
              <a:t>its</a:t>
            </a:r>
            <a:r>
              <a:rPr lang="it-IT" dirty="0"/>
              <a:t> </a:t>
            </a:r>
            <a:r>
              <a:rPr lang="it-IT" dirty="0" err="1"/>
              <a:t>decision</a:t>
            </a:r>
            <a:r>
              <a:rPr lang="it-IT" dirty="0"/>
              <a:t> </a:t>
            </a:r>
            <a:r>
              <a:rPr lang="it-IT" dirty="0" err="1"/>
              <a:t>not</a:t>
            </a:r>
            <a:r>
              <a:rPr lang="it-IT" dirty="0"/>
              <a:t> to </a:t>
            </a:r>
            <a:r>
              <a:rPr lang="it-IT" dirty="0" err="1"/>
              <a:t>exercise</a:t>
            </a:r>
            <a:r>
              <a:rPr lang="it-IT" dirty="0"/>
              <a:t> </a:t>
            </a:r>
            <a:r>
              <a:rPr lang="it-IT" dirty="0" err="1"/>
              <a:t>competence</a:t>
            </a:r>
            <a:r>
              <a:rPr lang="it-IT" dirty="0"/>
              <a:t>.</a:t>
            </a:r>
          </a:p>
        </p:txBody>
      </p:sp>
      <p:sp>
        <p:nvSpPr>
          <p:cNvPr id="3" name="Titolo 1">
            <a:extLst>
              <a:ext uri="{FF2B5EF4-FFF2-40B4-BE49-F238E27FC236}">
                <a16:creationId xmlns:a16="http://schemas.microsoft.com/office/drawing/2014/main" id="{FC13B104-618D-4031-A99B-221258F9AD67}"/>
              </a:ext>
            </a:extLst>
          </p:cNvPr>
          <p:cNvSpPr txBox="1">
            <a:spLocks noGrp="1"/>
          </p:cNvSpPr>
          <p:nvPr>
            <p:ph type="title" idx="4294967295"/>
          </p:nvPr>
        </p:nvSpPr>
        <p:spPr>
          <a:xfrm>
            <a:off x="671946" y="301322"/>
            <a:ext cx="12095052" cy="1261798"/>
          </a:xfrm>
        </p:spPr>
        <p:txBody>
          <a:bodyPr/>
          <a:lstStyle/>
          <a:p>
            <a:pPr lvl="0"/>
            <a:r>
              <a:rPr lang="it-IT" b="1"/>
              <a:t>Operational cooperation – right of evocation</a:t>
            </a:r>
          </a:p>
        </p:txBody>
      </p:sp>
      <p:sp>
        <p:nvSpPr>
          <p:cNvPr id="5" name="Dia számának helye 4">
            <a:extLst>
              <a:ext uri="{FF2B5EF4-FFF2-40B4-BE49-F238E27FC236}">
                <a16:creationId xmlns:a16="http://schemas.microsoft.com/office/drawing/2014/main" id="{8188BCC0-4048-4768-8655-4AD1365AF96F}"/>
              </a:ext>
            </a:extLst>
          </p:cNvPr>
          <p:cNvSpPr>
            <a:spLocks noGrp="1"/>
          </p:cNvSpPr>
          <p:nvPr>
            <p:ph type="sldNum" sz="quarter" idx="8"/>
          </p:nvPr>
        </p:nvSpPr>
        <p:spPr/>
        <p:txBody>
          <a:bodyPr/>
          <a:lstStyle/>
          <a:p>
            <a:pPr lvl="0"/>
            <a:fld id="{461FCA76-257D-4B10-9521-1C2932CB9F09}" type="slidenum">
              <a:rPr lang="hu-HU" smtClean="0"/>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6D05198E-965A-4C8D-9C49-9A8657830246}"/>
              </a:ext>
            </a:extLst>
          </p:cNvPr>
          <p:cNvSpPr txBox="1">
            <a:spLocks noGrp="1"/>
          </p:cNvSpPr>
          <p:nvPr>
            <p:ph type="body" idx="4294967295"/>
          </p:nvPr>
        </p:nvSpPr>
        <p:spPr>
          <a:xfrm>
            <a:off x="671946" y="1994461"/>
            <a:ext cx="10978185" cy="4384081"/>
          </a:xfrm>
        </p:spPr>
        <p:txBody>
          <a:bodyPr/>
          <a:lstStyle/>
          <a:p>
            <a:pPr lvl="0" algn="just">
              <a:buNone/>
            </a:pPr>
            <a:r>
              <a:rPr lang="it-IT"/>
              <a:t>The European Delegated Prosecutor handling a case may, in accordance with the Regulation and with national law, either undertake the investigation measures and other measures on his/her own or instruct the competent authorities in his/her Member State.</a:t>
            </a:r>
          </a:p>
          <a:p>
            <a:pPr lvl="0" algn="just">
              <a:buNone/>
            </a:pPr>
            <a:r>
              <a:rPr lang="it-IT"/>
              <a:t>Those authorities shall, in accordance with national law, ensure that all instructions are followed and undertake the measures assigned to them.</a:t>
            </a:r>
          </a:p>
        </p:txBody>
      </p:sp>
      <p:sp>
        <p:nvSpPr>
          <p:cNvPr id="3" name="Titolo 1">
            <a:extLst>
              <a:ext uri="{FF2B5EF4-FFF2-40B4-BE49-F238E27FC236}">
                <a16:creationId xmlns:a16="http://schemas.microsoft.com/office/drawing/2014/main" id="{98E1E5A2-CB18-443F-B374-5C188C5B5A06}"/>
              </a:ext>
            </a:extLst>
          </p:cNvPr>
          <p:cNvSpPr txBox="1">
            <a:spLocks noGrp="1"/>
          </p:cNvSpPr>
          <p:nvPr>
            <p:ph type="title" idx="4294967295"/>
          </p:nvPr>
        </p:nvSpPr>
        <p:spPr>
          <a:xfrm>
            <a:off x="671946" y="301322"/>
            <a:ext cx="12095052" cy="1261798"/>
          </a:xfrm>
        </p:spPr>
        <p:txBody>
          <a:bodyPr/>
          <a:lstStyle/>
          <a:p>
            <a:pPr lvl="0"/>
            <a:r>
              <a:rPr lang="it-IT" b="1"/>
              <a:t>Operational cooperation</a:t>
            </a:r>
          </a:p>
        </p:txBody>
      </p:sp>
      <p:sp>
        <p:nvSpPr>
          <p:cNvPr id="5" name="Dia számának helye 4">
            <a:extLst>
              <a:ext uri="{FF2B5EF4-FFF2-40B4-BE49-F238E27FC236}">
                <a16:creationId xmlns:a16="http://schemas.microsoft.com/office/drawing/2014/main" id="{80872BB5-5519-47E4-B41A-2A6CB8CA5E0C}"/>
              </a:ext>
            </a:extLst>
          </p:cNvPr>
          <p:cNvSpPr>
            <a:spLocks noGrp="1"/>
          </p:cNvSpPr>
          <p:nvPr>
            <p:ph type="sldNum" sz="quarter" idx="8"/>
          </p:nvPr>
        </p:nvSpPr>
        <p:spPr/>
        <p:txBody>
          <a:bodyPr/>
          <a:lstStyle/>
          <a:p>
            <a:pPr lvl="0"/>
            <a:fld id="{461FCA76-257D-4B10-9521-1C2932CB9F09}" type="slidenum">
              <a:rPr lang="hu-HU" smtClean="0"/>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96AF018-F597-457F-94CE-36493CDC97E1}"/>
              </a:ext>
            </a:extLst>
          </p:cNvPr>
          <p:cNvSpPr txBox="1">
            <a:spLocks noGrp="1"/>
          </p:cNvSpPr>
          <p:nvPr>
            <p:ph type="body" idx="4294967295"/>
          </p:nvPr>
        </p:nvSpPr>
        <p:spPr>
          <a:xfrm>
            <a:off x="671946" y="1949299"/>
            <a:ext cx="11136230" cy="4384081"/>
          </a:xfrm>
        </p:spPr>
        <p:txBody>
          <a:bodyPr/>
          <a:lstStyle/>
          <a:p>
            <a:pPr lvl="0" algn="just">
              <a:buNone/>
            </a:pPr>
            <a:r>
              <a:rPr lang="it-IT"/>
              <a:t>At any time during the investigations conducted by the EPPO, the competent national authorities shall take </a:t>
            </a:r>
            <a:r>
              <a:rPr lang="it-IT" u="sng"/>
              <a:t>urgent measures</a:t>
            </a:r>
            <a:r>
              <a:rPr lang="it-IT"/>
              <a:t> in accordance with national law necessary to ensure effective investigations even where not specifically acting under an instruction given by the handling European Delegated Prosecutor.</a:t>
            </a:r>
          </a:p>
          <a:p>
            <a:pPr lvl="0" algn="just">
              <a:buNone/>
            </a:pPr>
            <a:r>
              <a:rPr lang="it-IT"/>
              <a:t>The national authorities shall without undue delay inform the handling European Delegated Prosecutor of the urgent measures they have taken.</a:t>
            </a:r>
          </a:p>
        </p:txBody>
      </p:sp>
      <p:sp>
        <p:nvSpPr>
          <p:cNvPr id="3" name="Titolo 1">
            <a:extLst>
              <a:ext uri="{FF2B5EF4-FFF2-40B4-BE49-F238E27FC236}">
                <a16:creationId xmlns:a16="http://schemas.microsoft.com/office/drawing/2014/main" id="{0B3882EF-F8DA-4065-B413-F881540572AE}"/>
              </a:ext>
            </a:extLst>
          </p:cNvPr>
          <p:cNvSpPr txBox="1">
            <a:spLocks noGrp="1"/>
          </p:cNvSpPr>
          <p:nvPr>
            <p:ph type="title" idx="4294967295"/>
          </p:nvPr>
        </p:nvSpPr>
        <p:spPr>
          <a:xfrm>
            <a:off x="671946" y="301322"/>
            <a:ext cx="12095052" cy="1261798"/>
          </a:xfrm>
        </p:spPr>
        <p:txBody>
          <a:bodyPr/>
          <a:lstStyle/>
          <a:p>
            <a:pPr lvl="0"/>
            <a:r>
              <a:rPr lang="it-IT" b="1"/>
              <a:t>Operational cooperation</a:t>
            </a:r>
          </a:p>
        </p:txBody>
      </p:sp>
      <p:sp>
        <p:nvSpPr>
          <p:cNvPr id="5" name="Dia számának helye 4">
            <a:extLst>
              <a:ext uri="{FF2B5EF4-FFF2-40B4-BE49-F238E27FC236}">
                <a16:creationId xmlns:a16="http://schemas.microsoft.com/office/drawing/2014/main" id="{8B64773E-4667-4419-A794-6F8FECCC6B80}"/>
              </a:ext>
            </a:extLst>
          </p:cNvPr>
          <p:cNvSpPr>
            <a:spLocks noGrp="1"/>
          </p:cNvSpPr>
          <p:nvPr>
            <p:ph type="sldNum" sz="quarter" idx="8"/>
          </p:nvPr>
        </p:nvSpPr>
        <p:spPr/>
        <p:txBody>
          <a:bodyPr/>
          <a:lstStyle/>
          <a:p>
            <a:pPr lvl="0"/>
            <a:fld id="{461FCA76-257D-4B10-9521-1C2932CB9F09}" type="slidenum">
              <a:rPr lang="hu-HU" smtClean="0"/>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2F97FF9-6870-49A1-BA19-5EB63F301494}"/>
              </a:ext>
            </a:extLst>
          </p:cNvPr>
          <p:cNvSpPr txBox="1">
            <a:spLocks noGrp="1"/>
          </p:cNvSpPr>
          <p:nvPr>
            <p:ph type="body" idx="4294967295"/>
          </p:nvPr>
        </p:nvSpPr>
        <p:spPr>
          <a:xfrm>
            <a:off x="671946" y="1892853"/>
            <a:ext cx="11091077" cy="4384081"/>
          </a:xfrm>
        </p:spPr>
        <p:txBody>
          <a:bodyPr/>
          <a:lstStyle/>
          <a:p>
            <a:pPr lvl="0" algn="just">
              <a:buNone/>
            </a:pPr>
            <a:r>
              <a:rPr lang="it-IT" dirty="0"/>
              <a:t>In </a:t>
            </a:r>
            <a:r>
              <a:rPr lang="it-IT" dirty="0" err="1"/>
              <a:t>exceptional</a:t>
            </a:r>
            <a:r>
              <a:rPr lang="it-IT" dirty="0"/>
              <a:t> </a:t>
            </a:r>
            <a:r>
              <a:rPr lang="it-IT" dirty="0" err="1"/>
              <a:t>cases</a:t>
            </a:r>
            <a:r>
              <a:rPr lang="it-IT" dirty="0"/>
              <a:t>, after </a:t>
            </a:r>
            <a:r>
              <a:rPr lang="it-IT" dirty="0" err="1"/>
              <a:t>having</a:t>
            </a:r>
            <a:r>
              <a:rPr lang="it-IT" dirty="0"/>
              <a:t> </a:t>
            </a:r>
            <a:r>
              <a:rPr lang="it-IT" dirty="0" err="1"/>
              <a:t>obtained</a:t>
            </a:r>
            <a:r>
              <a:rPr lang="it-IT" dirty="0"/>
              <a:t> the </a:t>
            </a:r>
            <a:r>
              <a:rPr lang="it-IT" dirty="0" err="1"/>
              <a:t>approval</a:t>
            </a:r>
            <a:r>
              <a:rPr lang="it-IT" dirty="0"/>
              <a:t> of the </a:t>
            </a:r>
            <a:r>
              <a:rPr lang="it-IT" dirty="0" err="1"/>
              <a:t>competent</a:t>
            </a:r>
            <a:r>
              <a:rPr lang="it-IT" dirty="0"/>
              <a:t> </a:t>
            </a:r>
            <a:r>
              <a:rPr lang="it-IT" dirty="0" err="1"/>
              <a:t>Permanent</a:t>
            </a:r>
            <a:r>
              <a:rPr lang="it-IT" dirty="0"/>
              <a:t> Chamber, the </a:t>
            </a:r>
            <a:r>
              <a:rPr lang="it-IT" dirty="0" err="1"/>
              <a:t>supervising</a:t>
            </a:r>
            <a:r>
              <a:rPr lang="it-IT" dirty="0"/>
              <a:t> </a:t>
            </a:r>
            <a:r>
              <a:rPr lang="it-IT" dirty="0" err="1"/>
              <a:t>European</a:t>
            </a:r>
            <a:r>
              <a:rPr lang="it-IT" dirty="0"/>
              <a:t> Prosecutor </a:t>
            </a:r>
            <a:r>
              <a:rPr lang="it-IT" dirty="0" err="1"/>
              <a:t>may</a:t>
            </a:r>
            <a:r>
              <a:rPr lang="it-IT" dirty="0"/>
              <a:t> take a </a:t>
            </a:r>
            <a:r>
              <a:rPr lang="it-IT" dirty="0" err="1"/>
              <a:t>reasoned</a:t>
            </a:r>
            <a:r>
              <a:rPr lang="it-IT" dirty="0"/>
              <a:t> </a:t>
            </a:r>
            <a:r>
              <a:rPr lang="it-IT" dirty="0" err="1"/>
              <a:t>decision</a:t>
            </a:r>
            <a:r>
              <a:rPr lang="it-IT" dirty="0"/>
              <a:t> to </a:t>
            </a:r>
            <a:r>
              <a:rPr lang="it-IT" dirty="0" err="1"/>
              <a:t>conduct</a:t>
            </a:r>
            <a:r>
              <a:rPr lang="it-IT" dirty="0"/>
              <a:t> the </a:t>
            </a:r>
            <a:r>
              <a:rPr lang="it-IT" dirty="0" err="1"/>
              <a:t>investigation</a:t>
            </a:r>
            <a:r>
              <a:rPr lang="it-IT" dirty="0"/>
              <a:t> </a:t>
            </a:r>
            <a:r>
              <a:rPr lang="it-IT" dirty="0" err="1"/>
              <a:t>personally</a:t>
            </a:r>
            <a:r>
              <a:rPr lang="it-IT" dirty="0"/>
              <a:t>, </a:t>
            </a:r>
            <a:r>
              <a:rPr lang="it-IT" dirty="0" err="1"/>
              <a:t>either</a:t>
            </a:r>
            <a:r>
              <a:rPr lang="it-IT" dirty="0"/>
              <a:t> by </a:t>
            </a:r>
            <a:r>
              <a:rPr lang="it-IT" dirty="0" err="1"/>
              <a:t>personally</a:t>
            </a:r>
            <a:r>
              <a:rPr lang="it-IT" dirty="0"/>
              <a:t> </a:t>
            </a:r>
            <a:r>
              <a:rPr lang="it-IT" dirty="0" err="1"/>
              <a:t>undertaking</a:t>
            </a:r>
            <a:r>
              <a:rPr lang="it-IT" dirty="0"/>
              <a:t> the </a:t>
            </a:r>
            <a:r>
              <a:rPr lang="it-IT" dirty="0" err="1"/>
              <a:t>investigation</a:t>
            </a:r>
            <a:r>
              <a:rPr lang="it-IT" dirty="0"/>
              <a:t> </a:t>
            </a:r>
            <a:r>
              <a:rPr lang="it-IT" dirty="0" err="1"/>
              <a:t>measures</a:t>
            </a:r>
            <a:r>
              <a:rPr lang="it-IT" dirty="0"/>
              <a:t> and </a:t>
            </a:r>
            <a:r>
              <a:rPr lang="it-IT" dirty="0" err="1"/>
              <a:t>other</a:t>
            </a:r>
            <a:r>
              <a:rPr lang="it-IT" dirty="0"/>
              <a:t> </a:t>
            </a:r>
            <a:r>
              <a:rPr lang="it-IT" dirty="0" err="1"/>
              <a:t>measures</a:t>
            </a:r>
            <a:r>
              <a:rPr lang="it-IT" dirty="0"/>
              <a:t> or </a:t>
            </a:r>
            <a:r>
              <a:rPr lang="it-IT" u="sng" dirty="0"/>
              <a:t>by </a:t>
            </a:r>
            <a:r>
              <a:rPr lang="it-IT" u="sng" dirty="0" err="1"/>
              <a:t>instructing</a:t>
            </a:r>
            <a:r>
              <a:rPr lang="it-IT" u="sng" dirty="0"/>
              <a:t> the </a:t>
            </a:r>
            <a:r>
              <a:rPr lang="it-IT" u="sng" dirty="0" err="1"/>
              <a:t>competent</a:t>
            </a:r>
            <a:r>
              <a:rPr lang="it-IT" u="sng" dirty="0"/>
              <a:t> </a:t>
            </a:r>
            <a:r>
              <a:rPr lang="it-IT" u="sng" dirty="0" err="1"/>
              <a:t>authorities</a:t>
            </a:r>
            <a:r>
              <a:rPr lang="it-IT" u="sng" dirty="0"/>
              <a:t> in </a:t>
            </a:r>
            <a:r>
              <a:rPr lang="it-IT" u="sng" dirty="0" err="1"/>
              <a:t>his</a:t>
            </a:r>
            <a:r>
              <a:rPr lang="it-IT" u="sng" dirty="0"/>
              <a:t>/</a:t>
            </a:r>
            <a:r>
              <a:rPr lang="it-IT" u="sng" dirty="0" err="1"/>
              <a:t>her</a:t>
            </a:r>
            <a:r>
              <a:rPr lang="it-IT" u="sng" dirty="0"/>
              <a:t> </a:t>
            </a:r>
            <a:r>
              <a:rPr lang="it-IT" u="sng" dirty="0" err="1"/>
              <a:t>Member</a:t>
            </a:r>
            <a:r>
              <a:rPr lang="it-IT" u="sng" dirty="0"/>
              <a:t> State</a:t>
            </a:r>
            <a:r>
              <a:rPr lang="it-IT" dirty="0"/>
              <a:t>, </a:t>
            </a:r>
            <a:r>
              <a:rPr lang="it-IT" dirty="0" err="1"/>
              <a:t>where</a:t>
            </a:r>
            <a:r>
              <a:rPr lang="it-IT" dirty="0"/>
              <a:t> </a:t>
            </a:r>
            <a:r>
              <a:rPr lang="it-IT" dirty="0" err="1"/>
              <a:t>this</a:t>
            </a:r>
            <a:r>
              <a:rPr lang="it-IT" dirty="0"/>
              <a:t> </a:t>
            </a:r>
            <a:r>
              <a:rPr lang="it-IT" dirty="0" err="1"/>
              <a:t>appears</a:t>
            </a:r>
            <a:r>
              <a:rPr lang="it-IT" dirty="0"/>
              <a:t> to be </a:t>
            </a:r>
            <a:r>
              <a:rPr lang="it-IT" dirty="0" err="1"/>
              <a:t>indispensable</a:t>
            </a:r>
            <a:r>
              <a:rPr lang="it-IT" dirty="0"/>
              <a:t> in the </a:t>
            </a:r>
            <a:r>
              <a:rPr lang="it-IT" dirty="0" err="1"/>
              <a:t>interest</a:t>
            </a:r>
            <a:r>
              <a:rPr lang="it-IT" dirty="0"/>
              <a:t> of the </a:t>
            </a:r>
            <a:r>
              <a:rPr lang="it-IT" dirty="0" err="1"/>
              <a:t>efficiency</a:t>
            </a:r>
            <a:r>
              <a:rPr lang="it-IT" dirty="0"/>
              <a:t> to the </a:t>
            </a:r>
            <a:r>
              <a:rPr lang="it-IT" dirty="0" err="1"/>
              <a:t>investigation</a:t>
            </a:r>
            <a:r>
              <a:rPr lang="it-IT" dirty="0"/>
              <a:t> or </a:t>
            </a:r>
            <a:r>
              <a:rPr lang="it-IT" dirty="0" err="1"/>
              <a:t>prosecution</a:t>
            </a:r>
            <a:endParaRPr lang="it-IT" dirty="0"/>
          </a:p>
        </p:txBody>
      </p:sp>
      <p:sp>
        <p:nvSpPr>
          <p:cNvPr id="3" name="Titolo 1">
            <a:extLst>
              <a:ext uri="{FF2B5EF4-FFF2-40B4-BE49-F238E27FC236}">
                <a16:creationId xmlns:a16="http://schemas.microsoft.com/office/drawing/2014/main" id="{819918FA-A017-4533-964A-862E64520F49}"/>
              </a:ext>
            </a:extLst>
          </p:cNvPr>
          <p:cNvSpPr txBox="1">
            <a:spLocks noGrp="1"/>
          </p:cNvSpPr>
          <p:nvPr>
            <p:ph type="title" idx="4294967295"/>
          </p:nvPr>
        </p:nvSpPr>
        <p:spPr>
          <a:xfrm>
            <a:off x="671946" y="301322"/>
            <a:ext cx="12095052" cy="1261798"/>
          </a:xfrm>
        </p:spPr>
        <p:txBody>
          <a:bodyPr/>
          <a:lstStyle/>
          <a:p>
            <a:pPr lvl="0"/>
            <a:r>
              <a:rPr lang="it-IT" b="1"/>
              <a:t>Operational cooperation</a:t>
            </a:r>
          </a:p>
        </p:txBody>
      </p:sp>
      <p:sp>
        <p:nvSpPr>
          <p:cNvPr id="5" name="Dia számának helye 4">
            <a:extLst>
              <a:ext uri="{FF2B5EF4-FFF2-40B4-BE49-F238E27FC236}">
                <a16:creationId xmlns:a16="http://schemas.microsoft.com/office/drawing/2014/main" id="{4506516A-FEA8-4604-A2F1-0E8C16D0EEC2}"/>
              </a:ext>
            </a:extLst>
          </p:cNvPr>
          <p:cNvSpPr>
            <a:spLocks noGrp="1"/>
          </p:cNvSpPr>
          <p:nvPr>
            <p:ph type="sldNum" sz="quarter" idx="8"/>
          </p:nvPr>
        </p:nvSpPr>
        <p:spPr/>
        <p:txBody>
          <a:bodyPr/>
          <a:lstStyle/>
          <a:p>
            <a:pPr lvl="0"/>
            <a:fld id="{461FCA76-257D-4B10-9521-1C2932CB9F09}" type="slidenum">
              <a:rPr lang="hu-HU" smtClean="0"/>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BCFE58D-5AA1-44BF-AD82-D9C465071CC5}"/>
              </a:ext>
            </a:extLst>
          </p:cNvPr>
          <p:cNvSpPr txBox="1">
            <a:spLocks noGrp="1"/>
          </p:cNvSpPr>
          <p:nvPr>
            <p:ph type="body" idx="4294967295"/>
          </p:nvPr>
        </p:nvSpPr>
        <p:spPr>
          <a:xfrm>
            <a:off x="671946" y="1926723"/>
            <a:ext cx="10865293" cy="4384081"/>
          </a:xfrm>
        </p:spPr>
        <p:txBody>
          <a:bodyPr/>
          <a:lstStyle/>
          <a:p>
            <a:pPr lvl="0" algn="just">
              <a:buNone/>
            </a:pPr>
            <a:r>
              <a:rPr lang="it-IT" dirty="0"/>
              <a:t>Art. 34: </a:t>
            </a:r>
            <a:r>
              <a:rPr lang="it-IT" dirty="0" err="1"/>
              <a:t>Where</a:t>
            </a:r>
            <a:r>
              <a:rPr lang="it-IT" dirty="0"/>
              <a:t> an </a:t>
            </a:r>
            <a:r>
              <a:rPr lang="it-IT" dirty="0" err="1"/>
              <a:t>investigation</a:t>
            </a:r>
            <a:r>
              <a:rPr lang="it-IT" dirty="0"/>
              <a:t> </a:t>
            </a:r>
            <a:r>
              <a:rPr lang="it-IT" dirty="0" err="1"/>
              <a:t>conducted</a:t>
            </a:r>
            <a:r>
              <a:rPr lang="it-IT" dirty="0"/>
              <a:t> by the EPPO </a:t>
            </a:r>
            <a:r>
              <a:rPr lang="it-IT" dirty="0" err="1"/>
              <a:t>reveals</a:t>
            </a:r>
            <a:r>
              <a:rPr lang="it-IT" dirty="0"/>
              <a:t> </a:t>
            </a:r>
            <a:r>
              <a:rPr lang="it-IT" dirty="0" err="1"/>
              <a:t>that</a:t>
            </a:r>
            <a:r>
              <a:rPr lang="it-IT" dirty="0"/>
              <a:t> the </a:t>
            </a:r>
            <a:r>
              <a:rPr lang="it-IT" dirty="0" err="1"/>
              <a:t>facts</a:t>
            </a:r>
            <a:r>
              <a:rPr lang="it-IT" dirty="0"/>
              <a:t> </a:t>
            </a:r>
            <a:r>
              <a:rPr lang="it-IT" dirty="0" err="1"/>
              <a:t>subject</a:t>
            </a:r>
            <a:r>
              <a:rPr lang="it-IT" dirty="0"/>
              <a:t> to </a:t>
            </a:r>
            <a:r>
              <a:rPr lang="it-IT" dirty="0" err="1"/>
              <a:t>investigation</a:t>
            </a:r>
            <a:r>
              <a:rPr lang="it-IT" dirty="0"/>
              <a:t> do </a:t>
            </a:r>
            <a:r>
              <a:rPr lang="it-IT" dirty="0" err="1"/>
              <a:t>not</a:t>
            </a:r>
            <a:r>
              <a:rPr lang="it-IT" dirty="0"/>
              <a:t> </a:t>
            </a:r>
            <a:r>
              <a:rPr lang="it-IT" dirty="0" err="1"/>
              <a:t>constitute</a:t>
            </a:r>
            <a:r>
              <a:rPr lang="it-IT" dirty="0"/>
              <a:t> a </a:t>
            </a:r>
            <a:r>
              <a:rPr lang="it-IT" dirty="0" err="1"/>
              <a:t>criminal</a:t>
            </a:r>
            <a:r>
              <a:rPr lang="it-IT" dirty="0"/>
              <a:t> </a:t>
            </a:r>
            <a:r>
              <a:rPr lang="it-IT" dirty="0" err="1"/>
              <a:t>offence</a:t>
            </a:r>
            <a:r>
              <a:rPr lang="it-IT" dirty="0"/>
              <a:t> for </a:t>
            </a:r>
            <a:r>
              <a:rPr lang="it-IT" dirty="0" err="1"/>
              <a:t>which</a:t>
            </a:r>
            <a:r>
              <a:rPr lang="it-IT" dirty="0"/>
              <a:t> </a:t>
            </a:r>
            <a:r>
              <a:rPr lang="it-IT" dirty="0" err="1"/>
              <a:t>it</a:t>
            </a:r>
            <a:r>
              <a:rPr lang="it-IT" dirty="0"/>
              <a:t> </a:t>
            </a:r>
            <a:r>
              <a:rPr lang="it-IT" dirty="0" err="1"/>
              <a:t>is</a:t>
            </a:r>
            <a:r>
              <a:rPr lang="it-IT" dirty="0"/>
              <a:t> </a:t>
            </a:r>
            <a:r>
              <a:rPr lang="it-IT" dirty="0" err="1"/>
              <a:t>competent</a:t>
            </a:r>
            <a:r>
              <a:rPr lang="it-IT" dirty="0"/>
              <a:t> under </a:t>
            </a:r>
            <a:r>
              <a:rPr lang="it-IT" dirty="0" err="1"/>
              <a:t>Articles</a:t>
            </a:r>
            <a:r>
              <a:rPr lang="it-IT" dirty="0"/>
              <a:t> 22 and 23, the </a:t>
            </a:r>
            <a:r>
              <a:rPr lang="it-IT" dirty="0" err="1"/>
              <a:t>competent</a:t>
            </a:r>
            <a:r>
              <a:rPr lang="it-IT" dirty="0"/>
              <a:t> </a:t>
            </a:r>
            <a:r>
              <a:rPr lang="it-IT" dirty="0" err="1"/>
              <a:t>Permanent</a:t>
            </a:r>
            <a:r>
              <a:rPr lang="it-IT" dirty="0"/>
              <a:t> Chamber </a:t>
            </a:r>
            <a:r>
              <a:rPr lang="it-IT" dirty="0" err="1"/>
              <a:t>shall</a:t>
            </a:r>
            <a:r>
              <a:rPr lang="it-IT" dirty="0"/>
              <a:t> decide to </a:t>
            </a:r>
            <a:r>
              <a:rPr lang="it-IT" dirty="0" err="1"/>
              <a:t>refer</a:t>
            </a:r>
            <a:r>
              <a:rPr lang="it-IT" dirty="0"/>
              <a:t> the case </a:t>
            </a:r>
            <a:r>
              <a:rPr lang="it-IT" dirty="0" err="1"/>
              <a:t>without</a:t>
            </a:r>
            <a:r>
              <a:rPr lang="it-IT" dirty="0"/>
              <a:t> </a:t>
            </a:r>
            <a:r>
              <a:rPr lang="it-IT" dirty="0" err="1"/>
              <a:t>undue</a:t>
            </a:r>
            <a:r>
              <a:rPr lang="it-IT" dirty="0"/>
              <a:t> delay to the </a:t>
            </a:r>
            <a:r>
              <a:rPr lang="it-IT" dirty="0" err="1"/>
              <a:t>competent</a:t>
            </a:r>
            <a:r>
              <a:rPr lang="it-IT" dirty="0"/>
              <a:t> national </a:t>
            </a:r>
            <a:r>
              <a:rPr lang="it-IT" dirty="0" err="1"/>
              <a:t>authorities</a:t>
            </a:r>
            <a:r>
              <a:rPr lang="it-IT" dirty="0"/>
              <a:t>.</a:t>
            </a:r>
          </a:p>
        </p:txBody>
      </p:sp>
      <p:sp>
        <p:nvSpPr>
          <p:cNvPr id="3" name="Titolo 1">
            <a:extLst>
              <a:ext uri="{FF2B5EF4-FFF2-40B4-BE49-F238E27FC236}">
                <a16:creationId xmlns:a16="http://schemas.microsoft.com/office/drawing/2014/main" id="{0BA06442-7E05-4B6E-9DFE-1E87C1AFCC0E}"/>
              </a:ext>
            </a:extLst>
          </p:cNvPr>
          <p:cNvSpPr txBox="1">
            <a:spLocks noGrp="1"/>
          </p:cNvSpPr>
          <p:nvPr>
            <p:ph type="title" idx="4294967295"/>
          </p:nvPr>
        </p:nvSpPr>
        <p:spPr>
          <a:xfrm>
            <a:off x="671946" y="301322"/>
            <a:ext cx="12095052" cy="1261798"/>
          </a:xfrm>
        </p:spPr>
        <p:txBody>
          <a:bodyPr/>
          <a:lstStyle/>
          <a:p>
            <a:pPr lvl="0"/>
            <a:r>
              <a:rPr lang="it-IT" b="1"/>
              <a:t>Operational cooperation – referral of cases</a:t>
            </a:r>
          </a:p>
        </p:txBody>
      </p:sp>
      <p:sp>
        <p:nvSpPr>
          <p:cNvPr id="5" name="Dia számának helye 4">
            <a:extLst>
              <a:ext uri="{FF2B5EF4-FFF2-40B4-BE49-F238E27FC236}">
                <a16:creationId xmlns:a16="http://schemas.microsoft.com/office/drawing/2014/main" id="{A80399F7-8880-4F77-AA7F-EBB833EBF74B}"/>
              </a:ext>
            </a:extLst>
          </p:cNvPr>
          <p:cNvSpPr>
            <a:spLocks noGrp="1"/>
          </p:cNvSpPr>
          <p:nvPr>
            <p:ph type="sldNum" sz="quarter" idx="8"/>
          </p:nvPr>
        </p:nvSpPr>
        <p:spPr/>
        <p:txBody>
          <a:bodyPr/>
          <a:lstStyle/>
          <a:p>
            <a:pPr lvl="0"/>
            <a:fld id="{461FCA76-257D-4B10-9521-1C2932CB9F09}" type="slidenum">
              <a:rPr lang="hu-HU" smtClean="0"/>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24DA8CF-4EF8-488B-AE1A-951C892933E0}"/>
              </a:ext>
            </a:extLst>
          </p:cNvPr>
          <p:cNvSpPr txBox="1">
            <a:spLocks noGrp="1"/>
          </p:cNvSpPr>
          <p:nvPr>
            <p:ph type="body" idx="4294967295"/>
          </p:nvPr>
        </p:nvSpPr>
        <p:spPr>
          <a:xfrm>
            <a:off x="671946" y="2092869"/>
            <a:ext cx="10978185" cy="4384081"/>
          </a:xfrm>
        </p:spPr>
        <p:txBody>
          <a:bodyPr/>
          <a:lstStyle/>
          <a:p>
            <a:pPr lvl="0" algn="just">
              <a:buNone/>
            </a:pPr>
            <a:r>
              <a:rPr lang="it-IT" dirty="0"/>
              <a:t>Art. 34: </a:t>
            </a:r>
            <a:r>
              <a:rPr lang="it-IT" dirty="0" err="1"/>
              <a:t>Where</a:t>
            </a:r>
            <a:r>
              <a:rPr lang="it-IT" dirty="0"/>
              <a:t> an </a:t>
            </a:r>
            <a:r>
              <a:rPr lang="it-IT" dirty="0" err="1"/>
              <a:t>investigation</a:t>
            </a:r>
            <a:r>
              <a:rPr lang="it-IT" dirty="0"/>
              <a:t> </a:t>
            </a:r>
            <a:r>
              <a:rPr lang="it-IT" dirty="0" err="1"/>
              <a:t>conducted</a:t>
            </a:r>
            <a:r>
              <a:rPr lang="it-IT" dirty="0"/>
              <a:t> by the EPPO </a:t>
            </a:r>
            <a:r>
              <a:rPr lang="it-IT" dirty="0" err="1"/>
              <a:t>reveals</a:t>
            </a:r>
            <a:r>
              <a:rPr lang="it-IT" dirty="0"/>
              <a:t> </a:t>
            </a:r>
            <a:r>
              <a:rPr lang="it-IT" dirty="0" err="1"/>
              <a:t>that</a:t>
            </a:r>
            <a:r>
              <a:rPr lang="it-IT" dirty="0"/>
              <a:t> the </a:t>
            </a:r>
            <a:r>
              <a:rPr lang="it-IT" dirty="0" err="1"/>
              <a:t>specific</a:t>
            </a:r>
            <a:r>
              <a:rPr lang="it-IT" dirty="0"/>
              <a:t> </a:t>
            </a:r>
            <a:r>
              <a:rPr lang="it-IT" dirty="0" err="1"/>
              <a:t>conditions</a:t>
            </a:r>
            <a:r>
              <a:rPr lang="it-IT" dirty="0"/>
              <a:t> for the </a:t>
            </a:r>
            <a:r>
              <a:rPr lang="it-IT" dirty="0" err="1"/>
              <a:t>exercise</a:t>
            </a:r>
            <a:r>
              <a:rPr lang="it-IT" dirty="0"/>
              <a:t> of </a:t>
            </a:r>
            <a:r>
              <a:rPr lang="it-IT" dirty="0" err="1"/>
              <a:t>its</a:t>
            </a:r>
            <a:r>
              <a:rPr lang="it-IT" dirty="0"/>
              <a:t> </a:t>
            </a:r>
            <a:r>
              <a:rPr lang="it-IT" dirty="0" err="1"/>
              <a:t>competence</a:t>
            </a:r>
            <a:r>
              <a:rPr lang="it-IT" dirty="0"/>
              <a:t> set out in </a:t>
            </a:r>
            <a:r>
              <a:rPr lang="it-IT" dirty="0" err="1"/>
              <a:t>Article</a:t>
            </a:r>
            <a:r>
              <a:rPr lang="it-IT" dirty="0"/>
              <a:t> 25(2) and (3) are no </a:t>
            </a:r>
            <a:r>
              <a:rPr lang="it-IT" dirty="0" err="1"/>
              <a:t>longer</a:t>
            </a:r>
            <a:r>
              <a:rPr lang="it-IT" dirty="0"/>
              <a:t> </a:t>
            </a:r>
            <a:r>
              <a:rPr lang="it-IT" dirty="0" err="1"/>
              <a:t>met</a:t>
            </a:r>
            <a:r>
              <a:rPr lang="it-IT" dirty="0"/>
              <a:t>, the </a:t>
            </a:r>
            <a:r>
              <a:rPr lang="it-IT" dirty="0" err="1"/>
              <a:t>competent</a:t>
            </a:r>
            <a:r>
              <a:rPr lang="it-IT" dirty="0"/>
              <a:t> </a:t>
            </a:r>
            <a:r>
              <a:rPr lang="it-IT" dirty="0" err="1"/>
              <a:t>Permanent</a:t>
            </a:r>
            <a:r>
              <a:rPr lang="it-IT" dirty="0"/>
              <a:t> Chamber </a:t>
            </a:r>
            <a:r>
              <a:rPr lang="it-IT" dirty="0" err="1"/>
              <a:t>shall</a:t>
            </a:r>
            <a:r>
              <a:rPr lang="it-IT" dirty="0"/>
              <a:t> decide to </a:t>
            </a:r>
            <a:r>
              <a:rPr lang="it-IT" dirty="0" err="1"/>
              <a:t>refer</a:t>
            </a:r>
            <a:r>
              <a:rPr lang="it-IT" dirty="0"/>
              <a:t> the case to the </a:t>
            </a:r>
            <a:r>
              <a:rPr lang="it-IT" dirty="0" err="1"/>
              <a:t>competent</a:t>
            </a:r>
            <a:r>
              <a:rPr lang="it-IT" dirty="0"/>
              <a:t> national </a:t>
            </a:r>
            <a:r>
              <a:rPr lang="it-IT" dirty="0" err="1"/>
              <a:t>authorities</a:t>
            </a:r>
            <a:r>
              <a:rPr lang="it-IT" dirty="0"/>
              <a:t> </a:t>
            </a:r>
            <a:r>
              <a:rPr lang="it-IT" dirty="0" err="1"/>
              <a:t>without</a:t>
            </a:r>
            <a:r>
              <a:rPr lang="it-IT" dirty="0"/>
              <a:t> </a:t>
            </a:r>
            <a:r>
              <a:rPr lang="it-IT" dirty="0" err="1"/>
              <a:t>undue</a:t>
            </a:r>
            <a:r>
              <a:rPr lang="it-IT" dirty="0"/>
              <a:t> delay and </a:t>
            </a:r>
            <a:r>
              <a:rPr lang="it-IT" dirty="0" err="1"/>
              <a:t>before</a:t>
            </a:r>
            <a:r>
              <a:rPr lang="it-IT" dirty="0"/>
              <a:t> </a:t>
            </a:r>
            <a:r>
              <a:rPr lang="it-IT" dirty="0" err="1"/>
              <a:t>initiating</a:t>
            </a:r>
            <a:r>
              <a:rPr lang="it-IT" dirty="0"/>
              <a:t> </a:t>
            </a:r>
            <a:r>
              <a:rPr lang="it-IT" dirty="0" err="1"/>
              <a:t>prosecution</a:t>
            </a:r>
            <a:r>
              <a:rPr lang="it-IT" dirty="0"/>
              <a:t> at national </a:t>
            </a:r>
            <a:r>
              <a:rPr lang="it-IT" dirty="0" err="1"/>
              <a:t>courts</a:t>
            </a:r>
            <a:r>
              <a:rPr lang="it-IT" dirty="0"/>
              <a:t>.</a:t>
            </a:r>
          </a:p>
        </p:txBody>
      </p:sp>
      <p:sp>
        <p:nvSpPr>
          <p:cNvPr id="3" name="Titolo 1">
            <a:extLst>
              <a:ext uri="{FF2B5EF4-FFF2-40B4-BE49-F238E27FC236}">
                <a16:creationId xmlns:a16="http://schemas.microsoft.com/office/drawing/2014/main" id="{42F39B38-8D35-4C29-9B43-AA2714DEE005}"/>
              </a:ext>
            </a:extLst>
          </p:cNvPr>
          <p:cNvSpPr txBox="1">
            <a:spLocks noGrp="1"/>
          </p:cNvSpPr>
          <p:nvPr>
            <p:ph type="title" idx="4294967295"/>
          </p:nvPr>
        </p:nvSpPr>
        <p:spPr>
          <a:xfrm>
            <a:off x="671946" y="301322"/>
            <a:ext cx="12095052" cy="1261798"/>
          </a:xfrm>
        </p:spPr>
        <p:txBody>
          <a:bodyPr/>
          <a:lstStyle/>
          <a:p>
            <a:pPr lvl="0"/>
            <a:r>
              <a:rPr lang="it-IT" b="1"/>
              <a:t>Operational cooperation – referral of cases</a:t>
            </a:r>
          </a:p>
        </p:txBody>
      </p:sp>
      <p:sp>
        <p:nvSpPr>
          <p:cNvPr id="5" name="Dia számának helye 4">
            <a:extLst>
              <a:ext uri="{FF2B5EF4-FFF2-40B4-BE49-F238E27FC236}">
                <a16:creationId xmlns:a16="http://schemas.microsoft.com/office/drawing/2014/main" id="{BB8B3F33-E568-4066-9338-326DEE690B71}"/>
              </a:ext>
            </a:extLst>
          </p:cNvPr>
          <p:cNvSpPr>
            <a:spLocks noGrp="1"/>
          </p:cNvSpPr>
          <p:nvPr>
            <p:ph type="sldNum" sz="quarter" idx="8"/>
          </p:nvPr>
        </p:nvSpPr>
        <p:spPr/>
        <p:txBody>
          <a:bodyPr/>
          <a:lstStyle/>
          <a:p>
            <a:pPr lvl="0"/>
            <a:fld id="{461FCA76-257D-4B10-9521-1C2932CB9F09}" type="slidenum">
              <a:rPr lang="hu-HU" smtClean="0"/>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818396B-E496-4760-A9B1-0417C743C6A0}"/>
              </a:ext>
            </a:extLst>
          </p:cNvPr>
          <p:cNvSpPr txBox="1">
            <a:spLocks noGrp="1"/>
          </p:cNvSpPr>
          <p:nvPr>
            <p:ph type="body" idx="4294967295"/>
          </p:nvPr>
        </p:nvSpPr>
        <p:spPr>
          <a:xfrm>
            <a:off x="671946" y="2092869"/>
            <a:ext cx="10558759" cy="4384081"/>
          </a:xfrm>
        </p:spPr>
        <p:txBody>
          <a:bodyPr/>
          <a:lstStyle/>
          <a:p>
            <a:pPr lvl="0">
              <a:buNone/>
            </a:pPr>
            <a:r>
              <a:rPr lang="it-IT" dirty="0" err="1"/>
              <a:t>Provisions</a:t>
            </a:r>
            <a:r>
              <a:rPr lang="it-IT" dirty="0"/>
              <a:t>/</a:t>
            </a:r>
            <a:r>
              <a:rPr lang="it-IT" dirty="0" err="1"/>
              <a:t>Principles</a:t>
            </a:r>
            <a:endParaRPr lang="it-IT" dirty="0"/>
          </a:p>
          <a:p>
            <a:pPr lvl="0"/>
            <a:r>
              <a:rPr lang="it-IT" dirty="0"/>
              <a:t> Recital 49, 52, 53 information flow</a:t>
            </a:r>
          </a:p>
          <a:p>
            <a:pPr lvl="0"/>
            <a:r>
              <a:rPr lang="it-IT" dirty="0"/>
              <a:t> Recital 58, 60, 61, 62, 69, 77, 87 </a:t>
            </a:r>
            <a:r>
              <a:rPr lang="it-IT" dirty="0" err="1"/>
              <a:t>operational</a:t>
            </a:r>
            <a:r>
              <a:rPr lang="it-IT" dirty="0"/>
              <a:t> </a:t>
            </a:r>
            <a:r>
              <a:rPr lang="it-IT" dirty="0" err="1"/>
              <a:t>cooperation</a:t>
            </a:r>
            <a:endParaRPr lang="it-IT" dirty="0"/>
          </a:p>
          <a:p>
            <a:pPr lvl="0"/>
            <a:r>
              <a:rPr lang="it-IT" dirty="0"/>
              <a:t> Art. 5 para 6</a:t>
            </a:r>
          </a:p>
          <a:p>
            <a:pPr lvl="0"/>
            <a:r>
              <a:rPr lang="it-IT" dirty="0"/>
              <a:t> Art. 24, 25, 27,28 </a:t>
            </a:r>
            <a:r>
              <a:rPr lang="it-IT" dirty="0" err="1"/>
              <a:t>operational</a:t>
            </a:r>
            <a:r>
              <a:rPr lang="it-IT" dirty="0"/>
              <a:t> </a:t>
            </a:r>
            <a:r>
              <a:rPr lang="it-IT" dirty="0" err="1"/>
              <a:t>cooperation</a:t>
            </a:r>
            <a:endParaRPr lang="it-IT" dirty="0"/>
          </a:p>
          <a:p>
            <a:pPr lvl="0"/>
            <a:r>
              <a:rPr lang="it-IT" dirty="0"/>
              <a:t> Art. 34</a:t>
            </a:r>
          </a:p>
          <a:p>
            <a:pPr lvl="0"/>
            <a:endParaRPr lang="it-IT" dirty="0"/>
          </a:p>
          <a:p>
            <a:pPr lvl="0"/>
            <a:endParaRPr lang="it-IT" dirty="0"/>
          </a:p>
        </p:txBody>
      </p:sp>
      <p:sp>
        <p:nvSpPr>
          <p:cNvPr id="3" name="Titolo 1">
            <a:extLst>
              <a:ext uri="{FF2B5EF4-FFF2-40B4-BE49-F238E27FC236}">
                <a16:creationId xmlns:a16="http://schemas.microsoft.com/office/drawing/2014/main" id="{1E1362E9-08DD-4933-B5B3-480227495B99}"/>
              </a:ext>
            </a:extLst>
          </p:cNvPr>
          <p:cNvSpPr txBox="1">
            <a:spLocks noGrp="1"/>
          </p:cNvSpPr>
          <p:nvPr>
            <p:ph type="title" idx="4294967295"/>
          </p:nvPr>
        </p:nvSpPr>
        <p:spPr>
          <a:xfrm>
            <a:off x="671946" y="301322"/>
            <a:ext cx="12095052" cy="1261798"/>
          </a:xfrm>
        </p:spPr>
        <p:txBody>
          <a:bodyPr/>
          <a:lstStyle/>
          <a:p>
            <a:pPr lvl="0"/>
            <a:r>
              <a:rPr lang="it-IT" b="1"/>
              <a:t>Introduction</a:t>
            </a:r>
          </a:p>
        </p:txBody>
      </p:sp>
      <p:sp>
        <p:nvSpPr>
          <p:cNvPr id="5" name="Dia számának helye 4">
            <a:extLst>
              <a:ext uri="{FF2B5EF4-FFF2-40B4-BE49-F238E27FC236}">
                <a16:creationId xmlns:a16="http://schemas.microsoft.com/office/drawing/2014/main" id="{917EFE22-6B4F-47FC-B4A1-066E4BF717B0}"/>
              </a:ext>
            </a:extLst>
          </p:cNvPr>
          <p:cNvSpPr>
            <a:spLocks noGrp="1"/>
          </p:cNvSpPr>
          <p:nvPr>
            <p:ph type="sldNum" sz="quarter" idx="8"/>
          </p:nvPr>
        </p:nvSpPr>
        <p:spPr/>
        <p:txBody>
          <a:bodyPr/>
          <a:lstStyle/>
          <a:p>
            <a:pPr lvl="0"/>
            <a:fld id="{461FCA76-257D-4B10-9521-1C2932CB9F09}" type="slidenum">
              <a:rPr lang="hu-HU" smtClean="0"/>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104E80C6-FC74-49F6-911E-82066365E0A9}"/>
              </a:ext>
            </a:extLst>
          </p:cNvPr>
          <p:cNvSpPr txBox="1">
            <a:spLocks noGrp="1"/>
          </p:cNvSpPr>
          <p:nvPr>
            <p:ph type="body" idx="4294967295"/>
          </p:nvPr>
        </p:nvSpPr>
        <p:spPr>
          <a:xfrm>
            <a:off x="671946" y="1915439"/>
            <a:ext cx="11102361" cy="4384081"/>
          </a:xfrm>
        </p:spPr>
        <p:txBody>
          <a:bodyPr/>
          <a:lstStyle/>
          <a:p>
            <a:pPr lvl="0" algn="just">
              <a:buNone/>
            </a:pPr>
            <a:r>
              <a:rPr lang="it-IT" dirty="0"/>
              <a:t>Art. 34: </a:t>
            </a:r>
            <a:r>
              <a:rPr lang="it-IT" dirty="0" err="1"/>
              <a:t>Offences</a:t>
            </a:r>
            <a:r>
              <a:rPr lang="it-IT" dirty="0"/>
              <a:t> </a:t>
            </a:r>
            <a:r>
              <a:rPr lang="it-IT" dirty="0" err="1"/>
              <a:t>which</a:t>
            </a:r>
            <a:r>
              <a:rPr lang="it-IT" dirty="0"/>
              <a:t> </a:t>
            </a:r>
            <a:r>
              <a:rPr lang="it-IT" dirty="0" err="1"/>
              <a:t>caused</a:t>
            </a:r>
            <a:r>
              <a:rPr lang="it-IT" dirty="0"/>
              <a:t> or are </a:t>
            </a:r>
            <a:r>
              <a:rPr lang="it-IT" dirty="0" err="1"/>
              <a:t>likely</a:t>
            </a:r>
            <a:r>
              <a:rPr lang="it-IT" dirty="0"/>
              <a:t> to cause </a:t>
            </a:r>
            <a:r>
              <a:rPr lang="it-IT" dirty="0" err="1"/>
              <a:t>damage</a:t>
            </a:r>
            <a:r>
              <a:rPr lang="it-IT" dirty="0"/>
              <a:t> to the </a:t>
            </a:r>
            <a:r>
              <a:rPr lang="it-IT" dirty="0" err="1"/>
              <a:t>financial</a:t>
            </a:r>
            <a:r>
              <a:rPr lang="it-IT" dirty="0"/>
              <a:t> </a:t>
            </a:r>
            <a:r>
              <a:rPr lang="it-IT" dirty="0" err="1"/>
              <a:t>interests</a:t>
            </a:r>
            <a:r>
              <a:rPr lang="it-IT" dirty="0"/>
              <a:t> of the Union of </a:t>
            </a:r>
            <a:r>
              <a:rPr lang="it-IT" dirty="0" err="1"/>
              <a:t>less</a:t>
            </a:r>
            <a:r>
              <a:rPr lang="it-IT" dirty="0"/>
              <a:t> </a:t>
            </a:r>
            <a:r>
              <a:rPr lang="it-IT" dirty="0" err="1"/>
              <a:t>than</a:t>
            </a:r>
            <a:r>
              <a:rPr lang="it-IT" dirty="0"/>
              <a:t> EUR 100 000:</a:t>
            </a:r>
          </a:p>
          <a:p>
            <a:pPr lvl="0" algn="just">
              <a:buNone/>
            </a:pPr>
            <a:r>
              <a:rPr lang="it-IT" dirty="0" err="1"/>
              <a:t>When</a:t>
            </a:r>
            <a:r>
              <a:rPr lang="it-IT" dirty="0"/>
              <a:t> the College </a:t>
            </a:r>
            <a:r>
              <a:rPr lang="it-IT" dirty="0" err="1"/>
              <a:t>considers</a:t>
            </a:r>
            <a:r>
              <a:rPr lang="it-IT" dirty="0"/>
              <a:t> </a:t>
            </a:r>
            <a:r>
              <a:rPr lang="it-IT" dirty="0" err="1"/>
              <a:t>that</a:t>
            </a:r>
            <a:r>
              <a:rPr lang="it-IT" dirty="0"/>
              <a:t>, with </a:t>
            </a:r>
            <a:r>
              <a:rPr lang="it-IT" dirty="0" err="1"/>
              <a:t>reference</a:t>
            </a:r>
            <a:r>
              <a:rPr lang="it-IT" dirty="0"/>
              <a:t> to the degree of </a:t>
            </a:r>
            <a:r>
              <a:rPr lang="it-IT" dirty="0" err="1"/>
              <a:t>seriousness</a:t>
            </a:r>
            <a:r>
              <a:rPr lang="it-IT" dirty="0"/>
              <a:t> of the </a:t>
            </a:r>
            <a:r>
              <a:rPr lang="it-IT" dirty="0" err="1"/>
              <a:t>offence</a:t>
            </a:r>
            <a:r>
              <a:rPr lang="it-IT" dirty="0"/>
              <a:t> or the </a:t>
            </a:r>
            <a:r>
              <a:rPr lang="it-IT" dirty="0" err="1"/>
              <a:t>complexity</a:t>
            </a:r>
            <a:r>
              <a:rPr lang="it-IT" dirty="0"/>
              <a:t> of the </a:t>
            </a:r>
            <a:r>
              <a:rPr lang="it-IT" dirty="0" err="1"/>
              <a:t>proceedings</a:t>
            </a:r>
            <a:r>
              <a:rPr lang="it-IT" dirty="0"/>
              <a:t> in the </a:t>
            </a:r>
            <a:r>
              <a:rPr lang="it-IT" dirty="0" err="1"/>
              <a:t>individual</a:t>
            </a:r>
            <a:r>
              <a:rPr lang="it-IT" dirty="0"/>
              <a:t> case, </a:t>
            </a:r>
            <a:r>
              <a:rPr lang="it-IT" dirty="0" err="1"/>
              <a:t>there</a:t>
            </a:r>
            <a:r>
              <a:rPr lang="it-IT" dirty="0"/>
              <a:t> </a:t>
            </a:r>
            <a:r>
              <a:rPr lang="it-IT" dirty="0" err="1"/>
              <a:t>is</a:t>
            </a:r>
            <a:r>
              <a:rPr lang="it-IT" dirty="0"/>
              <a:t> no </a:t>
            </a:r>
            <a:r>
              <a:rPr lang="it-IT" dirty="0" err="1"/>
              <a:t>need</a:t>
            </a:r>
            <a:r>
              <a:rPr lang="it-IT" dirty="0"/>
              <a:t> to investigate or to </a:t>
            </a:r>
            <a:r>
              <a:rPr lang="it-IT" dirty="0" err="1"/>
              <a:t>prosecute</a:t>
            </a:r>
            <a:r>
              <a:rPr lang="it-IT" dirty="0"/>
              <a:t> a case at Union </a:t>
            </a:r>
            <a:r>
              <a:rPr lang="it-IT" dirty="0" err="1"/>
              <a:t>level</a:t>
            </a:r>
            <a:r>
              <a:rPr lang="it-IT" dirty="0"/>
              <a:t> and </a:t>
            </a:r>
            <a:r>
              <a:rPr lang="it-IT" dirty="0" err="1"/>
              <a:t>that</a:t>
            </a:r>
            <a:r>
              <a:rPr lang="it-IT" dirty="0"/>
              <a:t> </a:t>
            </a:r>
            <a:r>
              <a:rPr lang="it-IT" dirty="0" err="1"/>
              <a:t>it</a:t>
            </a:r>
            <a:r>
              <a:rPr lang="it-IT" dirty="0"/>
              <a:t> </a:t>
            </a:r>
            <a:r>
              <a:rPr lang="it-IT" dirty="0" err="1"/>
              <a:t>would</a:t>
            </a:r>
            <a:r>
              <a:rPr lang="it-IT" dirty="0"/>
              <a:t> be in the </a:t>
            </a:r>
            <a:r>
              <a:rPr lang="it-IT" dirty="0" err="1"/>
              <a:t>interest</a:t>
            </a:r>
            <a:r>
              <a:rPr lang="it-IT" dirty="0"/>
              <a:t> of the </a:t>
            </a:r>
            <a:r>
              <a:rPr lang="it-IT" dirty="0" err="1"/>
              <a:t>efficiency</a:t>
            </a:r>
            <a:r>
              <a:rPr lang="it-IT" dirty="0"/>
              <a:t> of </a:t>
            </a:r>
            <a:r>
              <a:rPr lang="it-IT" dirty="0" err="1"/>
              <a:t>investigation</a:t>
            </a:r>
            <a:r>
              <a:rPr lang="it-IT" dirty="0"/>
              <a:t> or </a:t>
            </a:r>
            <a:r>
              <a:rPr lang="it-IT" dirty="0" err="1"/>
              <a:t>prosecution</a:t>
            </a:r>
            <a:r>
              <a:rPr lang="it-IT" dirty="0"/>
              <a:t>, </a:t>
            </a:r>
            <a:r>
              <a:rPr lang="it-IT" dirty="0" err="1"/>
              <a:t>it</a:t>
            </a:r>
            <a:r>
              <a:rPr lang="it-IT" dirty="0"/>
              <a:t> </a:t>
            </a:r>
            <a:r>
              <a:rPr lang="it-IT" dirty="0" err="1"/>
              <a:t>shall</a:t>
            </a:r>
            <a:r>
              <a:rPr lang="it-IT" dirty="0"/>
              <a:t> </a:t>
            </a:r>
            <a:r>
              <a:rPr lang="it-IT" dirty="0" err="1"/>
              <a:t>issue</a:t>
            </a:r>
            <a:r>
              <a:rPr lang="it-IT" dirty="0"/>
              <a:t> general </a:t>
            </a:r>
            <a:r>
              <a:rPr lang="it-IT" dirty="0" err="1"/>
              <a:t>guidelines</a:t>
            </a:r>
            <a:r>
              <a:rPr lang="it-IT" dirty="0"/>
              <a:t> </a:t>
            </a:r>
            <a:r>
              <a:rPr lang="it-IT" dirty="0" err="1"/>
              <a:t>allowing</a:t>
            </a:r>
            <a:r>
              <a:rPr lang="it-IT" dirty="0"/>
              <a:t> the </a:t>
            </a:r>
            <a:r>
              <a:rPr lang="it-IT" dirty="0" err="1"/>
              <a:t>Permanent</a:t>
            </a:r>
            <a:r>
              <a:rPr lang="it-IT" dirty="0"/>
              <a:t> Chamber to </a:t>
            </a:r>
            <a:r>
              <a:rPr lang="it-IT" dirty="0" err="1"/>
              <a:t>refer</a:t>
            </a:r>
            <a:r>
              <a:rPr lang="it-IT" dirty="0"/>
              <a:t> a case to the </a:t>
            </a:r>
            <a:r>
              <a:rPr lang="it-IT" dirty="0" err="1"/>
              <a:t>competent</a:t>
            </a:r>
            <a:r>
              <a:rPr lang="it-IT" dirty="0"/>
              <a:t> national </a:t>
            </a:r>
            <a:r>
              <a:rPr lang="it-IT" dirty="0" err="1"/>
              <a:t>authorities</a:t>
            </a:r>
            <a:r>
              <a:rPr lang="it-IT" dirty="0"/>
              <a:t>.</a:t>
            </a:r>
          </a:p>
        </p:txBody>
      </p:sp>
      <p:sp>
        <p:nvSpPr>
          <p:cNvPr id="3" name="Titolo 1">
            <a:extLst>
              <a:ext uri="{FF2B5EF4-FFF2-40B4-BE49-F238E27FC236}">
                <a16:creationId xmlns:a16="http://schemas.microsoft.com/office/drawing/2014/main" id="{D62433BA-9529-49F9-9A6A-83F4C4F6DDB8}"/>
              </a:ext>
            </a:extLst>
          </p:cNvPr>
          <p:cNvSpPr txBox="1">
            <a:spLocks noGrp="1"/>
          </p:cNvSpPr>
          <p:nvPr>
            <p:ph type="title" idx="4294967295"/>
          </p:nvPr>
        </p:nvSpPr>
        <p:spPr>
          <a:xfrm>
            <a:off x="671946" y="301322"/>
            <a:ext cx="12095052" cy="1261798"/>
          </a:xfrm>
        </p:spPr>
        <p:txBody>
          <a:bodyPr/>
          <a:lstStyle/>
          <a:p>
            <a:pPr lvl="0"/>
            <a:r>
              <a:rPr lang="it-IT" b="1"/>
              <a:t>Operational cooperation – referral of cases</a:t>
            </a:r>
          </a:p>
        </p:txBody>
      </p:sp>
      <p:sp>
        <p:nvSpPr>
          <p:cNvPr id="5" name="Dia számának helye 4">
            <a:extLst>
              <a:ext uri="{FF2B5EF4-FFF2-40B4-BE49-F238E27FC236}">
                <a16:creationId xmlns:a16="http://schemas.microsoft.com/office/drawing/2014/main" id="{BAFF3157-6B9D-474B-9766-A64E0F4E522A}"/>
              </a:ext>
            </a:extLst>
          </p:cNvPr>
          <p:cNvSpPr>
            <a:spLocks noGrp="1"/>
          </p:cNvSpPr>
          <p:nvPr>
            <p:ph type="sldNum" sz="quarter" idx="8"/>
          </p:nvPr>
        </p:nvSpPr>
        <p:spPr/>
        <p:txBody>
          <a:bodyPr/>
          <a:lstStyle/>
          <a:p>
            <a:pPr lvl="0"/>
            <a:fld id="{461FCA76-257D-4B10-9521-1C2932CB9F09}" type="slidenum">
              <a:rPr lang="hu-HU" smtClean="0"/>
              <a:t>20</a:t>
            </a:fld>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23DC782-1D83-4AFA-8E26-5FAD48A0DCFC}"/>
              </a:ext>
            </a:extLst>
          </p:cNvPr>
          <p:cNvSpPr txBox="1">
            <a:spLocks noGrp="1"/>
          </p:cNvSpPr>
          <p:nvPr>
            <p:ph type="body" idx="4294967295"/>
          </p:nvPr>
        </p:nvSpPr>
        <p:spPr>
          <a:xfrm>
            <a:off x="671946" y="1949299"/>
            <a:ext cx="10729834" cy="4384081"/>
          </a:xfrm>
        </p:spPr>
        <p:txBody>
          <a:bodyPr/>
          <a:lstStyle/>
          <a:p>
            <a:pPr lvl="0" algn="just">
              <a:buNone/>
            </a:pPr>
            <a:r>
              <a:rPr lang="it-IT" sz="3200" dirty="0"/>
              <a:t>Art 34: </a:t>
            </a:r>
            <a:r>
              <a:rPr lang="it-IT" sz="3200" dirty="0" err="1"/>
              <a:t>Such</a:t>
            </a:r>
            <a:r>
              <a:rPr lang="it-IT" sz="3200" dirty="0"/>
              <a:t> </a:t>
            </a:r>
            <a:r>
              <a:rPr lang="it-IT" sz="3200" dirty="0" err="1"/>
              <a:t>guidelines</a:t>
            </a:r>
            <a:r>
              <a:rPr lang="it-IT" sz="3200" dirty="0"/>
              <a:t> </a:t>
            </a:r>
            <a:r>
              <a:rPr lang="it-IT" sz="3200" dirty="0" err="1"/>
              <a:t>shall</a:t>
            </a:r>
            <a:r>
              <a:rPr lang="it-IT" sz="3200" dirty="0"/>
              <a:t> </a:t>
            </a:r>
            <a:r>
              <a:rPr lang="it-IT" sz="3200" dirty="0" err="1"/>
              <a:t>also</a:t>
            </a:r>
            <a:r>
              <a:rPr lang="it-IT" sz="3200" dirty="0"/>
              <a:t> </a:t>
            </a:r>
            <a:r>
              <a:rPr lang="it-IT" sz="3200" dirty="0" err="1"/>
              <a:t>allow</a:t>
            </a:r>
            <a:r>
              <a:rPr lang="it-IT" sz="3200" dirty="0"/>
              <a:t> the </a:t>
            </a:r>
            <a:r>
              <a:rPr lang="it-IT" sz="3200" dirty="0" err="1"/>
              <a:t>Permanent</a:t>
            </a:r>
            <a:r>
              <a:rPr lang="it-IT" sz="3200" dirty="0"/>
              <a:t> Chamber to </a:t>
            </a:r>
            <a:r>
              <a:rPr lang="it-IT" sz="3200" dirty="0" err="1"/>
              <a:t>refer</a:t>
            </a:r>
            <a:r>
              <a:rPr lang="it-IT" sz="3200" dirty="0"/>
              <a:t> a case to the </a:t>
            </a:r>
            <a:r>
              <a:rPr lang="it-IT" sz="3200" dirty="0" err="1"/>
              <a:t>competent</a:t>
            </a:r>
            <a:r>
              <a:rPr lang="it-IT" sz="3200" dirty="0"/>
              <a:t> national </a:t>
            </a:r>
            <a:r>
              <a:rPr lang="it-IT" sz="3200" dirty="0" err="1"/>
              <a:t>authorities</a:t>
            </a:r>
            <a:r>
              <a:rPr lang="it-IT" sz="3200" dirty="0"/>
              <a:t> </a:t>
            </a:r>
            <a:r>
              <a:rPr lang="it-IT" sz="3200" dirty="0" err="1"/>
              <a:t>where</a:t>
            </a:r>
            <a:r>
              <a:rPr lang="it-IT" sz="3200" dirty="0"/>
              <a:t> the EPPO </a:t>
            </a:r>
            <a:r>
              <a:rPr lang="it-IT" sz="3200" dirty="0" err="1"/>
              <a:t>exercises</a:t>
            </a:r>
            <a:r>
              <a:rPr lang="it-IT" sz="3200" dirty="0"/>
              <a:t> a </a:t>
            </a:r>
            <a:r>
              <a:rPr lang="it-IT" sz="3200" dirty="0" err="1"/>
              <a:t>competence</a:t>
            </a:r>
            <a:r>
              <a:rPr lang="it-IT" sz="3200" dirty="0"/>
              <a:t> in </a:t>
            </a:r>
            <a:r>
              <a:rPr lang="it-IT" sz="3200" dirty="0" err="1"/>
              <a:t>respect</a:t>
            </a:r>
            <a:r>
              <a:rPr lang="it-IT" sz="3200" dirty="0"/>
              <a:t> of </a:t>
            </a:r>
            <a:r>
              <a:rPr lang="it-IT" sz="3200" dirty="0" err="1"/>
              <a:t>offences</a:t>
            </a:r>
            <a:r>
              <a:rPr lang="it-IT" sz="3200" dirty="0"/>
              <a:t> </a:t>
            </a:r>
            <a:r>
              <a:rPr lang="it-IT" sz="3200" dirty="0" err="1"/>
              <a:t>referred</a:t>
            </a:r>
            <a:r>
              <a:rPr lang="it-IT" sz="3200" dirty="0"/>
              <a:t> to in points (a) and (b) of </a:t>
            </a:r>
            <a:r>
              <a:rPr lang="it-IT" sz="3200" dirty="0" err="1"/>
              <a:t>Article</a:t>
            </a:r>
            <a:r>
              <a:rPr lang="it-IT" sz="3200" dirty="0"/>
              <a:t> 3(2) of Directive (EU) 2017/1371 and </a:t>
            </a:r>
            <a:r>
              <a:rPr lang="it-IT" sz="3200" dirty="0" err="1"/>
              <a:t>where</a:t>
            </a:r>
            <a:r>
              <a:rPr lang="it-IT" sz="3200" dirty="0"/>
              <a:t> the </a:t>
            </a:r>
            <a:r>
              <a:rPr lang="it-IT" sz="3200" dirty="0" err="1"/>
              <a:t>damage</a:t>
            </a:r>
            <a:r>
              <a:rPr lang="it-IT" sz="3200" dirty="0"/>
              <a:t> </a:t>
            </a:r>
            <a:r>
              <a:rPr lang="it-IT" sz="3200" dirty="0" err="1"/>
              <a:t>caused</a:t>
            </a:r>
            <a:r>
              <a:rPr lang="it-IT" sz="3200" dirty="0"/>
              <a:t> or </a:t>
            </a:r>
            <a:r>
              <a:rPr lang="it-IT" sz="3200" dirty="0" err="1"/>
              <a:t>likely</a:t>
            </a:r>
            <a:r>
              <a:rPr lang="it-IT" sz="3200" dirty="0"/>
              <a:t> to be </a:t>
            </a:r>
            <a:r>
              <a:rPr lang="it-IT" sz="3200" dirty="0" err="1"/>
              <a:t>caused</a:t>
            </a:r>
            <a:r>
              <a:rPr lang="it-IT" sz="3200" dirty="0"/>
              <a:t> to the </a:t>
            </a:r>
            <a:r>
              <a:rPr lang="it-IT" sz="3200" dirty="0" err="1"/>
              <a:t>Union’s</a:t>
            </a:r>
            <a:r>
              <a:rPr lang="it-IT" sz="3200" dirty="0"/>
              <a:t> </a:t>
            </a:r>
            <a:r>
              <a:rPr lang="it-IT" sz="3200" dirty="0" err="1"/>
              <a:t>financial</a:t>
            </a:r>
            <a:r>
              <a:rPr lang="it-IT" sz="3200" dirty="0"/>
              <a:t> </a:t>
            </a:r>
            <a:r>
              <a:rPr lang="it-IT" sz="3200" dirty="0" err="1"/>
              <a:t>interests</a:t>
            </a:r>
            <a:r>
              <a:rPr lang="it-IT" sz="3200" dirty="0"/>
              <a:t> </a:t>
            </a:r>
            <a:r>
              <a:rPr lang="it-IT" sz="3200" dirty="0" err="1"/>
              <a:t>does</a:t>
            </a:r>
            <a:r>
              <a:rPr lang="it-IT" sz="3200" dirty="0"/>
              <a:t> </a:t>
            </a:r>
            <a:r>
              <a:rPr lang="it-IT" sz="3200" dirty="0" err="1"/>
              <a:t>not</a:t>
            </a:r>
            <a:r>
              <a:rPr lang="it-IT" sz="3200" dirty="0"/>
              <a:t> </a:t>
            </a:r>
            <a:r>
              <a:rPr lang="it-IT" sz="3200" dirty="0" err="1"/>
              <a:t>exceed</a:t>
            </a:r>
            <a:r>
              <a:rPr lang="it-IT" sz="3200" dirty="0"/>
              <a:t> the </a:t>
            </a:r>
            <a:r>
              <a:rPr lang="it-IT" sz="3200" dirty="0" err="1"/>
              <a:t>damage</a:t>
            </a:r>
            <a:r>
              <a:rPr lang="it-IT" sz="3200" dirty="0"/>
              <a:t> </a:t>
            </a:r>
            <a:r>
              <a:rPr lang="it-IT" sz="3200" dirty="0" err="1"/>
              <a:t>caused</a:t>
            </a:r>
            <a:r>
              <a:rPr lang="it-IT" sz="3200" dirty="0"/>
              <a:t> or </a:t>
            </a:r>
            <a:r>
              <a:rPr lang="it-IT" sz="3200" dirty="0" err="1"/>
              <a:t>likely</a:t>
            </a:r>
            <a:r>
              <a:rPr lang="it-IT" sz="3200" dirty="0"/>
              <a:t> to be </a:t>
            </a:r>
            <a:r>
              <a:rPr lang="it-IT" sz="3200" dirty="0" err="1"/>
              <a:t>caused</a:t>
            </a:r>
            <a:r>
              <a:rPr lang="it-IT" sz="3200" dirty="0"/>
              <a:t> to </a:t>
            </a:r>
            <a:r>
              <a:rPr lang="it-IT" sz="3200" dirty="0" err="1"/>
              <a:t>another</a:t>
            </a:r>
            <a:r>
              <a:rPr lang="it-IT" sz="3200" dirty="0"/>
              <a:t> </a:t>
            </a:r>
            <a:r>
              <a:rPr lang="it-IT" sz="3200" dirty="0" err="1"/>
              <a:t>victim</a:t>
            </a:r>
            <a:r>
              <a:rPr lang="it-IT" sz="3200" dirty="0"/>
              <a:t>.</a:t>
            </a:r>
          </a:p>
          <a:p>
            <a:pPr lvl="0">
              <a:buNone/>
            </a:pPr>
            <a:endParaRPr lang="it-IT" dirty="0"/>
          </a:p>
        </p:txBody>
      </p:sp>
      <p:sp>
        <p:nvSpPr>
          <p:cNvPr id="3" name="Titolo 1">
            <a:extLst>
              <a:ext uri="{FF2B5EF4-FFF2-40B4-BE49-F238E27FC236}">
                <a16:creationId xmlns:a16="http://schemas.microsoft.com/office/drawing/2014/main" id="{98792B6E-F834-4921-A42E-D376BA93F9E2}"/>
              </a:ext>
            </a:extLst>
          </p:cNvPr>
          <p:cNvSpPr txBox="1">
            <a:spLocks noGrp="1"/>
          </p:cNvSpPr>
          <p:nvPr>
            <p:ph type="title" idx="4294967295"/>
          </p:nvPr>
        </p:nvSpPr>
        <p:spPr>
          <a:xfrm>
            <a:off x="671946" y="301322"/>
            <a:ext cx="12095052" cy="1261798"/>
          </a:xfrm>
        </p:spPr>
        <p:txBody>
          <a:bodyPr/>
          <a:lstStyle/>
          <a:p>
            <a:pPr lvl="0"/>
            <a:r>
              <a:rPr lang="it-IT" b="1"/>
              <a:t>Operational cooperation – referral of cases</a:t>
            </a:r>
          </a:p>
        </p:txBody>
      </p:sp>
      <p:sp>
        <p:nvSpPr>
          <p:cNvPr id="5" name="Dia számának helye 4">
            <a:extLst>
              <a:ext uri="{FF2B5EF4-FFF2-40B4-BE49-F238E27FC236}">
                <a16:creationId xmlns:a16="http://schemas.microsoft.com/office/drawing/2014/main" id="{F88E8E58-0CEF-4D83-AAAD-B6F67C5AD537}"/>
              </a:ext>
            </a:extLst>
          </p:cNvPr>
          <p:cNvSpPr>
            <a:spLocks noGrp="1"/>
          </p:cNvSpPr>
          <p:nvPr>
            <p:ph type="sldNum" sz="quarter" idx="8"/>
          </p:nvPr>
        </p:nvSpPr>
        <p:spPr/>
        <p:txBody>
          <a:bodyPr/>
          <a:lstStyle/>
          <a:p>
            <a:pPr lvl="0"/>
            <a:fld id="{461FCA76-257D-4B10-9521-1C2932CB9F09}" type="slidenum">
              <a:rPr lang="hu-HU" smtClean="0"/>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2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2568476-C4FC-444B-A346-93455341FE65}"/>
              </a:ext>
            </a:extLst>
          </p:cNvPr>
          <p:cNvSpPr txBox="1">
            <a:spLocks noGrp="1"/>
          </p:cNvSpPr>
          <p:nvPr>
            <p:ph type="body" idx="4294967295"/>
          </p:nvPr>
        </p:nvSpPr>
        <p:spPr>
          <a:xfrm>
            <a:off x="671946" y="1915439"/>
            <a:ext cx="10831433" cy="4384081"/>
          </a:xfrm>
        </p:spPr>
        <p:txBody>
          <a:bodyPr/>
          <a:lstStyle/>
          <a:p>
            <a:pPr lvl="0" algn="just">
              <a:buNone/>
            </a:pPr>
            <a:r>
              <a:rPr lang="it-IT" sz="3200"/>
              <a:t>Art 34:</a:t>
            </a:r>
            <a:r>
              <a:rPr lang="en-US" sz="3200"/>
              <a:t>The Permanent Chamber shall communicate any decision to refer a case to national authorities on the basis of paragraph 3 to the European Chief Prosecutor. Within 3 days of receiving of this information, the European Chief Prosecutor may request the Permanent Chamber to review its decision if the European Chief Prosecutor considers that the interest to ensure the coherence of the referral policy of the EPPO so requires.</a:t>
            </a:r>
          </a:p>
        </p:txBody>
      </p:sp>
      <p:sp>
        <p:nvSpPr>
          <p:cNvPr id="3" name="Titolo 1">
            <a:extLst>
              <a:ext uri="{FF2B5EF4-FFF2-40B4-BE49-F238E27FC236}">
                <a16:creationId xmlns:a16="http://schemas.microsoft.com/office/drawing/2014/main" id="{C6578B34-9976-435E-9794-BC5F14599051}"/>
              </a:ext>
            </a:extLst>
          </p:cNvPr>
          <p:cNvSpPr txBox="1">
            <a:spLocks noGrp="1"/>
          </p:cNvSpPr>
          <p:nvPr>
            <p:ph type="title" idx="4294967295"/>
          </p:nvPr>
        </p:nvSpPr>
        <p:spPr>
          <a:xfrm>
            <a:off x="671946" y="301322"/>
            <a:ext cx="12095052" cy="1261798"/>
          </a:xfrm>
        </p:spPr>
        <p:txBody>
          <a:bodyPr/>
          <a:lstStyle/>
          <a:p>
            <a:pPr lvl="0"/>
            <a:r>
              <a:rPr lang="it-IT" b="1"/>
              <a:t>Operational cooperation – referral of cases</a:t>
            </a:r>
          </a:p>
        </p:txBody>
      </p:sp>
      <p:sp>
        <p:nvSpPr>
          <p:cNvPr id="5" name="Dia számának helye 4">
            <a:extLst>
              <a:ext uri="{FF2B5EF4-FFF2-40B4-BE49-F238E27FC236}">
                <a16:creationId xmlns:a16="http://schemas.microsoft.com/office/drawing/2014/main" id="{22E745EC-F03C-4B1B-9749-A5BB022FD768}"/>
              </a:ext>
            </a:extLst>
          </p:cNvPr>
          <p:cNvSpPr>
            <a:spLocks noGrp="1"/>
          </p:cNvSpPr>
          <p:nvPr>
            <p:ph type="sldNum" sz="quarter" idx="8"/>
          </p:nvPr>
        </p:nvSpPr>
        <p:spPr/>
        <p:txBody>
          <a:bodyPr/>
          <a:lstStyle/>
          <a:p>
            <a:pPr lvl="0"/>
            <a:fld id="{461FCA76-257D-4B10-9521-1C2932CB9F09}" type="slidenum">
              <a:rPr lang="hu-HU" smtClean="0"/>
              <a:t>22</a:t>
            </a:fld>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2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CAF2E4A-1F6D-40FF-8F1C-D18072318245}"/>
              </a:ext>
            </a:extLst>
          </p:cNvPr>
          <p:cNvSpPr txBox="1">
            <a:spLocks noGrp="1"/>
          </p:cNvSpPr>
          <p:nvPr>
            <p:ph type="body" idx="4294967295"/>
          </p:nvPr>
        </p:nvSpPr>
        <p:spPr>
          <a:xfrm>
            <a:off x="671946" y="1971876"/>
            <a:ext cx="11113654" cy="4384081"/>
          </a:xfrm>
        </p:spPr>
        <p:txBody>
          <a:bodyPr/>
          <a:lstStyle/>
          <a:p>
            <a:pPr lvl="0" algn="just">
              <a:buNone/>
            </a:pPr>
            <a:r>
              <a:rPr lang="it-IT" sz="3600" dirty="0"/>
              <a:t>Art 34: </a:t>
            </a:r>
            <a:r>
              <a:rPr lang="en-US" sz="3600" dirty="0"/>
              <a:t>Where the competent national authorities do not </a:t>
            </a:r>
            <a:r>
              <a:rPr lang="en-US" sz="3600"/>
              <a:t>accept taking over the case in accordance with paragraphs 2 and 3 within a timeframe of maximum 30 days, the EPPO shall remain competent to prosecute or dismiss the case, in accordance with the rules laid down in this Regulation.</a:t>
            </a:r>
          </a:p>
        </p:txBody>
      </p:sp>
      <p:sp>
        <p:nvSpPr>
          <p:cNvPr id="3" name="Titolo 1">
            <a:extLst>
              <a:ext uri="{FF2B5EF4-FFF2-40B4-BE49-F238E27FC236}">
                <a16:creationId xmlns:a16="http://schemas.microsoft.com/office/drawing/2014/main" id="{ABF6F7CF-491C-4D38-A360-9E1C526B9B68}"/>
              </a:ext>
            </a:extLst>
          </p:cNvPr>
          <p:cNvSpPr txBox="1">
            <a:spLocks noGrp="1"/>
          </p:cNvSpPr>
          <p:nvPr>
            <p:ph type="title" idx="4294967295"/>
          </p:nvPr>
        </p:nvSpPr>
        <p:spPr>
          <a:xfrm>
            <a:off x="671946" y="301322"/>
            <a:ext cx="12095052" cy="1261798"/>
          </a:xfrm>
        </p:spPr>
        <p:txBody>
          <a:bodyPr/>
          <a:lstStyle/>
          <a:p>
            <a:pPr lvl="0"/>
            <a:r>
              <a:rPr lang="it-IT" b="1"/>
              <a:t>Operational cooperation – referral of cases</a:t>
            </a:r>
          </a:p>
        </p:txBody>
      </p:sp>
      <p:sp>
        <p:nvSpPr>
          <p:cNvPr id="5" name="Dia számának helye 4">
            <a:extLst>
              <a:ext uri="{FF2B5EF4-FFF2-40B4-BE49-F238E27FC236}">
                <a16:creationId xmlns:a16="http://schemas.microsoft.com/office/drawing/2014/main" id="{FE29C5FA-3EB0-4ACA-8734-0213D309EA97}"/>
              </a:ext>
            </a:extLst>
          </p:cNvPr>
          <p:cNvSpPr>
            <a:spLocks noGrp="1"/>
          </p:cNvSpPr>
          <p:nvPr>
            <p:ph type="sldNum" sz="quarter" idx="8"/>
          </p:nvPr>
        </p:nvSpPr>
        <p:spPr/>
        <p:txBody>
          <a:bodyPr/>
          <a:lstStyle/>
          <a:p>
            <a:pPr lvl="0"/>
            <a:fld id="{461FCA76-257D-4B10-9521-1C2932CB9F09}" type="slidenum">
              <a:rPr lang="hu-HU" smtClean="0"/>
              <a:t>23</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B85E0804-5221-4A99-BF82-6F7B9AD92993}"/>
              </a:ext>
            </a:extLst>
          </p:cNvPr>
          <p:cNvSpPr txBox="1">
            <a:spLocks noGrp="1"/>
          </p:cNvSpPr>
          <p:nvPr>
            <p:ph type="body" idx="4294967295"/>
          </p:nvPr>
        </p:nvSpPr>
        <p:spPr>
          <a:xfrm>
            <a:off x="671946" y="2261046"/>
            <a:ext cx="10171904" cy="4384081"/>
          </a:xfrm>
        </p:spPr>
        <p:txBody>
          <a:bodyPr/>
          <a:lstStyle/>
          <a:p>
            <a:pPr lvl="0">
              <a:buNone/>
            </a:pPr>
            <a:r>
              <a:rPr lang="it-IT" dirty="0" err="1"/>
              <a:t>Cooperation</a:t>
            </a:r>
            <a:r>
              <a:rPr lang="it-IT" dirty="0"/>
              <a:t> </a:t>
            </a:r>
            <a:r>
              <a:rPr lang="it-IT" dirty="0" err="1"/>
              <a:t>between</a:t>
            </a:r>
            <a:r>
              <a:rPr lang="it-IT" dirty="0"/>
              <a:t> EPPO and national </a:t>
            </a:r>
            <a:r>
              <a:rPr lang="it-IT" dirty="0" err="1"/>
              <a:t>authorities</a:t>
            </a:r>
            <a:endParaRPr lang="it-IT" dirty="0"/>
          </a:p>
          <a:p>
            <a:pPr lvl="0">
              <a:buNone/>
            </a:pPr>
            <a:r>
              <a:rPr lang="it-IT" dirty="0" err="1"/>
              <a:t>Different</a:t>
            </a:r>
            <a:r>
              <a:rPr lang="it-IT" dirty="0"/>
              <a:t> </a:t>
            </a:r>
            <a:r>
              <a:rPr lang="it-IT" dirty="0" err="1"/>
              <a:t>levels</a:t>
            </a:r>
            <a:r>
              <a:rPr lang="it-IT" dirty="0"/>
              <a:t> of </a:t>
            </a:r>
            <a:r>
              <a:rPr lang="it-IT" dirty="0" err="1"/>
              <a:t>cooperation</a:t>
            </a:r>
            <a:endParaRPr lang="it-IT" dirty="0"/>
          </a:p>
          <a:p>
            <a:pPr lvl="0">
              <a:buNone/>
            </a:pPr>
            <a:r>
              <a:rPr lang="it-IT" dirty="0"/>
              <a:t>Information flow</a:t>
            </a:r>
          </a:p>
          <a:p>
            <a:pPr lvl="0">
              <a:buNone/>
            </a:pPr>
            <a:r>
              <a:rPr lang="it-IT" dirty="0" err="1"/>
              <a:t>Operational</a:t>
            </a:r>
            <a:endParaRPr lang="it-IT" dirty="0"/>
          </a:p>
          <a:p>
            <a:pPr lvl="0">
              <a:buNone/>
            </a:pPr>
            <a:endParaRPr lang="it-IT" dirty="0"/>
          </a:p>
          <a:p>
            <a:pPr lvl="0">
              <a:buNone/>
            </a:pPr>
            <a:endParaRPr lang="it-IT" dirty="0"/>
          </a:p>
        </p:txBody>
      </p:sp>
      <p:sp>
        <p:nvSpPr>
          <p:cNvPr id="3" name="Titolo 1">
            <a:extLst>
              <a:ext uri="{FF2B5EF4-FFF2-40B4-BE49-F238E27FC236}">
                <a16:creationId xmlns:a16="http://schemas.microsoft.com/office/drawing/2014/main" id="{02EA26EF-B0DF-4727-9BB6-2EF0F9B307A5}"/>
              </a:ext>
            </a:extLst>
          </p:cNvPr>
          <p:cNvSpPr txBox="1">
            <a:spLocks noGrp="1"/>
          </p:cNvSpPr>
          <p:nvPr>
            <p:ph type="title" idx="4294967295"/>
          </p:nvPr>
        </p:nvSpPr>
        <p:spPr>
          <a:xfrm>
            <a:off x="671946" y="301322"/>
            <a:ext cx="12095052" cy="1261798"/>
          </a:xfrm>
        </p:spPr>
        <p:txBody>
          <a:bodyPr/>
          <a:lstStyle/>
          <a:p>
            <a:pPr lvl="0"/>
            <a:r>
              <a:rPr lang="it-IT" b="1"/>
              <a:t>General principle</a:t>
            </a:r>
          </a:p>
        </p:txBody>
      </p:sp>
      <p:sp>
        <p:nvSpPr>
          <p:cNvPr id="5" name="Dia számának helye 4">
            <a:extLst>
              <a:ext uri="{FF2B5EF4-FFF2-40B4-BE49-F238E27FC236}">
                <a16:creationId xmlns:a16="http://schemas.microsoft.com/office/drawing/2014/main" id="{868C85DB-A1FA-4760-A570-AB7AD3EA87AA}"/>
              </a:ext>
            </a:extLst>
          </p:cNvPr>
          <p:cNvSpPr>
            <a:spLocks noGrp="1"/>
          </p:cNvSpPr>
          <p:nvPr>
            <p:ph type="sldNum" sz="quarter" idx="8"/>
          </p:nvPr>
        </p:nvSpPr>
        <p:spPr/>
        <p:txBody>
          <a:bodyPr/>
          <a:lstStyle/>
          <a:p>
            <a:pPr lvl="0"/>
            <a:fld id="{461FCA76-257D-4B10-9521-1C2932CB9F09}" type="slidenum">
              <a:rPr lang="hu-HU" smtClean="0"/>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E4BDD5CC-0B51-4B5B-BAC5-57914452B1CB}"/>
              </a:ext>
            </a:extLst>
          </p:cNvPr>
          <p:cNvSpPr txBox="1">
            <a:spLocks noGrp="1"/>
          </p:cNvSpPr>
          <p:nvPr>
            <p:ph type="body" idx="4294967295"/>
          </p:nvPr>
        </p:nvSpPr>
        <p:spPr>
          <a:xfrm>
            <a:off x="671946" y="2175083"/>
            <a:ext cx="10921739" cy="4384081"/>
          </a:xfrm>
        </p:spPr>
        <p:txBody>
          <a:bodyPr/>
          <a:lstStyle/>
          <a:p>
            <a:pPr lvl="0" algn="just">
              <a:buNone/>
            </a:pPr>
            <a:r>
              <a:rPr lang="it-IT" dirty="0"/>
              <a:t>National </a:t>
            </a:r>
            <a:r>
              <a:rPr lang="it-IT" dirty="0" err="1"/>
              <a:t>authorities</a:t>
            </a:r>
            <a:r>
              <a:rPr lang="it-IT" dirty="0"/>
              <a:t> </a:t>
            </a:r>
            <a:r>
              <a:rPr lang="it-IT" dirty="0" err="1"/>
              <a:t>shall</a:t>
            </a:r>
            <a:r>
              <a:rPr lang="it-IT" dirty="0"/>
              <a:t> </a:t>
            </a:r>
            <a:r>
              <a:rPr lang="it-IT" dirty="0" err="1"/>
              <a:t>provide</a:t>
            </a:r>
            <a:r>
              <a:rPr lang="it-IT" dirty="0"/>
              <a:t> </a:t>
            </a:r>
            <a:r>
              <a:rPr lang="it-IT" dirty="0" err="1"/>
              <a:t>without</a:t>
            </a:r>
            <a:r>
              <a:rPr lang="it-IT" dirty="0"/>
              <a:t> delay </a:t>
            </a:r>
            <a:r>
              <a:rPr lang="it-IT" dirty="0" err="1"/>
              <a:t>any</a:t>
            </a:r>
            <a:r>
              <a:rPr lang="it-IT" dirty="0"/>
              <a:t> information to the EPPO </a:t>
            </a:r>
            <a:r>
              <a:rPr lang="it-IT" dirty="0" err="1"/>
              <a:t>about</a:t>
            </a:r>
            <a:r>
              <a:rPr lang="it-IT" dirty="0"/>
              <a:t> </a:t>
            </a:r>
            <a:r>
              <a:rPr lang="it-IT" dirty="0" err="1"/>
              <a:t>offences</a:t>
            </a:r>
            <a:r>
              <a:rPr lang="it-IT" dirty="0"/>
              <a:t> in </a:t>
            </a:r>
            <a:r>
              <a:rPr lang="it-IT" dirty="0" err="1"/>
              <a:t>respect</a:t>
            </a:r>
            <a:r>
              <a:rPr lang="it-IT" dirty="0"/>
              <a:t> of </a:t>
            </a:r>
            <a:r>
              <a:rPr lang="it-IT" dirty="0" err="1"/>
              <a:t>which</a:t>
            </a:r>
            <a:r>
              <a:rPr lang="it-IT" dirty="0"/>
              <a:t> </a:t>
            </a:r>
            <a:r>
              <a:rPr lang="it-IT" dirty="0" err="1"/>
              <a:t>it</a:t>
            </a:r>
            <a:r>
              <a:rPr lang="it-IT" dirty="0"/>
              <a:t> </a:t>
            </a:r>
            <a:r>
              <a:rPr lang="it-IT" dirty="0" err="1"/>
              <a:t>could</a:t>
            </a:r>
            <a:r>
              <a:rPr lang="it-IT" dirty="0"/>
              <a:t> </a:t>
            </a:r>
            <a:r>
              <a:rPr lang="it-IT" dirty="0" err="1"/>
              <a:t>exercise</a:t>
            </a:r>
            <a:r>
              <a:rPr lang="it-IT" dirty="0"/>
              <a:t> </a:t>
            </a:r>
            <a:r>
              <a:rPr lang="it-IT" dirty="0" err="1"/>
              <a:t>its</a:t>
            </a:r>
            <a:r>
              <a:rPr lang="it-IT" dirty="0"/>
              <a:t> </a:t>
            </a:r>
            <a:r>
              <a:rPr lang="it-IT" dirty="0" err="1"/>
              <a:t>competence</a:t>
            </a:r>
            <a:r>
              <a:rPr lang="it-IT" dirty="0"/>
              <a:t>.</a:t>
            </a:r>
          </a:p>
          <a:p>
            <a:pPr lvl="0" algn="just">
              <a:buNone/>
            </a:pPr>
            <a:r>
              <a:rPr lang="it-IT" dirty="0"/>
              <a:t>The national </a:t>
            </a:r>
            <a:r>
              <a:rPr lang="it-IT" dirty="0" err="1"/>
              <a:t>authorities</a:t>
            </a:r>
            <a:r>
              <a:rPr lang="it-IT" dirty="0"/>
              <a:t> of the </a:t>
            </a:r>
            <a:r>
              <a:rPr lang="it-IT" dirty="0" err="1"/>
              <a:t>Member</a:t>
            </a:r>
            <a:r>
              <a:rPr lang="it-IT" dirty="0"/>
              <a:t> States </a:t>
            </a:r>
            <a:r>
              <a:rPr lang="it-IT" dirty="0" err="1"/>
              <a:t>should</a:t>
            </a:r>
            <a:r>
              <a:rPr lang="it-IT" dirty="0"/>
              <a:t> follow the </a:t>
            </a:r>
            <a:r>
              <a:rPr lang="it-IT" dirty="0" err="1"/>
              <a:t>existing</a:t>
            </a:r>
            <a:r>
              <a:rPr lang="it-IT" dirty="0"/>
              <a:t> reporting </a:t>
            </a:r>
            <a:r>
              <a:rPr lang="it-IT" dirty="0" err="1"/>
              <a:t>procedures</a:t>
            </a:r>
            <a:r>
              <a:rPr lang="it-IT" dirty="0"/>
              <a:t> and </a:t>
            </a:r>
            <a:r>
              <a:rPr lang="it-IT" dirty="0" err="1"/>
              <a:t>have</a:t>
            </a:r>
            <a:r>
              <a:rPr lang="it-IT" dirty="0"/>
              <a:t> in place </a:t>
            </a:r>
            <a:r>
              <a:rPr lang="it-IT" dirty="0" err="1"/>
              <a:t>efficient</a:t>
            </a:r>
            <a:r>
              <a:rPr lang="it-IT" dirty="0"/>
              <a:t> </a:t>
            </a:r>
            <a:r>
              <a:rPr lang="it-IT" dirty="0" err="1"/>
              <a:t>mechanisms</a:t>
            </a:r>
            <a:r>
              <a:rPr lang="it-IT" dirty="0"/>
              <a:t> for a </a:t>
            </a:r>
            <a:r>
              <a:rPr lang="it-IT" dirty="0" err="1"/>
              <a:t>preliminary</a:t>
            </a:r>
            <a:r>
              <a:rPr lang="it-IT" dirty="0"/>
              <a:t> </a:t>
            </a:r>
            <a:r>
              <a:rPr lang="it-IT" dirty="0" err="1"/>
              <a:t>evaluation</a:t>
            </a:r>
            <a:r>
              <a:rPr lang="it-IT" dirty="0"/>
              <a:t> of </a:t>
            </a:r>
            <a:r>
              <a:rPr lang="it-IT" dirty="0" err="1"/>
              <a:t>allegations</a:t>
            </a:r>
            <a:r>
              <a:rPr lang="it-IT" dirty="0"/>
              <a:t> </a:t>
            </a:r>
            <a:r>
              <a:rPr lang="it-IT" dirty="0" err="1"/>
              <a:t>reported</a:t>
            </a:r>
            <a:r>
              <a:rPr lang="it-IT" dirty="0"/>
              <a:t> to </a:t>
            </a:r>
            <a:r>
              <a:rPr lang="it-IT" dirty="0" err="1"/>
              <a:t>them</a:t>
            </a:r>
            <a:r>
              <a:rPr lang="it-IT" dirty="0"/>
              <a:t>.</a:t>
            </a:r>
          </a:p>
          <a:p>
            <a:pPr lvl="0">
              <a:buNone/>
            </a:pPr>
            <a:endParaRPr lang="it-IT" dirty="0"/>
          </a:p>
          <a:p>
            <a:pPr lvl="0">
              <a:buNone/>
            </a:pPr>
            <a:endParaRPr lang="it-IT" dirty="0"/>
          </a:p>
        </p:txBody>
      </p:sp>
      <p:sp>
        <p:nvSpPr>
          <p:cNvPr id="3" name="Titolo 1">
            <a:extLst>
              <a:ext uri="{FF2B5EF4-FFF2-40B4-BE49-F238E27FC236}">
                <a16:creationId xmlns:a16="http://schemas.microsoft.com/office/drawing/2014/main" id="{A6BE62CD-8C33-4C97-91F8-9F6ABB24F058}"/>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926A7F46-7C8B-4368-A6C1-5880819F1642}"/>
              </a:ext>
            </a:extLst>
          </p:cNvPr>
          <p:cNvSpPr>
            <a:spLocks noGrp="1"/>
          </p:cNvSpPr>
          <p:nvPr>
            <p:ph type="sldNum" sz="quarter" idx="8"/>
          </p:nvPr>
        </p:nvSpPr>
        <p:spPr/>
        <p:txBody>
          <a:bodyPr/>
          <a:lstStyle/>
          <a:p>
            <a:pPr lvl="0"/>
            <a:fld id="{461FCA76-257D-4B10-9521-1C2932CB9F09}" type="slidenum">
              <a:rPr lang="hu-HU" smtClean="0"/>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577B43F-C1DF-4101-9893-FD005D4C69BE}"/>
              </a:ext>
            </a:extLst>
          </p:cNvPr>
          <p:cNvSpPr txBox="1">
            <a:spLocks noGrp="1"/>
          </p:cNvSpPr>
          <p:nvPr>
            <p:ph type="body" idx="4294967295"/>
          </p:nvPr>
        </p:nvSpPr>
        <p:spPr>
          <a:xfrm>
            <a:off x="671946" y="2423434"/>
            <a:ext cx="10876586" cy="4384081"/>
          </a:xfrm>
        </p:spPr>
        <p:txBody>
          <a:bodyPr/>
          <a:lstStyle/>
          <a:p>
            <a:pPr lvl="0" algn="just">
              <a:buNone/>
            </a:pPr>
            <a:r>
              <a:rPr lang="it-IT"/>
              <a:t>Meaning of “national authorities”: any law enforcement authority</a:t>
            </a:r>
          </a:p>
          <a:p>
            <a:pPr lvl="0" algn="just">
              <a:buNone/>
            </a:pPr>
            <a:r>
              <a:rPr lang="it-IT"/>
              <a:t>Police, financial police, customs, tax offices, agencies dealing with distribution of EU funds, ministries</a:t>
            </a:r>
          </a:p>
          <a:p>
            <a:pPr lvl="0">
              <a:buNone/>
            </a:pPr>
            <a:endParaRPr lang="it-IT"/>
          </a:p>
          <a:p>
            <a:pPr lvl="0">
              <a:buNone/>
            </a:pPr>
            <a:endParaRPr lang="it-IT"/>
          </a:p>
        </p:txBody>
      </p:sp>
      <p:sp>
        <p:nvSpPr>
          <p:cNvPr id="3" name="Titolo 1">
            <a:extLst>
              <a:ext uri="{FF2B5EF4-FFF2-40B4-BE49-F238E27FC236}">
                <a16:creationId xmlns:a16="http://schemas.microsoft.com/office/drawing/2014/main" id="{AF7800B5-5D29-42BD-B46C-6ADE01D8E35A}"/>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2AEC09D2-B3B2-4782-B0E4-019EB8EE9268}"/>
              </a:ext>
            </a:extLst>
          </p:cNvPr>
          <p:cNvSpPr>
            <a:spLocks noGrp="1"/>
          </p:cNvSpPr>
          <p:nvPr>
            <p:ph type="sldNum" sz="quarter" idx="8"/>
          </p:nvPr>
        </p:nvSpPr>
        <p:spPr/>
        <p:txBody>
          <a:bodyPr/>
          <a:lstStyle/>
          <a:p>
            <a:pPr lvl="0"/>
            <a:fld id="{461FCA76-257D-4B10-9521-1C2932CB9F09}"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9CBCFA2-FD1C-469D-9E6E-79FF5FBAD7D0}"/>
              </a:ext>
            </a:extLst>
          </p:cNvPr>
          <p:cNvSpPr txBox="1">
            <a:spLocks noGrp="1"/>
          </p:cNvSpPr>
          <p:nvPr>
            <p:ph type="body" idx="4294967295"/>
          </p:nvPr>
        </p:nvSpPr>
        <p:spPr>
          <a:xfrm>
            <a:off x="671946" y="2092869"/>
            <a:ext cx="10865293" cy="4384081"/>
          </a:xfrm>
        </p:spPr>
        <p:txBody>
          <a:bodyPr/>
          <a:lstStyle/>
          <a:p>
            <a:pPr lvl="0" algn="just">
              <a:buNone/>
            </a:pPr>
            <a:r>
              <a:rPr lang="it-IT"/>
              <a:t>When a judicial or law enforcement authority of a Member State initiates an investigation in respect of a criminal offence falling into the EPPO competence or where, at any time after the initiation of an investigation, it appears to the competent judicial or law enforcement authority of a Member State that an investigation concerns such an offence, that authority shall without undue delay inform the EPPO so that the latter can decide whether to exercise its right of evocation</a:t>
            </a:r>
          </a:p>
        </p:txBody>
      </p:sp>
      <p:sp>
        <p:nvSpPr>
          <p:cNvPr id="3" name="Titolo 1">
            <a:extLst>
              <a:ext uri="{FF2B5EF4-FFF2-40B4-BE49-F238E27FC236}">
                <a16:creationId xmlns:a16="http://schemas.microsoft.com/office/drawing/2014/main" id="{6E720F5E-92AE-4B36-8740-C9DA1A2AE441}"/>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CB60B7C4-EA12-4AD8-B6EA-A2F6C30BF98D}"/>
              </a:ext>
            </a:extLst>
          </p:cNvPr>
          <p:cNvSpPr>
            <a:spLocks noGrp="1"/>
          </p:cNvSpPr>
          <p:nvPr>
            <p:ph type="sldNum" sz="quarter" idx="8"/>
          </p:nvPr>
        </p:nvSpPr>
        <p:spPr/>
        <p:txBody>
          <a:bodyPr/>
          <a:lstStyle/>
          <a:p>
            <a:pPr lvl="0"/>
            <a:fld id="{461FCA76-257D-4B10-9521-1C2932CB9F09}" type="slidenum">
              <a:rPr lang="hu-HU" smtClean="0"/>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353B1ACA-C58E-4D98-9E04-257F845FDF74}"/>
              </a:ext>
            </a:extLst>
          </p:cNvPr>
          <p:cNvSpPr txBox="1">
            <a:spLocks noGrp="1"/>
          </p:cNvSpPr>
          <p:nvPr>
            <p:ph type="body" idx="4294967295"/>
          </p:nvPr>
        </p:nvSpPr>
        <p:spPr>
          <a:xfrm>
            <a:off x="671946" y="2092869"/>
            <a:ext cx="10854010" cy="4384081"/>
          </a:xfrm>
        </p:spPr>
        <p:txBody>
          <a:bodyPr/>
          <a:lstStyle/>
          <a:p>
            <a:pPr lvl="0" algn="just">
              <a:lnSpc>
                <a:spcPct val="80000"/>
              </a:lnSpc>
              <a:buNone/>
            </a:pPr>
            <a:r>
              <a:rPr lang="it-IT"/>
              <a:t>When a judicial or law enforcement authority of a Member State initiates an investigation in respect of a criminal offence as defined in Article 22 and considers that the EPPO could, in accordance with Article 25(3), not exercise its competence, it shall inform the EPPO thereof.</a:t>
            </a:r>
          </a:p>
          <a:p>
            <a:pPr lvl="0" algn="just">
              <a:lnSpc>
                <a:spcPct val="80000"/>
              </a:lnSpc>
              <a:buNone/>
            </a:pPr>
            <a:r>
              <a:rPr lang="it-IT"/>
              <a:t>The report shall contain, as a minimum, a description of the facts, including an assessment of the damage caused or likely to be caused, the possible legal qualification and any available information about potential victims, suspects and any other involved persons.</a:t>
            </a:r>
          </a:p>
        </p:txBody>
      </p:sp>
      <p:sp>
        <p:nvSpPr>
          <p:cNvPr id="3" name="Titolo 1">
            <a:extLst>
              <a:ext uri="{FF2B5EF4-FFF2-40B4-BE49-F238E27FC236}">
                <a16:creationId xmlns:a16="http://schemas.microsoft.com/office/drawing/2014/main" id="{FB37C4D2-4EE0-40DD-A87F-703C14276519}"/>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E0695101-8B8D-41CF-8119-3E839AFAE125}"/>
              </a:ext>
            </a:extLst>
          </p:cNvPr>
          <p:cNvSpPr>
            <a:spLocks noGrp="1"/>
          </p:cNvSpPr>
          <p:nvPr>
            <p:ph type="sldNum" sz="quarter" idx="8"/>
          </p:nvPr>
        </p:nvSpPr>
        <p:spPr/>
        <p:txBody>
          <a:bodyPr/>
          <a:lstStyle/>
          <a:p>
            <a:pPr lvl="0"/>
            <a:fld id="{461FCA76-257D-4B10-9521-1C2932CB9F09}" type="slidenum">
              <a:rPr lang="hu-HU" smtClean="0"/>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A47C60B4-56CE-4DEE-A951-844AC6823B96}"/>
              </a:ext>
            </a:extLst>
          </p:cNvPr>
          <p:cNvSpPr txBox="1">
            <a:spLocks noGrp="1"/>
          </p:cNvSpPr>
          <p:nvPr>
            <p:ph type="body" idx="4294967295"/>
          </p:nvPr>
        </p:nvSpPr>
        <p:spPr>
          <a:xfrm>
            <a:off x="671946" y="2446010"/>
            <a:ext cx="10831433" cy="4384081"/>
          </a:xfrm>
        </p:spPr>
        <p:txBody>
          <a:bodyPr/>
          <a:lstStyle/>
          <a:p>
            <a:pPr lvl="0" algn="just">
              <a:buNone/>
            </a:pPr>
            <a:r>
              <a:rPr lang="it-IT"/>
              <a:t>Where it comes to the knowledge of the EPPO that a criminal offence outside of the scope of the competence of the EPPO may have been committed, it shall without undue delay inform the competent national authorities and forward all relevant evidence to them.</a:t>
            </a:r>
          </a:p>
        </p:txBody>
      </p:sp>
      <p:sp>
        <p:nvSpPr>
          <p:cNvPr id="3" name="Titolo 1">
            <a:extLst>
              <a:ext uri="{FF2B5EF4-FFF2-40B4-BE49-F238E27FC236}">
                <a16:creationId xmlns:a16="http://schemas.microsoft.com/office/drawing/2014/main" id="{15DDE8C1-0988-46E8-AF43-C47D5CA37E26}"/>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686CE39C-53E0-4FEC-919F-90C569EDCBC9}"/>
              </a:ext>
            </a:extLst>
          </p:cNvPr>
          <p:cNvSpPr>
            <a:spLocks noGrp="1"/>
          </p:cNvSpPr>
          <p:nvPr>
            <p:ph type="sldNum" sz="quarter" idx="8"/>
          </p:nvPr>
        </p:nvSpPr>
        <p:spPr/>
        <p:txBody>
          <a:bodyPr/>
          <a:lstStyle/>
          <a:p>
            <a:pPr lvl="0"/>
            <a:fld id="{461FCA76-257D-4B10-9521-1C2932CB9F09}" type="slidenum">
              <a:rPr lang="hu-HU" smtClean="0"/>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DD530BD1-F827-4994-BE2F-A43C59BCFABB}"/>
              </a:ext>
            </a:extLst>
          </p:cNvPr>
          <p:cNvSpPr txBox="1">
            <a:spLocks noGrp="1"/>
          </p:cNvSpPr>
          <p:nvPr>
            <p:ph type="body" idx="4294967295"/>
          </p:nvPr>
        </p:nvSpPr>
        <p:spPr>
          <a:xfrm>
            <a:off x="671946" y="2487981"/>
            <a:ext cx="10910456" cy="3100017"/>
          </a:xfrm>
        </p:spPr>
        <p:txBody>
          <a:bodyPr/>
          <a:lstStyle/>
          <a:p>
            <a:pPr lvl="0" algn="just">
              <a:buNone/>
            </a:pPr>
            <a:r>
              <a:rPr lang="it-IT" sz="3600"/>
              <a:t>In specific cases, the EPPO may request further relevant information available to the authorities of the Member States</a:t>
            </a:r>
            <a:r>
              <a:rPr lang="it-IT"/>
              <a:t>.</a:t>
            </a:r>
          </a:p>
        </p:txBody>
      </p:sp>
      <p:sp>
        <p:nvSpPr>
          <p:cNvPr id="3" name="Titolo 1">
            <a:extLst>
              <a:ext uri="{FF2B5EF4-FFF2-40B4-BE49-F238E27FC236}">
                <a16:creationId xmlns:a16="http://schemas.microsoft.com/office/drawing/2014/main" id="{47A5478A-38F5-468A-9A83-8922D9573A31}"/>
              </a:ext>
            </a:extLst>
          </p:cNvPr>
          <p:cNvSpPr txBox="1">
            <a:spLocks noGrp="1"/>
          </p:cNvSpPr>
          <p:nvPr>
            <p:ph type="title" idx="4294967295"/>
          </p:nvPr>
        </p:nvSpPr>
        <p:spPr>
          <a:xfrm>
            <a:off x="671946" y="301322"/>
            <a:ext cx="12095052" cy="1261798"/>
          </a:xfrm>
        </p:spPr>
        <p:txBody>
          <a:bodyPr/>
          <a:lstStyle/>
          <a:p>
            <a:pPr lvl="0"/>
            <a:r>
              <a:rPr lang="it-IT" b="1"/>
              <a:t>Information flow</a:t>
            </a:r>
          </a:p>
        </p:txBody>
      </p:sp>
      <p:sp>
        <p:nvSpPr>
          <p:cNvPr id="5" name="Dia számának helye 4">
            <a:extLst>
              <a:ext uri="{FF2B5EF4-FFF2-40B4-BE49-F238E27FC236}">
                <a16:creationId xmlns:a16="http://schemas.microsoft.com/office/drawing/2014/main" id="{C8BCB0C4-5122-477B-94B4-F63A0C2C9958}"/>
              </a:ext>
            </a:extLst>
          </p:cNvPr>
          <p:cNvSpPr>
            <a:spLocks noGrp="1"/>
          </p:cNvSpPr>
          <p:nvPr>
            <p:ph type="sldNum" sz="quarter" idx="8"/>
          </p:nvPr>
        </p:nvSpPr>
        <p:spPr/>
        <p:txBody>
          <a:bodyPr/>
          <a:lstStyle/>
          <a:p>
            <a:pPr lvl="0"/>
            <a:fld id="{461FCA76-257D-4B10-9521-1C2932CB9F09}" type="slidenum">
              <a:rPr lang="hu-HU" smtClean="0"/>
              <a:t>9</a:t>
            </a:fld>
            <a:endParaRPr lang="hu-HU"/>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0</TotalTime>
  <Words>1652</Words>
  <Application>Microsoft Office PowerPoint</Application>
  <PresentationFormat>Custom</PresentationFormat>
  <Paragraphs>189</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Liberation Sans</vt:lpstr>
      <vt:lpstr>Liberation Serif</vt:lpstr>
      <vt:lpstr>Predefinito</vt:lpstr>
      <vt:lpstr>Cooperation with the national authorities</vt:lpstr>
      <vt:lpstr>Introduction</vt:lpstr>
      <vt:lpstr>General principle</vt:lpstr>
      <vt:lpstr>Information flow</vt:lpstr>
      <vt:lpstr>Information flow</vt:lpstr>
      <vt:lpstr>Information flow</vt:lpstr>
      <vt:lpstr>Information flow</vt:lpstr>
      <vt:lpstr>Information flow</vt:lpstr>
      <vt:lpstr>Information flow</vt:lpstr>
      <vt:lpstr>Information flow</vt:lpstr>
      <vt:lpstr>Operational cooperation – abstention from acting</vt:lpstr>
      <vt:lpstr>Operational cooperation – right of evocation</vt:lpstr>
      <vt:lpstr>Operational cooperation – right of evocation</vt:lpstr>
      <vt:lpstr>Operational cooperation – right of evocation</vt:lpstr>
      <vt:lpstr>Operational cooperation</vt:lpstr>
      <vt:lpstr>Operational cooperation</vt:lpstr>
      <vt:lpstr>Operational cooperation</vt:lpstr>
      <vt:lpstr>Operational cooperation – referral of cases</vt:lpstr>
      <vt:lpstr>Operational cooperation – referral of cases</vt:lpstr>
      <vt:lpstr>Operational cooperation – referral of cases</vt:lpstr>
      <vt:lpstr>Operational cooperation – referral of cases</vt:lpstr>
      <vt:lpstr>Operational cooperation – referral of cases</vt:lpstr>
      <vt:lpstr>Operational cooperation – referral of cases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cp:lastModifiedBy>Greenwood Elizabeth</cp:lastModifiedBy>
  <cp:revision>113</cp:revision>
  <dcterms:created xsi:type="dcterms:W3CDTF">2018-09-15T11:59:51Z</dcterms:created>
  <dcterms:modified xsi:type="dcterms:W3CDTF">2021-05-27T06:51:32Z</dcterms:modified>
</cp:coreProperties>
</file>