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261" r:id="rId3"/>
    <p:sldId id="285" r:id="rId4"/>
    <p:sldId id="284" r:id="rId5"/>
    <p:sldId id="283" r:id="rId6"/>
    <p:sldId id="282" r:id="rId7"/>
    <p:sldId id="286" r:id="rId8"/>
    <p:sldId id="294" r:id="rId9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 Gut" initials="TG" lastIdx="4" clrIdx="0">
    <p:extLst>
      <p:ext uri="{19B8F6BF-5375-455C-9EA6-DF929625EA0E}">
        <p15:presenceInfo xmlns:p15="http://schemas.microsoft.com/office/powerpoint/2012/main" userId="Till Gut" providerId="None"/>
      </p:ext>
    </p:extLst>
  </p:cmAuthor>
  <p:cmAuthor id="2" name="Elsa Garcia-Maltras De Blas" initials="EGDB" lastIdx="3" clrIdx="1">
    <p:extLst>
      <p:ext uri="{19B8F6BF-5375-455C-9EA6-DF929625EA0E}">
        <p15:presenceInfo xmlns:p15="http://schemas.microsoft.com/office/powerpoint/2012/main" userId="S::elsa.garcia-maltras@fiscal.es::ead65ba4-d040-41b4-90d3-5bf7b5270d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C8B"/>
    <a:srgbClr val="B4AEA8"/>
    <a:srgbClr val="8B827B"/>
    <a:srgbClr val="E8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322" autoAdjust="0"/>
  </p:normalViewPr>
  <p:slideViewPr>
    <p:cSldViewPr snapToGrid="0">
      <p:cViewPr varScale="1">
        <p:scale>
          <a:sx n="76" d="100"/>
          <a:sy n="7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2116A-4664-4678-9FDD-31390ADFA7EE}" type="datetimeFigureOut">
              <a:rPr lang="de-DE" smtClean="0"/>
              <a:t>27.05.2021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8DFE-DABD-49B3-8BCE-484063F827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3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3A7C6-214A-4A78-8B7F-C9DA87EA377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1B68-67F8-4E32-8F57-9F9CE295B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91B68-67F8-4E32-8F57-9F9CE295B3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0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What principles have been used to address the issue of cross-border evidence?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Locus regit actum: the first solution given to this problem in the 1959 CoE Convention on Mutual Assistance in Criminal Matters. </a:t>
            </a:r>
            <a:r>
              <a:rPr lang="es-ES" dirty="0" err="1"/>
              <a:t>Requested</a:t>
            </a:r>
            <a:r>
              <a:rPr lang="es-ES" dirty="0"/>
              <a:t> </a:t>
            </a:r>
            <a:r>
              <a:rPr lang="es-ES" dirty="0" err="1"/>
              <a:t>party</a:t>
            </a:r>
            <a:r>
              <a:rPr lang="es-ES" dirty="0"/>
              <a:t> to </a:t>
            </a:r>
            <a:r>
              <a:rPr lang="es-ES" dirty="0" err="1"/>
              <a:t>execute</a:t>
            </a:r>
            <a:r>
              <a:rPr lang="es-ES" dirty="0"/>
              <a:t> </a:t>
            </a:r>
            <a:r>
              <a:rPr lang="es-ES" dirty="0" err="1"/>
              <a:t>letters</a:t>
            </a:r>
            <a:r>
              <a:rPr lang="es-ES" dirty="0"/>
              <a:t> </a:t>
            </a:r>
            <a:r>
              <a:rPr lang="es-ES" dirty="0" err="1"/>
              <a:t>rogatory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to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own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.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matters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location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/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investigative</a:t>
            </a:r>
            <a:r>
              <a:rPr lang="es-ES" dirty="0"/>
              <a:t> </a:t>
            </a:r>
            <a:r>
              <a:rPr lang="es-ES" dirty="0" err="1"/>
              <a:t>measure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carried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.= </a:t>
            </a:r>
            <a:r>
              <a:rPr lang="es-ES" dirty="0" err="1"/>
              <a:t>Cannot</a:t>
            </a:r>
            <a:r>
              <a:rPr lang="es-ES" dirty="0"/>
              <a:t> </a:t>
            </a:r>
            <a:r>
              <a:rPr lang="es-ES" dirty="0" err="1"/>
              <a:t>overcome</a:t>
            </a:r>
            <a:r>
              <a:rPr lang="es-ES" dirty="0"/>
              <a:t> </a:t>
            </a:r>
            <a:r>
              <a:rPr lang="es-ES" dirty="0" err="1"/>
              <a:t>difficulties</a:t>
            </a:r>
            <a:r>
              <a:rPr lang="es-ES" dirty="0"/>
              <a:t> </a:t>
            </a:r>
            <a:r>
              <a:rPr lang="es-ES" dirty="0" err="1"/>
              <a:t>derived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procedural rules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err="1"/>
              <a:t>Forum</a:t>
            </a:r>
            <a:r>
              <a:rPr lang="es-ES" dirty="0"/>
              <a:t> </a:t>
            </a:r>
            <a:r>
              <a:rPr lang="es-ES" dirty="0" err="1"/>
              <a:t>regit</a:t>
            </a:r>
            <a:r>
              <a:rPr lang="es-ES" dirty="0"/>
              <a:t> </a:t>
            </a:r>
            <a:r>
              <a:rPr lang="es-ES" dirty="0" err="1"/>
              <a:t>actum</a:t>
            </a:r>
            <a:r>
              <a:rPr lang="es-ES" dirty="0"/>
              <a:t>: Art.4 EU 2000  MLA </a:t>
            </a:r>
            <a:r>
              <a:rPr lang="es-ES" dirty="0" err="1"/>
              <a:t>Convention</a:t>
            </a:r>
            <a:r>
              <a:rPr lang="es-ES" dirty="0"/>
              <a:t>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requested</a:t>
            </a:r>
            <a:r>
              <a:rPr lang="es-ES" dirty="0"/>
              <a:t> MS has to </a:t>
            </a:r>
            <a:r>
              <a:rPr lang="es-ES" dirty="0" err="1"/>
              <a:t>comply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formalities</a:t>
            </a:r>
            <a:r>
              <a:rPr lang="es-ES" dirty="0"/>
              <a:t> and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expressly</a:t>
            </a:r>
            <a:r>
              <a:rPr lang="es-ES" dirty="0"/>
              <a:t> </a:t>
            </a:r>
            <a:r>
              <a:rPr lang="es-ES" dirty="0" err="1"/>
              <a:t>indicated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requesting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so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collected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can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proceedings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8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176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Mutual </a:t>
            </a:r>
            <a:r>
              <a:rPr lang="es-ES" dirty="0" err="1"/>
              <a:t>admissibility</a:t>
            </a:r>
            <a:r>
              <a:rPr lang="es-ES" dirty="0"/>
              <a:t> of </a:t>
            </a:r>
            <a:r>
              <a:rPr lang="es-ES" dirty="0" err="1"/>
              <a:t>evidence</a:t>
            </a:r>
            <a:r>
              <a:rPr lang="es-ES" dirty="0"/>
              <a:t>: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lawfully</a:t>
            </a:r>
            <a:r>
              <a:rPr lang="es-ES" dirty="0"/>
              <a:t> </a:t>
            </a:r>
            <a:r>
              <a:rPr lang="es-ES" dirty="0" err="1"/>
              <a:t>gathered</a:t>
            </a:r>
            <a:r>
              <a:rPr lang="es-ES" dirty="0"/>
              <a:t> in </a:t>
            </a:r>
            <a:r>
              <a:rPr lang="es-ES" dirty="0" err="1"/>
              <a:t>one</a:t>
            </a:r>
            <a:r>
              <a:rPr lang="es-ES" dirty="0"/>
              <a:t> MS </a:t>
            </a:r>
            <a:r>
              <a:rPr lang="es-ES" dirty="0" err="1"/>
              <a:t>should</a:t>
            </a:r>
            <a:r>
              <a:rPr lang="es-ES" dirty="0"/>
              <a:t> be admisible in judicial </a:t>
            </a:r>
            <a:r>
              <a:rPr lang="es-ES" dirty="0" err="1"/>
              <a:t>proceedings</a:t>
            </a:r>
            <a:r>
              <a:rPr lang="es-ES" dirty="0"/>
              <a:t> of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(</a:t>
            </a:r>
            <a:r>
              <a:rPr lang="es-ES" dirty="0" err="1"/>
              <a:t>Tampere</a:t>
            </a:r>
            <a:r>
              <a:rPr lang="es-ES" dirty="0"/>
              <a:t> 1999 </a:t>
            </a:r>
            <a:r>
              <a:rPr lang="es-ES" dirty="0" err="1"/>
              <a:t>Conclusion</a:t>
            </a:r>
            <a:r>
              <a:rPr lang="es-ES" dirty="0"/>
              <a:t> 36 </a:t>
            </a:r>
            <a:r>
              <a:rPr lang="es-ES" dirty="0" err="1"/>
              <a:t>on</a:t>
            </a:r>
            <a:r>
              <a:rPr lang="es-ES" dirty="0"/>
              <a:t> Mutual </a:t>
            </a:r>
            <a:r>
              <a:rPr lang="es-ES" dirty="0" err="1"/>
              <a:t>recognition</a:t>
            </a:r>
            <a:r>
              <a:rPr lang="es-ES" dirty="0"/>
              <a:t> of judicial decisión</a:t>
            </a:r>
          </a:p>
          <a:p>
            <a:endParaRPr lang="es-ES" dirty="0"/>
          </a:p>
          <a:p>
            <a:r>
              <a:rPr lang="es-ES" dirty="0" err="1"/>
              <a:t>Combining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concept of mutual </a:t>
            </a:r>
            <a:r>
              <a:rPr lang="es-ES" dirty="0" err="1"/>
              <a:t>recognition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forum</a:t>
            </a:r>
            <a:r>
              <a:rPr lang="es-ES" dirty="0"/>
              <a:t> </a:t>
            </a:r>
            <a:r>
              <a:rPr lang="es-ES" dirty="0" err="1"/>
              <a:t>regit</a:t>
            </a:r>
            <a:r>
              <a:rPr lang="es-ES" dirty="0"/>
              <a:t> </a:t>
            </a:r>
            <a:r>
              <a:rPr lang="es-ES" dirty="0" err="1"/>
              <a:t>actum</a:t>
            </a:r>
            <a:r>
              <a:rPr lang="es-ES" dirty="0"/>
              <a:t>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executing</a:t>
            </a:r>
            <a:r>
              <a:rPr lang="es-ES" dirty="0"/>
              <a:t> </a:t>
            </a:r>
            <a:r>
              <a:rPr lang="es-ES" dirty="0" err="1"/>
              <a:t>authoritie</a:t>
            </a:r>
            <a:r>
              <a:rPr lang="es-ES" dirty="0"/>
              <a:t> </a:t>
            </a:r>
            <a:r>
              <a:rPr lang="es-ES" dirty="0" err="1"/>
              <a:t>complies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formalities</a:t>
            </a:r>
            <a:r>
              <a:rPr lang="es-ES" dirty="0"/>
              <a:t> and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expressly</a:t>
            </a:r>
            <a:r>
              <a:rPr lang="es-ES" dirty="0"/>
              <a:t> </a:t>
            </a:r>
            <a:r>
              <a:rPr lang="es-ES" dirty="0" err="1"/>
              <a:t>indicated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issuing</a:t>
            </a:r>
            <a:r>
              <a:rPr lang="es-ES" dirty="0"/>
              <a:t> </a:t>
            </a:r>
            <a:r>
              <a:rPr lang="es-ES" dirty="0" err="1"/>
              <a:t>authority</a:t>
            </a:r>
            <a:r>
              <a:rPr lang="es-ES" dirty="0"/>
              <a:t>)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approach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EIO (Art.9)…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really</a:t>
            </a:r>
            <a:r>
              <a:rPr lang="es-ES" dirty="0"/>
              <a:t> </a:t>
            </a:r>
            <a:r>
              <a:rPr lang="es-ES" dirty="0" err="1"/>
              <a:t>enough</a:t>
            </a:r>
            <a:r>
              <a:rPr lang="es-ES" dirty="0"/>
              <a:t> in </a:t>
            </a:r>
            <a:r>
              <a:rPr lang="es-ES" dirty="0" err="1"/>
              <a:t>practice</a:t>
            </a:r>
            <a:r>
              <a:rPr lang="es-ES" dirty="0"/>
              <a:t> to </a:t>
            </a:r>
            <a:r>
              <a:rPr lang="es-ES" dirty="0" err="1"/>
              <a:t>breach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differences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legal </a:t>
            </a:r>
            <a:r>
              <a:rPr lang="es-ES" dirty="0" err="1"/>
              <a:t>systems</a:t>
            </a:r>
            <a:r>
              <a:rPr lang="es-ES" dirty="0"/>
              <a:t> and </a:t>
            </a:r>
            <a:r>
              <a:rPr lang="es-ES" dirty="0" err="1"/>
              <a:t>ensure</a:t>
            </a:r>
            <a:r>
              <a:rPr lang="es-ES" dirty="0"/>
              <a:t> </a:t>
            </a:r>
            <a:r>
              <a:rPr lang="es-ES" dirty="0" err="1"/>
              <a:t>admissibility</a:t>
            </a:r>
            <a:r>
              <a:rPr lang="es-ES" dirty="0"/>
              <a:t>?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4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919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613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You</a:t>
            </a:r>
            <a:r>
              <a:rPr lang="es-ES_tradnl" dirty="0"/>
              <a:t> can </a:t>
            </a:r>
            <a:r>
              <a:rPr lang="es-ES_tradnl" dirty="0" err="1"/>
              <a:t>discuss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group</a:t>
            </a:r>
            <a:r>
              <a:rPr lang="es-ES_tradnl" baseline="0" dirty="0"/>
              <a:t> </a:t>
            </a:r>
            <a:r>
              <a:rPr lang="es-ES_tradnl" baseline="0" dirty="0" err="1"/>
              <a:t>how</a:t>
            </a:r>
            <a:r>
              <a:rPr lang="es-ES_tradnl" baseline="0" dirty="0"/>
              <a:t> </a:t>
            </a:r>
            <a:r>
              <a:rPr lang="es-ES_tradnl" baseline="0" dirty="0" err="1"/>
              <a:t>this</a:t>
            </a:r>
            <a:r>
              <a:rPr lang="es-ES_tradnl" baseline="0" dirty="0"/>
              <a:t> </a:t>
            </a:r>
            <a:r>
              <a:rPr lang="es-ES_tradnl" baseline="0" dirty="0" err="1"/>
              <a:t>may</a:t>
            </a:r>
            <a:r>
              <a:rPr lang="es-ES_tradnl" baseline="0" dirty="0"/>
              <a:t> </a:t>
            </a:r>
            <a:r>
              <a:rPr lang="es-ES_tradnl" baseline="0" dirty="0" err="1"/>
              <a:t>work</a:t>
            </a:r>
            <a:r>
              <a:rPr lang="es-ES_tradnl" baseline="0" dirty="0"/>
              <a:t> </a:t>
            </a:r>
            <a:r>
              <a:rPr lang="es-ES_tradnl" baseline="0" dirty="0" err="1"/>
              <a:t>from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perspective</a:t>
            </a:r>
            <a:r>
              <a:rPr lang="es-ES_tradnl" baseline="0" dirty="0"/>
              <a:t> of </a:t>
            </a:r>
            <a:r>
              <a:rPr lang="es-ES_tradnl" baseline="0" dirty="0" err="1"/>
              <a:t>your</a:t>
            </a:r>
            <a:r>
              <a:rPr lang="es-ES_tradnl" baseline="0" dirty="0"/>
              <a:t> </a:t>
            </a:r>
            <a:r>
              <a:rPr lang="es-ES_tradnl" baseline="0" dirty="0" err="1"/>
              <a:t>national</a:t>
            </a:r>
            <a:r>
              <a:rPr lang="es-ES_tradnl" baseline="0" dirty="0"/>
              <a:t> </a:t>
            </a:r>
            <a:r>
              <a:rPr lang="es-ES_tradnl" baseline="0"/>
              <a:t>law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Recital (80)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presented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EPPO in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denied</a:t>
            </a:r>
            <a:r>
              <a:rPr lang="es-ES" dirty="0"/>
              <a:t> </a:t>
            </a:r>
            <a:r>
              <a:rPr lang="es-ES" dirty="0" err="1"/>
              <a:t>admission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mere</a:t>
            </a:r>
            <a:r>
              <a:rPr lang="es-ES" dirty="0"/>
              <a:t> </a:t>
            </a:r>
            <a:r>
              <a:rPr lang="es-ES" dirty="0" err="1"/>
              <a:t>ground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gathered</a:t>
            </a:r>
            <a:r>
              <a:rPr lang="es-ES" dirty="0"/>
              <a:t> in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of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,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trial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considers</a:t>
            </a:r>
            <a:r>
              <a:rPr lang="es-ES" dirty="0"/>
              <a:t>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admission</a:t>
            </a:r>
            <a:r>
              <a:rPr lang="es-ES" dirty="0"/>
              <a:t> to </a:t>
            </a:r>
            <a:r>
              <a:rPr lang="es-ES" dirty="0" err="1"/>
              <a:t>respect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fairness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procedure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suspect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person’s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of </a:t>
            </a:r>
            <a:r>
              <a:rPr lang="es-ES" dirty="0" err="1"/>
              <a:t>defence</a:t>
            </a:r>
            <a:r>
              <a:rPr lang="es-ES" dirty="0"/>
              <a:t>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Charter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respects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fundamental </a:t>
            </a:r>
            <a:r>
              <a:rPr lang="es-ES" dirty="0" err="1"/>
              <a:t>rights</a:t>
            </a:r>
            <a:r>
              <a:rPr lang="es-ES" dirty="0"/>
              <a:t> and observes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principles</a:t>
            </a:r>
            <a:r>
              <a:rPr lang="es-ES" dirty="0"/>
              <a:t> </a:t>
            </a:r>
            <a:r>
              <a:rPr lang="es-ES" dirty="0" err="1"/>
              <a:t>recognised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 6 TEU and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Charter</a:t>
            </a:r>
            <a:r>
              <a:rPr lang="es-ES" dirty="0"/>
              <a:t>, in particular </a:t>
            </a:r>
            <a:r>
              <a:rPr lang="es-ES" dirty="0" err="1"/>
              <a:t>Title</a:t>
            </a:r>
            <a:r>
              <a:rPr lang="es-ES" dirty="0"/>
              <a:t> VI </a:t>
            </a:r>
            <a:r>
              <a:rPr lang="es-ES" dirty="0" err="1"/>
              <a:t>thereof</a:t>
            </a:r>
            <a:r>
              <a:rPr lang="es-ES" dirty="0"/>
              <a:t>,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and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agreements</a:t>
            </a:r>
            <a:r>
              <a:rPr lang="es-ES" dirty="0"/>
              <a:t> to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are </a:t>
            </a:r>
            <a:r>
              <a:rPr lang="es-ES" dirty="0" err="1"/>
              <a:t>party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Convention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Protection</a:t>
            </a:r>
            <a:r>
              <a:rPr lang="es-ES" dirty="0"/>
              <a:t> of Human </a:t>
            </a:r>
            <a:r>
              <a:rPr lang="es-ES" dirty="0" err="1"/>
              <a:t>Rights</a:t>
            </a:r>
            <a:r>
              <a:rPr lang="es-ES" dirty="0"/>
              <a:t> and Fundamental </a:t>
            </a:r>
            <a:r>
              <a:rPr lang="es-ES" dirty="0" err="1"/>
              <a:t>Freedoms</a:t>
            </a:r>
            <a:r>
              <a:rPr lang="es-ES" dirty="0"/>
              <a:t>, and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’ </a:t>
            </a:r>
            <a:r>
              <a:rPr lang="es-ES" dirty="0" err="1"/>
              <a:t>constitutions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respective</a:t>
            </a:r>
            <a:r>
              <a:rPr lang="es-ES" dirty="0"/>
              <a:t> </a:t>
            </a:r>
            <a:r>
              <a:rPr lang="es-ES" dirty="0" err="1"/>
              <a:t>fields</a:t>
            </a:r>
            <a:r>
              <a:rPr lang="es-ES" dirty="0"/>
              <a:t> of </a:t>
            </a:r>
            <a:r>
              <a:rPr lang="es-ES" dirty="0" err="1"/>
              <a:t>application</a:t>
            </a:r>
            <a:r>
              <a:rPr lang="es-ES" dirty="0"/>
              <a:t>. In line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those</a:t>
            </a:r>
            <a:r>
              <a:rPr lang="es-ES" dirty="0"/>
              <a:t> </a:t>
            </a:r>
            <a:r>
              <a:rPr lang="es-ES" dirty="0" err="1"/>
              <a:t>principles</a:t>
            </a:r>
            <a:r>
              <a:rPr lang="es-ES" dirty="0"/>
              <a:t>, and in </a:t>
            </a:r>
            <a:r>
              <a:rPr lang="es-ES" dirty="0" err="1"/>
              <a:t>respecting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legal </a:t>
            </a:r>
            <a:r>
              <a:rPr lang="es-ES" dirty="0" err="1"/>
              <a:t>systems</a:t>
            </a:r>
            <a:r>
              <a:rPr lang="es-ES" dirty="0"/>
              <a:t> and </a:t>
            </a:r>
            <a:r>
              <a:rPr lang="es-ES" dirty="0" err="1"/>
              <a:t>traditions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as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in </a:t>
            </a:r>
            <a:r>
              <a:rPr lang="es-ES" dirty="0" err="1"/>
              <a:t>Article</a:t>
            </a:r>
            <a:r>
              <a:rPr lang="es-ES" dirty="0"/>
              <a:t> 67(1) TFEU, </a:t>
            </a:r>
            <a:r>
              <a:rPr lang="es-ES" dirty="0" err="1"/>
              <a:t>nothing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prohibiting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courts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applying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fundamental </a:t>
            </a:r>
            <a:r>
              <a:rPr lang="es-ES" dirty="0" err="1"/>
              <a:t>principles</a:t>
            </a:r>
            <a:r>
              <a:rPr lang="es-ES" dirty="0"/>
              <a:t> of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fairness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procedure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apply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in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099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baseline="0" dirty="0"/>
              <a:t> </a:t>
            </a:r>
            <a:r>
              <a:rPr lang="es-ES" baseline="0" dirty="0" err="1"/>
              <a:t>correct</a:t>
            </a:r>
            <a:r>
              <a:rPr lang="es-ES" baseline="0" dirty="0"/>
              <a:t> </a:t>
            </a:r>
            <a:r>
              <a:rPr lang="es-ES" baseline="0" dirty="0" err="1"/>
              <a:t>answer</a:t>
            </a:r>
            <a:r>
              <a:rPr lang="es-ES" baseline="0" dirty="0"/>
              <a:t> </a:t>
            </a:r>
            <a:r>
              <a:rPr lang="es-ES" baseline="0" dirty="0" err="1"/>
              <a:t>is</a:t>
            </a:r>
            <a:r>
              <a:rPr lang="es-ES" baseline="0" dirty="0"/>
              <a:t> C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1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Fon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779003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33821"/>
            <a:ext cx="99166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14868034-385B-40D1-AD23-64C594FBF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8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" y="12700"/>
            <a:ext cx="3766136" cy="6327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4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36" y="731520"/>
            <a:ext cx="6417276" cy="52578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752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31648" y="6459785"/>
            <a:ext cx="5217152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1" y="6459785"/>
            <a:ext cx="119181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uer Abschnitt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88825" cy="49149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 baseline="0"/>
            </a:lvl1pPr>
          </a:lstStyle>
          <a:p>
            <a:r>
              <a:rPr lang="de-DE" dirty="0"/>
              <a:t>Bild durch klicken auf Symbol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48857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10441920" y="0"/>
            <a:ext cx="1420756" cy="216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4A446736-DA86-42B2-987F-46C30E7D6C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15626"/>
            <a:ext cx="907929" cy="778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anzflächig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99134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de-DE" dirty="0"/>
              <a:t>Bild durch Klick auf Symbol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10441920" y="0"/>
            <a:ext cx="1420756" cy="2252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5B58F506-AC60-49F3-AE00-83EE35938E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47157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all" spc="200" baseline="0">
                <a:solidFill>
                  <a:schemeClr val="accent6">
                    <a:lumMod val="8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1076808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00ADE22C-239C-4456-B8D6-FBF21CD7EE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Kunde/Partner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sp>
        <p:nvSpPr>
          <p:cNvPr id="14" name="Bildplatzhalt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0900883" y="1447148"/>
            <a:ext cx="1027344" cy="99125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PartnerLogo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8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33211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17700"/>
            <a:ext cx="9776612" cy="4262016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077124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0" name="Inhaltsplatzhalter 5">
            <a:extLst>
              <a:ext uri="{FF2B5EF4-FFF2-40B4-BE49-F238E27FC236}">
                <a16:creationId xmlns:a16="http://schemas.microsoft.com/office/drawing/2014/main" id="{EF99CA3A-6003-4C94-BAB5-DEB18C8E3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Partner/Kund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603" y="245660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94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1243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Inhalt Vergleich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20603" y="272956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94" y="2036697"/>
            <a:ext cx="4937760" cy="54563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603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469" y="2036697"/>
            <a:ext cx="4934370" cy="55440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079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weiß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63900"/>
            <a:ext cx="99420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696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1850252"/>
            <a:ext cx="9934205" cy="43421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848" y="174022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2" name="Inhaltsplatzhalter 5">
            <a:extLst>
              <a:ext uri="{FF2B5EF4-FFF2-40B4-BE49-F238E27FC236}">
                <a16:creationId xmlns:a16="http://schemas.microsoft.com/office/drawing/2014/main" id="{3B04F1DE-5504-4662-86EB-88DB6F784ED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0" r:id="rId4"/>
    <p:sldLayoutId id="2147483667" r:id="rId5"/>
    <p:sldLayoutId id="2147483669" r:id="rId6"/>
    <p:sldLayoutId id="2147483652" r:id="rId7"/>
    <p:sldLayoutId id="2147483653" r:id="rId8"/>
    <p:sldLayoutId id="2147483665" r:id="rId9"/>
    <p:sldLayoutId id="2147483662" r:id="rId10"/>
    <p:sldLayoutId id="2147483656" r:id="rId11"/>
    <p:sldLayoutId id="2147483651" r:id="rId12"/>
    <p:sldLayoutId id="2147483657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2.t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9107" y="5355873"/>
            <a:ext cx="10113264" cy="82296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329" y="5476805"/>
            <a:ext cx="1748864" cy="1291811"/>
          </a:xfrm>
          <a:prstGeom prst="rect">
            <a:avLst/>
          </a:prstGeom>
        </p:spPr>
      </p:pic>
      <p:pic>
        <p:nvPicPr>
          <p:cNvPr id="8" name="Inhaltsplatzhalter 5">
            <a:extLst>
              <a:ext uri="{FF2B5EF4-FFF2-40B4-BE49-F238E27FC236}">
                <a16:creationId xmlns:a16="http://schemas.microsoft.com/office/drawing/2014/main" id="{DFDA8C01-2F48-414A-B340-FF58088F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652" y="5634650"/>
            <a:ext cx="1138806" cy="9761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6DFED3-DCDD-4406-BC07-C4389471B5D7}"/>
              </a:ext>
            </a:extLst>
          </p:cNvPr>
          <p:cNvSpPr/>
          <p:nvPr/>
        </p:nvSpPr>
        <p:spPr>
          <a:xfrm>
            <a:off x="511728" y="5395979"/>
            <a:ext cx="749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Working with the EPPO at </a:t>
            </a:r>
            <a:r>
              <a:rPr lang="en-US" dirty="0" err="1">
                <a:solidFill>
                  <a:schemeClr val="bg1"/>
                </a:solidFill>
              </a:rPr>
              <a:t>decentralised</a:t>
            </a:r>
            <a:r>
              <a:rPr lang="en-US" dirty="0">
                <a:solidFill>
                  <a:schemeClr val="bg1"/>
                </a:solidFill>
              </a:rPr>
              <a:t> level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Training materials for prosecutors and investigating judges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0951D3-3333-4D7F-B94B-4E1C8D4C0D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94" y="6286345"/>
            <a:ext cx="5668432" cy="47408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26EC71-EFDC-47C4-975A-68A1E1E172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5" y="-50517"/>
            <a:ext cx="12188825" cy="4914900"/>
          </a:xfrm>
        </p:spPr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64A2FD6-CC07-4B80-8EB3-9101E141C40B}"/>
              </a:ext>
            </a:extLst>
          </p:cNvPr>
          <p:cNvSpPr txBox="1"/>
          <p:nvPr/>
        </p:nvSpPr>
        <p:spPr>
          <a:xfrm>
            <a:off x="710738" y="1678896"/>
            <a:ext cx="1050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&amp; admissibility of evidence</a:t>
            </a:r>
            <a:endParaRPr lang="hu-HU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7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Admissibility</a:t>
            </a:r>
            <a:r>
              <a:rPr lang="es-ES_tradnl" dirty="0"/>
              <a:t> of </a:t>
            </a:r>
            <a:r>
              <a:rPr lang="es-ES_tradnl" dirty="0" err="1"/>
              <a:t>evidence</a:t>
            </a:r>
            <a:r>
              <a:rPr lang="es-ES_tradnl" dirty="0"/>
              <a:t>: a </a:t>
            </a:r>
            <a:r>
              <a:rPr lang="es-ES_tradnl" dirty="0" err="1"/>
              <a:t>complex</a:t>
            </a:r>
            <a:r>
              <a:rPr lang="es-ES_tradnl" dirty="0"/>
              <a:t> </a:t>
            </a:r>
            <a:r>
              <a:rPr lang="es-ES_tradnl" dirty="0" err="1"/>
              <a:t>topic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s-ES" dirty="0">
                <a:solidFill>
                  <a:schemeClr val="tx1"/>
                </a:solidFill>
                <a:latin typeface="+mn-lt"/>
              </a:rPr>
              <a:t>International judicial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assistance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criminal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matters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+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possibility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collect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transnationally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- 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need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tackle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issue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what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extent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collected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state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can be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used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state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r>
              <a:rPr lang="es-ES" dirty="0" err="1">
                <a:solidFill>
                  <a:schemeClr val="tx1"/>
                </a:solidFill>
                <a:latin typeface="+mn-lt"/>
              </a:rPr>
              <a:t>Principles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?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Locus regit actum </a:t>
            </a:r>
          </a:p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Forum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regit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actum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A24C647-45F7-4DE1-A64A-CBAB33E5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Admissibility</a:t>
            </a:r>
            <a:r>
              <a:rPr lang="es-ES_tradnl" dirty="0"/>
              <a:t> of </a:t>
            </a:r>
            <a:r>
              <a:rPr lang="es-ES_tradnl" dirty="0" err="1"/>
              <a:t>evidence</a:t>
            </a:r>
            <a:r>
              <a:rPr lang="es-ES_tradnl" dirty="0"/>
              <a:t>: a </a:t>
            </a:r>
            <a:r>
              <a:rPr lang="es-ES_tradnl" dirty="0" err="1"/>
              <a:t>complex</a:t>
            </a:r>
            <a:r>
              <a:rPr lang="es-ES_tradnl" dirty="0"/>
              <a:t> </a:t>
            </a:r>
            <a:r>
              <a:rPr lang="es-ES_tradnl" dirty="0" err="1"/>
              <a:t>topic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Problem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?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Diversity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rules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between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MS</a:t>
            </a:r>
          </a:p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Solutions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?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Mutual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recognition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Minimum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common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standards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s-ES" i="1" dirty="0" err="1">
                <a:solidFill>
                  <a:schemeClr val="tx1"/>
                </a:solidFill>
                <a:latin typeface="+mn-lt"/>
              </a:rPr>
              <a:t>Commission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2009 Green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Paper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obtaining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in criminal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matters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from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one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Member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State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securing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its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i="1" dirty="0" err="1">
                <a:solidFill>
                  <a:schemeClr val="tx1"/>
                </a:solidFill>
                <a:latin typeface="+mn-lt"/>
              </a:rPr>
              <a:t>admissibility</a:t>
            </a:r>
            <a:r>
              <a:rPr lang="es-ES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already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referred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to…</a:t>
            </a:r>
          </a:p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Minimum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common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standards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for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gathering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(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could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be general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standards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applying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types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more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specific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standards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depending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type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s-E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BB21A5D-01A9-44C1-95E0-5B98B2C7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8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Admissibility</a:t>
            </a:r>
            <a:r>
              <a:rPr lang="es-ES_tradnl" dirty="0"/>
              <a:t> of </a:t>
            </a:r>
            <a:r>
              <a:rPr lang="es-ES_tradnl" dirty="0" err="1"/>
              <a:t>evidence</a:t>
            </a:r>
            <a:r>
              <a:rPr lang="es-ES_tradnl" dirty="0"/>
              <a:t>: a </a:t>
            </a:r>
            <a:r>
              <a:rPr lang="es-ES_tradnl" dirty="0" err="1"/>
              <a:t>complex</a:t>
            </a:r>
            <a:r>
              <a:rPr lang="es-ES_tradnl" dirty="0"/>
              <a:t> </a:t>
            </a:r>
            <a:r>
              <a:rPr lang="es-ES_tradnl" dirty="0" err="1"/>
              <a:t>topic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Art. 82 TFEU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2. To the extent necessary to facilitate mutual recognition of judgments and judicial decision and police and judicial cooperation in criminal matters having a cross-border dimension, the European Parliament and the Council may,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by means of directives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adopted in accordance with the ordinary legislative procedure,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establish minimum rules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Such rules shall take into account the differences between the legal traditions and systems of the Member States.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They shall concern:</a:t>
            </a:r>
          </a:p>
          <a:p>
            <a:pPr marL="514350" indent="-514350">
              <a:buAutoNum type="alphaLcParenBoth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mutual admissibility of evidence between Member States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--- NEW POSSIBILITIES WITH TFEU…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but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HAVE NOT BEEN USED</a:t>
            </a:r>
          </a:p>
          <a:p>
            <a:pPr marL="0" indent="0">
              <a:buNone/>
            </a:pPr>
            <a:endParaRPr lang="en-US" dirty="0"/>
          </a:p>
          <a:p>
            <a:endParaRPr lang="es-E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FA5395D-FA9B-4332-92C2-BE3F5072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0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EPPO &amp; </a:t>
            </a:r>
            <a:r>
              <a:rPr lang="es-ES_tradnl" dirty="0" err="1"/>
              <a:t>Admissibility</a:t>
            </a:r>
            <a:r>
              <a:rPr lang="es-ES_tradnl" dirty="0"/>
              <a:t> of </a:t>
            </a:r>
            <a:r>
              <a:rPr lang="es-ES_tradnl" dirty="0" err="1"/>
              <a:t>evidence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Art. 86 TFEU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1. In order to combat crimes affecting the financial interests of the Union, the Council, by means of regulations adopted in accordance with a special legislative procedure, may establish a European Public Prosecutor’s Office from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Eurojust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3. The Regulation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…shall determine the general rules applicable to the EPPO, the conditions governing the performance of its functions, the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rules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 procedure applicable to its activities, as well as those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governing the admissibility of evidence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the rules applicable to the judicial review of procedural measures taken by it in the performance of its functions.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--- Art.37 EPPO Regulation…an easy fix? Or more to come?</a:t>
            </a:r>
          </a:p>
          <a:p>
            <a:pPr marL="0" indent="0">
              <a:buNone/>
            </a:pPr>
            <a:endParaRPr lang="en-US" dirty="0"/>
          </a:p>
          <a:p>
            <a:endParaRPr lang="es-E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E987D55-61B0-4C0C-B12A-538F30B7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Article</a:t>
            </a:r>
            <a:r>
              <a:rPr lang="es-ES_tradnl" dirty="0"/>
              <a:t> 37 EPPO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1.   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presented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prosecutors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defendant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a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court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shall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not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be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denied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admission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mere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ground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that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was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gathered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Member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State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accordance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with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law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Member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State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2.   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power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trial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court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freely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assess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presented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defendant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prosecutors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shall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not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be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affected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this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Regulation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----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gathered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MS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according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law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of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MS can be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presented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before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court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of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participating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MS.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----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trial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court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will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determine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validity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according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principles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national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law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fairness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procedure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8029593-1266-4E7F-9C18-FCEB68C5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3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QUIZ- TEST YOUR KNOWLEDGE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The trial court in an EPPO case:</a:t>
            </a:r>
          </a:p>
          <a:p>
            <a:pPr marL="514350" indent="-514350">
              <a:buAutoNum type="alphaUcParenR"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Will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have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admit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put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forward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by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</a:t>
            </a:r>
          </a:p>
          <a:p>
            <a:pPr marL="514350" indent="-514350">
              <a:buAutoNum type="alphaUcParenR"/>
            </a:pPr>
            <a:r>
              <a:rPr lang="es-ES" dirty="0">
                <a:solidFill>
                  <a:schemeClr val="tx1"/>
                </a:solidFill>
                <a:latin typeface="+mn-lt"/>
              </a:rPr>
              <a:t>Will have to assess, before admitting the evidence, if it was legally gathered, in accordance with the detailed rules on evidence set out in the Regulation</a:t>
            </a:r>
          </a:p>
          <a:p>
            <a:pPr marL="514350" indent="-514350">
              <a:buAutoNum type="alphaUcParenR"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Will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assess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the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evidence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freely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in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accordance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to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its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national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law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553EE9-83AE-4F50-93DD-C5477DF3FF6A}"/>
              </a:ext>
            </a:extLst>
          </p:cNvPr>
          <p:cNvSpPr txBox="1"/>
          <p:nvPr/>
        </p:nvSpPr>
        <p:spPr>
          <a:xfrm>
            <a:off x="2671353" y="4147458"/>
            <a:ext cx="320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Correct</a:t>
            </a:r>
            <a:r>
              <a:rPr lang="de-DE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answer</a:t>
            </a:r>
            <a:r>
              <a:rPr lang="de-DE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C)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FEBA17-931E-4B3D-91E7-F6B620A4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 for </a:t>
            </a:r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attention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>
                <a:solidFill>
                  <a:srgbClr val="133C8B"/>
                </a:solidFill>
              </a:rPr>
              <a:t>www.european.law</a:t>
            </a:r>
          </a:p>
        </p:txBody>
      </p:sp>
    </p:spTree>
    <p:extLst>
      <p:ext uri="{BB962C8B-B14F-4D97-AF65-F5344CB8AC3E}">
        <p14:creationId xmlns:p14="http://schemas.microsoft.com/office/powerpoint/2010/main" val="319535053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ERA Farben">
      <a:dk1>
        <a:srgbClr val="000000"/>
      </a:dk1>
      <a:lt1>
        <a:sysClr val="window" lastClr="FFFFFF"/>
      </a:lt1>
      <a:dk2>
        <a:srgbClr val="8B827B"/>
      </a:dk2>
      <a:lt2>
        <a:srgbClr val="D2D1D0"/>
      </a:lt2>
      <a:accent1>
        <a:srgbClr val="133C8B"/>
      </a:accent1>
      <a:accent2>
        <a:srgbClr val="8B827B"/>
      </a:accent2>
      <a:accent3>
        <a:srgbClr val="AE7F50"/>
      </a:accent3>
      <a:accent4>
        <a:srgbClr val="DECBB8"/>
      </a:accent4>
      <a:accent5>
        <a:srgbClr val="D2D1D0"/>
      </a:accent5>
      <a:accent6>
        <a:srgbClr val="FFFFFF"/>
      </a:accent6>
      <a:hlink>
        <a:srgbClr val="133C8B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A Presentation new design_en_211216" id="{55E8C793-4ACF-4C70-B58B-A863477BD569}" vid="{B933FDD9-FDD3-431E-A9E8-86E246603B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Template</Template>
  <TotalTime>0</TotalTime>
  <Words>1037</Words>
  <Application>Microsoft Office PowerPoint</Application>
  <PresentationFormat>Widescreen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</vt:lpstr>
      <vt:lpstr>Rückblick</vt:lpstr>
      <vt:lpstr>  </vt:lpstr>
      <vt:lpstr>Admissibility of evidence: a complex topic</vt:lpstr>
      <vt:lpstr>Admissibility of evidence: a complex topic</vt:lpstr>
      <vt:lpstr>Admissibility of evidence: a complex topic</vt:lpstr>
      <vt:lpstr>EPPO &amp; Admissibility of evidence</vt:lpstr>
      <vt:lpstr>Article 37 EPPO</vt:lpstr>
      <vt:lpstr>QUIZ- TEST YOUR KNOWLEDGE</vt:lpstr>
      <vt:lpstr>Thank you for 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of European Law</dc:title>
  <dc:creator>Riehle Cornelia</dc:creator>
  <cp:lastModifiedBy>Greenwood Elizabeth</cp:lastModifiedBy>
  <cp:revision>31</cp:revision>
  <cp:lastPrinted>2016-10-12T07:25:39Z</cp:lastPrinted>
  <dcterms:created xsi:type="dcterms:W3CDTF">2020-09-29T09:53:56Z</dcterms:created>
  <dcterms:modified xsi:type="dcterms:W3CDTF">2021-05-27T07:44:08Z</dcterms:modified>
</cp:coreProperties>
</file>