
<file path=[Content_Types].xml><?xml version="1.0" encoding="utf-8"?>
<Types xmlns="http://schemas.openxmlformats.org/package/2006/content-types">
  <Default Extension="xml" ContentType="application/vnd.openxmlformats-package.core-properties+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s/slide711.xml" ContentType="application/vnd.openxmlformats-officedocument.presentationml.slide+xml"/>
  <Override PartName="/ppt/notesSlides/notesSlide711.xml" ContentType="application/vnd.openxmlformats-officedocument.presentationml.notesSlide+xml"/>
  <Override PartName="/ppt/notesMasters/notesMaster111.xml" ContentType="application/vnd.openxmlformats-officedocument.presentationml.notesMaster+xml"/>
  <Override PartName="/ppt/theme/theme211.xml" ContentType="application/vnd.openxmlformats-officedocument.theme+xml"/>
  <Override PartName="/ppt/slideLayouts/slideLayout1211.xml" ContentType="application/vnd.openxmlformats-officedocument.presentationml.slideLayout+xml"/>
  <Override PartName="/ppt/slideMasters/slideMaster111.xml" ContentType="application/vnd.openxmlformats-officedocument.presentationml.slideMaster+xml"/>
  <Override PartName="/ppt/slideLayouts/slideLayout822.xml" ContentType="application/vnd.openxmlformats-officedocument.presentationml.slideLayout+xml"/>
  <Override PartName="/ppt/theme/theme122.xml" ContentType="application/vnd.openxmlformats-officedocument.theme+xml"/>
  <Override PartName="/ppt/slideLayouts/slideLayout333.xml" ContentType="application/vnd.openxmlformats-officedocument.presentationml.slideLayout+xml"/>
  <Override PartName="/ppt/slideLayouts/slideLayout744.xml" ContentType="application/vnd.openxmlformats-officedocument.presentationml.slideLayout+xml"/>
  <Override PartName="/ppt/slideLayouts/slideLayout255.xml" ContentType="application/vnd.openxmlformats-officedocument.presentationml.slideLayout+xml"/>
  <Override PartName="/ppt/slideLayouts/slideLayout166.xml" ContentType="application/vnd.openxmlformats-officedocument.presentationml.slideLayout+xml"/>
  <Override PartName="/ppt/slideLayouts/slideLayout677.xml" ContentType="application/vnd.openxmlformats-officedocument.presentationml.slideLayout+xml"/>
  <Override PartName="/ppt/slideLayouts/slideLayout1188.xml" ContentType="application/vnd.openxmlformats-officedocument.presentationml.slideLayout+xml"/>
  <Override PartName="/ppt/slideLayouts/slideLayout599.xml" ContentType="application/vnd.openxmlformats-officedocument.presentationml.slideLayout+xml"/>
  <Override PartName="/ppt/slideLayouts/slideLayout101010.xml" ContentType="application/vnd.openxmlformats-officedocument.presentationml.slideLayout+xml"/>
  <Override PartName="/ppt/slideLayouts/slideLayout41111.xml" ContentType="application/vnd.openxmlformats-officedocument.presentationml.slideLayout+xml"/>
  <Override PartName="/ppt/slideLayouts/slideLayout91212.xml" ContentType="application/vnd.openxmlformats-officedocument.presentationml.slideLayout+xml"/>
  <Override PartName="/ppt/slides/slide1222.xml" ContentType="application/vnd.openxmlformats-officedocument.presentationml.slide+xml"/>
  <Override PartName="/ppt/notesSlides/notesSlide1222.xml" ContentType="application/vnd.openxmlformats-officedocument.presentationml.notesSlide+xml"/>
  <Override PartName="/ppt/slides/slide1733.xml" ContentType="application/vnd.openxmlformats-officedocument.presentationml.slide+xml"/>
  <Override PartName="/ppt/notesSlides/notesSlide1733.xml" ContentType="application/vnd.openxmlformats-officedocument.presentationml.notesSlide+xml"/>
  <Override PartName="/ppt/slides/slide244.xml" ContentType="application/vnd.openxmlformats-officedocument.presentationml.slide+xml"/>
  <Override PartName="/ppt/notesSlides/notesSlide244.xml" ContentType="application/vnd.openxmlformats-officedocument.presentationml.notesSlide+xml"/>
  <Override PartName="/ppt/presProps.xml" ContentType="application/vnd.openxmlformats-officedocument.presentationml.presProps+xml"/>
  <Override PartName="/ppt/slides/slide655.xml" ContentType="application/vnd.openxmlformats-officedocument.presentationml.slide+xml"/>
  <Override PartName="/ppt/notesSlides/notesSlide655.xml" ContentType="application/vnd.openxmlformats-officedocument.presentationml.notesSlide+xml"/>
  <Override PartName="/ppt/slides/slide1166.xml" ContentType="application/vnd.openxmlformats-officedocument.presentationml.slide+xml"/>
  <Override PartName="/ppt/notesSlides/notesSlide1166.xml" ContentType="application/vnd.openxmlformats-officedocument.presentationml.notesSlide+xml"/>
  <Override PartName="/ppt/slides/slide1677.xml" ContentType="application/vnd.openxmlformats-officedocument.presentationml.slide+xml"/>
  <Override PartName="/ppt/notesSlides/notesSlide1677.xml" ContentType="application/vnd.openxmlformats-officedocument.presentationml.notesSlide+xml"/>
  <Override PartName="/ppt/slides/slide188.xml" ContentType="application/vnd.openxmlformats-officedocument.presentationml.slide+xml"/>
  <Override PartName="/ppt/notesSlides/notesSlide188.xml" ContentType="application/vnd.openxmlformats-officedocument.presentationml.notesSlide+xml"/>
  <Override PartName="/ppt/slides/slide1599.xml" ContentType="application/vnd.openxmlformats-officedocument.presentationml.slide+xml"/>
  <Override PartName="/ppt/notesSlides/notesSlide1599.xml" ContentType="application/vnd.openxmlformats-officedocument.presentationml.notesSlide+xml"/>
  <Override PartName="/ppt/handoutMasters/handoutMaster111.xml" ContentType="application/vnd.openxmlformats-officedocument.presentationml.handoutMaster+xml"/>
  <Override PartName="/ppt/theme/theme333.xml" ContentType="application/vnd.openxmlformats-officedocument.theme+xml"/>
  <Override PartName="/ppt/slides/slide51010.xml" ContentType="application/vnd.openxmlformats-officedocument.presentationml.slide+xml"/>
  <Override PartName="/ppt/notesSlides/notesSlide51010.xml" ContentType="application/vnd.openxmlformats-officedocument.presentationml.notesSlide+xml"/>
  <Override PartName="/ppt/slides/slide101111.xml" ContentType="application/vnd.openxmlformats-officedocument.presentationml.slide+xml"/>
  <Override PartName="/ppt/notesSlides/notesSlide101111.xml" ContentType="application/vnd.openxmlformats-officedocument.presentationml.notesSlide+xml"/>
  <Override PartName="/ppt/tableStyles.xml" ContentType="application/vnd.openxmlformats-officedocument.presentationml.tableStyles+xml"/>
  <Override PartName="/ppt/slides/slide41212.xml" ContentType="application/vnd.openxmlformats-officedocument.presentationml.slide+xml"/>
  <Override PartName="/ppt/notesSlides/notesSlide41212.xml" ContentType="application/vnd.openxmlformats-officedocument.presentationml.notesSlide+xml"/>
  <Override PartName="/ppt/slides/slide141313.xml" ContentType="application/vnd.openxmlformats-officedocument.presentationml.slide+xml"/>
  <Override PartName="/ppt/notesSlides/notesSlide141313.xml" ContentType="application/vnd.openxmlformats-officedocument.presentationml.notesSlide+xml"/>
  <Override PartName="/ppt/slides/slide91414.xml" ContentType="application/vnd.openxmlformats-officedocument.presentationml.slide+xml"/>
  <Override PartName="/ppt/notesSlides/notesSlide91414.xml" ContentType="application/vnd.openxmlformats-officedocument.presentationml.notesSlide+xml"/>
  <Override PartName="/ppt/slides/slide31515.xml" ContentType="application/vnd.openxmlformats-officedocument.presentationml.slide+xml"/>
  <Override PartName="/ppt/notesSlides/notesSlide31515.xml" ContentType="application/vnd.openxmlformats-officedocument.presentationml.notesSlide+xml"/>
  <Override PartName="/ppt/slides/slide81616.xml" ContentType="application/vnd.openxmlformats-officedocument.presentationml.slide+xml"/>
  <Override PartName="/ppt/notesSlides/notesSlide81616.xml" ContentType="application/vnd.openxmlformats-officedocument.presentationml.notesSlide+xml"/>
  <Override PartName="/ppt/slides/slide131717.xml" ContentType="application/vnd.openxmlformats-officedocument.presentationml.slide+xml"/>
  <Override PartName="/ppt/notesSlides/notesSlide131717.xml" ContentType="application/vnd.openxmlformats-officedocument.presentationml.notesSlide+xml"/>
  <Override PartName="/ppt/viewProps.xml" ContentType="application/vnd.openxmlformats-officedocument.presentationml.viewProp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598" autoAdjust="0"/>
  </p:normalViewPr>
  <p:slideViewPr>
    <p:cSldViewPr snapToGrid="0">
      <p:cViewPr varScale="1">
        <p:scale>
          <a:sx n="98" d="100"/>
          <a:sy n="98" d="100"/>
        </p:scale>
        <p:origin x="648"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ppt/slides/slide711.xml" Id="rId8" /><Relationship Type="http://schemas.openxmlformats.org/officeDocument/2006/relationships/slide" Target="/ppt/slides/slide1222.xml" Id="rId13" /><Relationship Type="http://schemas.openxmlformats.org/officeDocument/2006/relationships/slide" Target="/ppt/slides/slide1733.xml" Id="rId18" /><Relationship Type="http://schemas.openxmlformats.org/officeDocument/2006/relationships/slide" Target="/ppt/slides/slide244.xml" Id="rId3" /><Relationship Type="http://schemas.openxmlformats.org/officeDocument/2006/relationships/presProps" Target="/ppt/presProps.xml" Id="rId21" /><Relationship Type="http://schemas.openxmlformats.org/officeDocument/2006/relationships/slide" Target="/ppt/slides/slide655.xml" Id="rId7" /><Relationship Type="http://schemas.openxmlformats.org/officeDocument/2006/relationships/slide" Target="/ppt/slides/slide1166.xml" Id="rId12" /><Relationship Type="http://schemas.openxmlformats.org/officeDocument/2006/relationships/slide" Target="/ppt/slides/slide1677.xml" Id="rId17" /><Relationship Type="http://schemas.openxmlformats.org/officeDocument/2006/relationships/slide" Target="/ppt/slides/slide188.xml" Id="rId2" /><Relationship Type="http://schemas.openxmlformats.org/officeDocument/2006/relationships/slide" Target="/ppt/slides/slide1599.xml" Id="rId16" /><Relationship Type="http://schemas.openxmlformats.org/officeDocument/2006/relationships/handoutMaster" Target="/ppt/handoutMasters/handoutMaster111.xml" Id="rId20" /><Relationship Type="http://schemas.openxmlformats.org/officeDocument/2006/relationships/slideMaster" Target="/ppt/slideMasters/slideMaster111.xml" Id="rId1" /><Relationship Type="http://schemas.openxmlformats.org/officeDocument/2006/relationships/slide" Target="/ppt/slides/slide51010.xml" Id="rId6" /><Relationship Type="http://schemas.openxmlformats.org/officeDocument/2006/relationships/slide" Target="/ppt/slides/slide101111.xml" Id="rId11" /><Relationship Type="http://schemas.openxmlformats.org/officeDocument/2006/relationships/tableStyles" Target="/ppt/tableStyles.xml" Id="rId24" /><Relationship Type="http://schemas.openxmlformats.org/officeDocument/2006/relationships/slide" Target="/ppt/slides/slide41212.xml" Id="rId5" /><Relationship Type="http://schemas.openxmlformats.org/officeDocument/2006/relationships/slide" Target="/ppt/slides/slide141313.xml" Id="rId15" /><Relationship Type="http://schemas.openxmlformats.org/officeDocument/2006/relationships/theme" Target="/ppt/theme/theme122.xml" Id="rId23" /><Relationship Type="http://schemas.openxmlformats.org/officeDocument/2006/relationships/slide" Target="/ppt/slides/slide91414.xml" Id="rId10" /><Relationship Type="http://schemas.openxmlformats.org/officeDocument/2006/relationships/notesMaster" Target="/ppt/notesMasters/notesMaster111.xml" Id="rId19" /><Relationship Type="http://schemas.openxmlformats.org/officeDocument/2006/relationships/slide" Target="/ppt/slides/slide31515.xml" Id="rId4" /><Relationship Type="http://schemas.openxmlformats.org/officeDocument/2006/relationships/slide" Target="/ppt/slides/slide81616.xml" Id="rId9" /><Relationship Type="http://schemas.openxmlformats.org/officeDocument/2006/relationships/slide" Target="/ppt/slides/slide131717.xml" Id="rId14" /><Relationship Type="http://schemas.openxmlformats.org/officeDocument/2006/relationships/viewProps" Target="/ppt/viewProps.xml" Id="rId22" /></Relationships>
</file>

<file path=ppt/handoutMasters/_rels/handoutMaster111.xml.rels>&#65279;<?xml version="1.0" encoding="utf-8"?><Relationships xmlns="http://schemas.openxmlformats.org/package/2006/relationships"><Relationship Type="http://schemas.openxmlformats.org/officeDocument/2006/relationships/theme" Target="/ppt/theme/theme333.xml" Id="rId1" /></Relationships>
</file>

<file path=ppt/handoutMasters/handoutMaster11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E471AC6-BB67-4800-9BC3-601564D6A197}"/>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7E51C223-341F-4B82-95C8-2C4F0F16B95B}"/>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8AFE08F5-0669-42EC-A280-4D8D68F76863}"/>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44FE19EF-A4EC-4A7B-8918-10997D35BD48}"/>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9D2D095-B519-4E1A-BB10-06E8A8ED1D7C}" type="slidenum">
              <a:t>‹Nr.›</a:t>
            </a:fld>
            <a:endParaRPr lang="it-IT"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2823237624"/>
      </p:ext>
    </p:extLst>
  </p:cSld>
  <p:clrMap bg1="lt1" tx1="dk1" bg2="lt2" tx2="dk2" accent1="accent1" accent2="accent2" accent3="accent3" accent4="accent4" accent5="accent5" accent6="accent6" hlink="hlink" folHlink="folHlink"/>
</p:handoutMaster>
</file>

<file path=ppt/notesMasters/_rels/notesMaster111.xml.rels>&#65279;<?xml version="1.0" encoding="utf-8"?><Relationships xmlns="http://schemas.openxmlformats.org/package/2006/relationships"><Relationship Type="http://schemas.openxmlformats.org/officeDocument/2006/relationships/theme" Target="/ppt/theme/theme211.xml" Id="rId1" /></Relationships>
</file>

<file path=ppt/notesMasters/notesMaster111.xml><?xml version="1.0" encoding="utf-8"?>
<p:notes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DB6B94F-F9AF-434B-ACD4-42C359BD4EA7}"/>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D32D325D-E8A6-426B-B38A-C0E95593F568}"/>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4DAED4EF-378B-4B48-BFA7-AA496A6DFBFB}"/>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7436D2C0-616F-4120-83E9-3ABAE174084B}"/>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C8F21DFB-3A04-4205-919A-46109099EEFC}"/>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649858DB-17F7-451A-BB1D-2F2D4F2685E1}"/>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4572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BABCB731-4E69-4864-8065-FB2402916183}" type="slidenum">
              <a:t>Nr.</a:t>
            </a:fld>
            <a:endParaRPr lang="it-IT"/>
          </a:p>
        </p:txBody>
      </p:sp>
    </p:spTree>
    <p:extLst>
      <p:ext uri="{BB962C8B-B14F-4D97-AF65-F5344CB8AC3E}">
        <p14:creationId xmlns:p14="http://schemas.microsoft.com/office/powerpoint/2010/main" val="3620751993"/>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1111.xml.rels>&#65279;<?xml version="1.0" encoding="utf-8"?><Relationships xmlns="http://schemas.openxmlformats.org/package/2006/relationships"><Relationship Type="http://schemas.openxmlformats.org/officeDocument/2006/relationships/slide" Target="/ppt/slides/slide101111.xml" Id="rId2" /><Relationship Type="http://schemas.openxmlformats.org/officeDocument/2006/relationships/notesMaster" Target="/ppt/notesMasters/notesMaster111.xml" Id="rId1" /></Relationships>
</file>

<file path=ppt/notesSlides/_rels/notesSlide1166.xml.rels>&#65279;<?xml version="1.0" encoding="utf-8"?><Relationships xmlns="http://schemas.openxmlformats.org/package/2006/relationships"><Relationship Type="http://schemas.openxmlformats.org/officeDocument/2006/relationships/slide" Target="/ppt/slides/slide1166.xml" Id="rId2" /><Relationship Type="http://schemas.openxmlformats.org/officeDocument/2006/relationships/notesMaster" Target="/ppt/notesMasters/notesMaster111.xml" Id="rId1" /></Relationships>
</file>

<file path=ppt/notesSlides/_rels/notesSlide1222.xml.rels>&#65279;<?xml version="1.0" encoding="utf-8"?><Relationships xmlns="http://schemas.openxmlformats.org/package/2006/relationships"><Relationship Type="http://schemas.openxmlformats.org/officeDocument/2006/relationships/slide" Target="/ppt/slides/slide1222.xml" Id="rId2" /><Relationship Type="http://schemas.openxmlformats.org/officeDocument/2006/relationships/notesMaster" Target="/ppt/notesMasters/notesMaster111.xml" Id="rId1" /></Relationships>
</file>

<file path=ppt/notesSlides/_rels/notesSlide131717.xml.rels>&#65279;<?xml version="1.0" encoding="utf-8"?><Relationships xmlns="http://schemas.openxmlformats.org/package/2006/relationships"><Relationship Type="http://schemas.openxmlformats.org/officeDocument/2006/relationships/slide" Target="/ppt/slides/slide131717.xml" Id="rId2" /><Relationship Type="http://schemas.openxmlformats.org/officeDocument/2006/relationships/notesMaster" Target="/ppt/notesMasters/notesMaster111.xml" Id="rId1" /></Relationships>
</file>

<file path=ppt/notesSlides/_rels/notesSlide141313.xml.rels>&#65279;<?xml version="1.0" encoding="utf-8"?><Relationships xmlns="http://schemas.openxmlformats.org/package/2006/relationships"><Relationship Type="http://schemas.openxmlformats.org/officeDocument/2006/relationships/slide" Target="/ppt/slides/slide141313.xml" Id="rId2" /><Relationship Type="http://schemas.openxmlformats.org/officeDocument/2006/relationships/notesMaster" Target="/ppt/notesMasters/notesMaster111.xml" Id="rId1" /></Relationships>
</file>

<file path=ppt/notesSlides/_rels/notesSlide1599.xml.rels>&#65279;<?xml version="1.0" encoding="utf-8"?><Relationships xmlns="http://schemas.openxmlformats.org/package/2006/relationships"><Relationship Type="http://schemas.openxmlformats.org/officeDocument/2006/relationships/slide" Target="/ppt/slides/slide1599.xml" Id="rId2" /><Relationship Type="http://schemas.openxmlformats.org/officeDocument/2006/relationships/notesMaster" Target="/ppt/notesMasters/notesMaster111.xml" Id="rId1" /></Relationships>
</file>

<file path=ppt/notesSlides/_rels/notesSlide1677.xml.rels>&#65279;<?xml version="1.0" encoding="utf-8"?><Relationships xmlns="http://schemas.openxmlformats.org/package/2006/relationships"><Relationship Type="http://schemas.openxmlformats.org/officeDocument/2006/relationships/slide" Target="/ppt/slides/slide1677.xml" Id="rId2" /><Relationship Type="http://schemas.openxmlformats.org/officeDocument/2006/relationships/notesMaster" Target="/ppt/notesMasters/notesMaster111.xml" Id="rId1" /></Relationships>
</file>

<file path=ppt/notesSlides/_rels/notesSlide1733.xml.rels>&#65279;<?xml version="1.0" encoding="utf-8"?><Relationships xmlns="http://schemas.openxmlformats.org/package/2006/relationships"><Relationship Type="http://schemas.openxmlformats.org/officeDocument/2006/relationships/slide" Target="/ppt/slides/slide1733.xml" Id="rId2" /><Relationship Type="http://schemas.openxmlformats.org/officeDocument/2006/relationships/notesMaster" Target="/ppt/notesMasters/notesMaster111.xml" Id="rId1" /></Relationships>
</file>

<file path=ppt/notesSlides/_rels/notesSlide188.xml.rels>&#65279;<?xml version="1.0" encoding="utf-8"?><Relationships xmlns="http://schemas.openxmlformats.org/package/2006/relationships"><Relationship Type="http://schemas.openxmlformats.org/officeDocument/2006/relationships/slide" Target="/ppt/slides/slide188.xml" Id="rId2" /><Relationship Type="http://schemas.openxmlformats.org/officeDocument/2006/relationships/notesMaster" Target="/ppt/notesMasters/notesMaster111.xml" Id="rId1" /></Relationships>
</file>

<file path=ppt/notesSlides/_rels/notesSlide244.xml.rels>&#65279;<?xml version="1.0" encoding="utf-8"?><Relationships xmlns="http://schemas.openxmlformats.org/package/2006/relationships"><Relationship Type="http://schemas.openxmlformats.org/officeDocument/2006/relationships/slide" Target="/ppt/slides/slide244.xml" Id="rId2" /><Relationship Type="http://schemas.openxmlformats.org/officeDocument/2006/relationships/notesMaster" Target="/ppt/notesMasters/notesMaster111.xml" Id="rId1" /></Relationships>
</file>

<file path=ppt/notesSlides/_rels/notesSlide31515.xml.rels>&#65279;<?xml version="1.0" encoding="utf-8"?><Relationships xmlns="http://schemas.openxmlformats.org/package/2006/relationships"><Relationship Type="http://schemas.openxmlformats.org/officeDocument/2006/relationships/slide" Target="/ppt/slides/slide31515.xml" Id="rId2" /><Relationship Type="http://schemas.openxmlformats.org/officeDocument/2006/relationships/notesMaster" Target="/ppt/notesMasters/notesMaster111.xml" Id="rId1" /></Relationships>
</file>

<file path=ppt/notesSlides/_rels/notesSlide41212.xml.rels>&#65279;<?xml version="1.0" encoding="utf-8"?><Relationships xmlns="http://schemas.openxmlformats.org/package/2006/relationships"><Relationship Type="http://schemas.openxmlformats.org/officeDocument/2006/relationships/slide" Target="/ppt/slides/slide41212.xml" Id="rId2" /><Relationship Type="http://schemas.openxmlformats.org/officeDocument/2006/relationships/notesMaster" Target="/ppt/notesMasters/notesMaster111.xml" Id="rId1" /></Relationships>
</file>

<file path=ppt/notesSlides/_rels/notesSlide51010.xml.rels>&#65279;<?xml version="1.0" encoding="utf-8"?><Relationships xmlns="http://schemas.openxmlformats.org/package/2006/relationships"><Relationship Type="http://schemas.openxmlformats.org/officeDocument/2006/relationships/slide" Target="/ppt/slides/slide51010.xml" Id="rId2" /><Relationship Type="http://schemas.openxmlformats.org/officeDocument/2006/relationships/notesMaster" Target="/ppt/notesMasters/notesMaster111.xml" Id="rId1" /></Relationships>
</file>

<file path=ppt/notesSlides/_rels/notesSlide655.xml.rels>&#65279;<?xml version="1.0" encoding="utf-8"?><Relationships xmlns="http://schemas.openxmlformats.org/package/2006/relationships"><Relationship Type="http://schemas.openxmlformats.org/officeDocument/2006/relationships/slide" Target="/ppt/slides/slide655.xml" Id="rId2" /><Relationship Type="http://schemas.openxmlformats.org/officeDocument/2006/relationships/notesMaster" Target="/ppt/notesMasters/notesMaster111.xml" Id="rId1" /></Relationships>
</file>

<file path=ppt/notesSlides/_rels/notesSlide711.xml.rels>&#65279;<?xml version="1.0" encoding="utf-8"?><Relationships xmlns="http://schemas.openxmlformats.org/package/2006/relationships"><Relationship Type="http://schemas.openxmlformats.org/officeDocument/2006/relationships/slide" Target="/ppt/slides/slide711.xml" Id="rId2" /><Relationship Type="http://schemas.openxmlformats.org/officeDocument/2006/relationships/notesMaster" Target="/ppt/notesMasters/notesMaster111.xml" Id="rId1" /></Relationships>
</file>

<file path=ppt/notesSlides/_rels/notesSlide81616.xml.rels>&#65279;<?xml version="1.0" encoding="utf-8"?><Relationships xmlns="http://schemas.openxmlformats.org/package/2006/relationships"><Relationship Type="http://schemas.openxmlformats.org/officeDocument/2006/relationships/slide" Target="/ppt/slides/slide81616.xml" Id="rId2" /><Relationship Type="http://schemas.openxmlformats.org/officeDocument/2006/relationships/notesMaster" Target="/ppt/notesMasters/notesMaster111.xml" Id="rId1" /></Relationships>
</file>

<file path=ppt/notesSlides/_rels/notesSlide91414.xml.rels>&#65279;<?xml version="1.0" encoding="utf-8"?><Relationships xmlns="http://schemas.openxmlformats.org/package/2006/relationships"><Relationship Type="http://schemas.openxmlformats.org/officeDocument/2006/relationships/slide" Target="/ppt/slides/slide91414.xml" Id="rId2" /><Relationship Type="http://schemas.openxmlformats.org/officeDocument/2006/relationships/notesMaster" Target="/ppt/notesMasters/notesMaster111.xml" Id="rId1" /></Relationships>
</file>

<file path=ppt/notesSlides/notesSlide101111.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166.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3648597787"/>
      </p:ext>
    </p:extLst>
  </p:cSld>
  <p:clrMapOvr>
    <a:masterClrMapping/>
  </p:clrMapOvr>
</p:notes>
</file>

<file path=ppt/notesSlides/notesSlide1222.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97792047"/>
      </p:ext>
    </p:extLst>
  </p:cSld>
  <p:clrMapOvr>
    <a:masterClrMapping/>
  </p:clrMapOvr>
</p:notes>
</file>

<file path=ppt/notesSlides/notesSlide131717.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891447167"/>
      </p:ext>
    </p:extLst>
  </p:cSld>
  <p:clrMapOvr>
    <a:masterClrMapping/>
  </p:clrMapOvr>
</p:notes>
</file>

<file path=ppt/notesSlides/notesSlide141313.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532465191"/>
      </p:ext>
    </p:extLst>
  </p:cSld>
  <p:clrMapOvr>
    <a:masterClrMapping/>
  </p:clrMapOvr>
</p:notes>
</file>

<file path=ppt/notesSlides/notesSlide1599.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580575527"/>
      </p:ext>
    </p:extLst>
  </p:cSld>
  <p:clrMapOvr>
    <a:masterClrMapping/>
  </p:clrMapOvr>
</p:notes>
</file>

<file path=ppt/notesSlides/notesSlide1677.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827189562"/>
      </p:ext>
    </p:extLst>
  </p:cSld>
  <p:clrMapOvr>
    <a:masterClrMapping/>
  </p:clrMapOvr>
</p:notes>
</file>

<file path=ppt/notesSlides/notesSlide1733.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CADF43D-3343-4C4F-9E42-BE8B87EBA1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BEAFC76-DB73-4F2E-9266-8E0F204B60DC}"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D11A998-0C7B-42B8-B039-A1BD6208CC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2D70900F-C3C3-4FC7-B38C-198F1E493B0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939991085"/>
      </p:ext>
    </p:extLst>
  </p:cSld>
  <p:clrMapOvr>
    <a:masterClrMapping/>
  </p:clrMapOvr>
</p:notes>
</file>

<file path=ppt/notesSlides/notesSlide188.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B194C152-F9C4-404D-9481-3B218F9B646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A25B9FD-9D21-4995-A243-A67900476974}"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6D94C608-7A3D-4154-8290-A7D47C6F3C1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6BDC48C-3913-43D3-9739-499DB6EB9254}"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C701C53-99FF-4B92-B6CD-39874F43B33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03D44F4-B79C-4D88-B3F2-C01508A93050}"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C0BB255-520C-430C-B61E-E9C45A51E7A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369B1B4-C52A-4191-A596-794FCDF3EEE2}"/>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44.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9DFBBE78-57A2-4FD8-A0CA-59FB46DC041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038788-22CB-4108-A885-93AEDF5B2AEB}"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5061A43-3738-441E-AE50-5366AC35531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66202A6-6CEA-4709-8C92-98A0FBF84CDF}"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82AD427-B3CE-4EA2-965F-FB3BA46FD1B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503247C-D0B6-4FC2-BCEA-7CAEFF6312B9}"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6E550B9-8298-4226-A85D-A5C081D7EE6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5C358B6-E232-4163-A8B2-3ED0F1379178}"/>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31515.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3382243-18E0-47E4-BB4A-13B056D67FD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4B0B3F-2353-4C59-8B08-B5E475FBC0F8}"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B19E55A-C626-4871-89D0-36134A01487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E50CE74-BCA7-4DEE-B963-496136DF4BA5}"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EC4B3ED-0F41-4F10-8FC7-6E181187ED5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41D4FEE-6285-44FB-A45B-D93653AFD932}"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710E8B7-1CC1-4B5E-B242-31FA7E8BDE7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20266E2-4257-4D0D-9FEF-531C2607BADE}"/>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41212.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D59AB61-824A-4A59-9538-051A704BEED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98B8915-7B54-4C5C-AD50-33E636B10552}"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C9251593-3770-42F9-BCFE-74CC81F23E1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5A6C765C-029E-4A28-BDEA-C2C0BDD1B0DF}"/>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51010.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F1E5413-2580-4F0F-836E-B34FAE3E2EC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4858B18-55F5-4566-9DA6-277926A34FB7}"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C099B357-5D8D-49E8-9AC9-1BE1A585D4C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C35F7921-1690-4227-9A88-CFD3362F308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655.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27442E6-1749-43D7-ADC6-5F7DEC1BA33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6156561-F270-4F7C-9018-774FBE4396B9}"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C1C449ED-0905-4CC4-A438-0F5E49092ED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86DDED0D-E6F0-4CBA-BA7D-834F3F3B23F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711.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91676DDF-7063-46FF-B516-41564191AE7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31312A9-DD9A-4499-B800-49B10B1707A3}"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775EB6B4-3B78-41A1-9D83-AF0960862F9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5FF4391B-CB14-4600-8DCC-8F756A2982EA}"/>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81616.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F425993-2296-458B-B64F-44E006C110F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454B851-45D3-4E87-A569-A746C0E7B8FD}"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09A07BD2-FA33-45C5-A546-BBB7EC99E52E}"/>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7CE9A312-DBA0-4036-A67F-5E5B20796C3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91414.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8704047-9046-446B-868C-79B91592D52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6BE757E-84B1-4099-BDE8-1AAC6ECD9C81}"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Diakép helye 1">
            <a:extLst>
              <a:ext uri="{FF2B5EF4-FFF2-40B4-BE49-F238E27FC236}">
                <a16:creationId xmlns:a16="http://schemas.microsoft.com/office/drawing/2014/main" id="{90BE710B-6F71-4D4F-9989-5141BAD3EA9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4" name="Jegyzetek helye 2">
            <a:extLst>
              <a:ext uri="{FF2B5EF4-FFF2-40B4-BE49-F238E27FC236}">
                <a16:creationId xmlns:a16="http://schemas.microsoft.com/office/drawing/2014/main" id="{CC39C278-5C6A-4930-905E-832A6E300773}"/>
              </a:ext>
            </a:extLst>
          </p:cNvPr>
          <p:cNvSpPr txBox="1">
            <a:spLocks noGrp="1"/>
          </p:cNvSpPr>
          <p:nvPr>
            <p:ph type="body" sz="quarter" idx="1"/>
          </p:nvPr>
        </p:nvSpPr>
        <p:spPr/>
        <p:txBody>
          <a:bodyPr/>
          <a:lstStyle/>
          <a:p>
            <a:endParaRPr lang="hu-HU"/>
          </a:p>
        </p:txBody>
      </p:sp>
    </p:spTree>
  </p:cSld>
  <p:clrMapOvr>
    <a:masterClrMapping/>
  </p:clrMapOvr>
</p:notes>
</file>

<file path=ppt/slideLayouts/_rels/slideLayout101010.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188.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2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66.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333.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411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599.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677.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744.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82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9121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slideLayout1010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55E3-FA0F-427E-A6B2-73BEEFA6561E}"/>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A562A3A4-6C2B-4D95-A133-8BC241FB7BFC}"/>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43815DF8-5EFC-4CCE-BB81-985E2BE6C234}"/>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3818DC42-EF68-4523-A734-E8C80F64E80B}"/>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0012685-7FF5-4896-A9DC-934FE1500F3D}"/>
              </a:ext>
            </a:extLst>
          </p:cNvPr>
          <p:cNvSpPr txBox="1">
            <a:spLocks noGrp="1"/>
          </p:cNvSpPr>
          <p:nvPr>
            <p:ph type="sldNum" sz="quarter" idx="8"/>
          </p:nvPr>
        </p:nvSpPr>
        <p:spPr/>
        <p:txBody>
          <a:bodyPr/>
          <a:lstStyle>
            <a:lvl1pPr>
              <a:defRPr/>
            </a:lvl1pPr>
          </a:lstStyle>
          <a:p>
            <a:pPr lvl="0"/>
            <a:fld id="{2E8D0CE6-86AE-465B-9267-C55600B68F39}" type="slidenum">
              <a:t>‹Nr.›</a:t>
            </a:fld>
            <a:endParaRPr lang="it-IT"/>
          </a:p>
        </p:txBody>
      </p:sp>
    </p:spTree>
    <p:extLst>
      <p:ext uri="{BB962C8B-B14F-4D97-AF65-F5344CB8AC3E}">
        <p14:creationId xmlns:p14="http://schemas.microsoft.com/office/powerpoint/2010/main" val="2859254791"/>
      </p:ext>
    </p:extLst>
  </p:cSld>
  <p:clrMapOvr>
    <a:masterClrMapping/>
  </p:clrMapOvr>
</p:sldLayout>
</file>

<file path=ppt/slideLayouts/slideLayout1188.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1A1EA2-2A1E-4F93-A803-A319F4E1FCEA}"/>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3B6B02A8-EEA8-4D09-ACC0-C2D0B937D8C2}"/>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1219E878-0421-4EFD-B04E-7FE0D0DAFC3E}"/>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1D0FE4EA-AEA1-45B2-AD0B-C7B2BBCBE689}"/>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03691C07-A422-44CF-B1C9-5D555E2DD5C5}"/>
              </a:ext>
            </a:extLst>
          </p:cNvPr>
          <p:cNvSpPr txBox="1">
            <a:spLocks noGrp="1"/>
          </p:cNvSpPr>
          <p:nvPr>
            <p:ph type="sldNum" sz="quarter" idx="8"/>
          </p:nvPr>
        </p:nvSpPr>
        <p:spPr/>
        <p:txBody>
          <a:bodyPr/>
          <a:lstStyle>
            <a:lvl1pPr>
              <a:defRPr/>
            </a:lvl1pPr>
          </a:lstStyle>
          <a:p>
            <a:pPr lvl="0"/>
            <a:fld id="{05A29C6B-F27A-400C-A962-DC98BBA012AD}" type="slidenum">
              <a:t>‹Nr.›</a:t>
            </a:fld>
            <a:endParaRPr lang="it-IT"/>
          </a:p>
        </p:txBody>
      </p:sp>
    </p:spTree>
    <p:extLst>
      <p:ext uri="{BB962C8B-B14F-4D97-AF65-F5344CB8AC3E}">
        <p14:creationId xmlns:p14="http://schemas.microsoft.com/office/powerpoint/2010/main" val="1746956398"/>
      </p:ext>
    </p:extLst>
  </p:cSld>
  <p:clrMapOvr>
    <a:masterClrMapping/>
  </p:clrMapOvr>
</p:sldLayout>
</file>

<file path=ppt/slideLayouts/slideLayout121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EEC3F1C-EA72-4AEA-84FE-A25ECB884458}"/>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1161DAB0-CD45-4CEF-9963-36134BFC274D}"/>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A3616898-D645-4C9E-92F7-555190456B84}"/>
              </a:ext>
            </a:extLst>
          </p:cNvPr>
          <p:cNvSpPr txBox="1">
            <a:spLocks noGrp="1"/>
          </p:cNvSpPr>
          <p:nvPr>
            <p:ph type="sldNum" sz="quarter" idx="8"/>
          </p:nvPr>
        </p:nvSpPr>
        <p:spPr/>
        <p:txBody>
          <a:bodyPr/>
          <a:lstStyle>
            <a:lvl1pPr>
              <a:defRPr>
                <a:solidFill>
                  <a:schemeClr val="bg1"/>
                </a:solidFill>
              </a:defRPr>
            </a:lvl1pPr>
          </a:lstStyle>
          <a:p>
            <a:fld id="{30823021-24C4-4F3C-9002-E6C2410D5093}" type="slidenum">
              <a:rPr lang="hu-HU" smtClean="0"/>
              <a:pPr/>
              <a:t>‹Nr.›</a:t>
            </a:fld>
            <a:endParaRPr lang="hu-HU" dirty="0"/>
          </a:p>
        </p:txBody>
      </p:sp>
      <p:sp>
        <p:nvSpPr>
          <p:cNvPr id="5" name="Titolo 4">
            <a:extLst>
              <a:ext uri="{FF2B5EF4-FFF2-40B4-BE49-F238E27FC236}">
                <a16:creationId xmlns:a16="http://schemas.microsoft.com/office/drawing/2014/main" id="{FA8F99DE-0DCC-4BA6-910C-4C1269EAEBB1}"/>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322A2DAC-33D1-45F7-AA64-694E0AF15D81}"/>
              </a:ext>
            </a:extLst>
          </p:cNvPr>
          <p:cNvSpPr txBox="1">
            <a:spLocks noGrp="1"/>
          </p:cNvSpPr>
          <p:nvPr>
            <p:ph type="body" idx="4294967295"/>
          </p:nvPr>
        </p:nvSpPr>
        <p:spPr>
          <a:xfrm>
            <a:off x="671946" y="1768678"/>
            <a:ext cx="12095052" cy="4384081"/>
          </a:xfrm>
        </p:spPr>
        <p:txBody>
          <a:bodyPr/>
          <a:lstStyle>
            <a:lvl1pPr>
              <a:spcBef>
                <a:spcPts val="1065"/>
              </a:spcBef>
              <a:buNone/>
              <a:defRPr lang="it-IT"/>
            </a:lvl1pPr>
          </a:lstStyle>
          <a:p>
            <a:pPr lvl="0"/>
            <a:endParaRPr lang="it-IT"/>
          </a:p>
        </p:txBody>
      </p:sp>
    </p:spTree>
    <p:extLst>
      <p:ext uri="{BB962C8B-B14F-4D97-AF65-F5344CB8AC3E}">
        <p14:creationId xmlns:p14="http://schemas.microsoft.com/office/powerpoint/2010/main" val="54389480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2E832-78A5-4A52-AA72-BFFE7FB53173}"/>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1AA44A2E-FEFA-4184-AAF5-A8BA7D5802A9}"/>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6B354C93-0AFB-4A88-AA14-29AAC2F81FF8}"/>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03C252AA-B737-4C87-B71E-1C25FC06CADB}"/>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B8A281AA-D156-406A-A0AE-6A0A55A778A0}"/>
              </a:ext>
            </a:extLst>
          </p:cNvPr>
          <p:cNvSpPr txBox="1">
            <a:spLocks noGrp="1"/>
          </p:cNvSpPr>
          <p:nvPr>
            <p:ph type="sldNum" sz="quarter" idx="8"/>
          </p:nvPr>
        </p:nvSpPr>
        <p:spPr/>
        <p:txBody>
          <a:bodyPr/>
          <a:lstStyle>
            <a:lvl1pPr>
              <a:defRPr/>
            </a:lvl1pPr>
          </a:lstStyle>
          <a:p>
            <a:pPr lvl="0"/>
            <a:fld id="{4476CCAC-2D9B-421D-9E3F-86804ECE189E}" type="slidenum">
              <a:t>‹Nr.›</a:t>
            </a:fld>
            <a:endParaRPr lang="it-IT"/>
          </a:p>
        </p:txBody>
      </p:sp>
    </p:spTree>
    <p:extLst>
      <p:ext uri="{BB962C8B-B14F-4D97-AF65-F5344CB8AC3E}">
        <p14:creationId xmlns:p14="http://schemas.microsoft.com/office/powerpoint/2010/main" val="260186304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DD71-1B67-44A1-A220-16C8BE0F8B77}"/>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CF48D3FB-19F7-454D-9854-B8D5FB34E45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9CFCDE34-B08A-4D2B-99B4-ED1E46AAC950}"/>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65E46FED-8459-4767-A92C-EA4F69EE5630}"/>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038B2C03-9BEE-48BA-9C43-4F22A1E00600}"/>
              </a:ext>
            </a:extLst>
          </p:cNvPr>
          <p:cNvSpPr txBox="1">
            <a:spLocks noGrp="1"/>
          </p:cNvSpPr>
          <p:nvPr>
            <p:ph type="sldNum" sz="quarter" idx="8"/>
          </p:nvPr>
        </p:nvSpPr>
        <p:spPr/>
        <p:txBody>
          <a:bodyPr/>
          <a:lstStyle>
            <a:lvl1pPr>
              <a:defRPr/>
            </a:lvl1pPr>
          </a:lstStyle>
          <a:p>
            <a:pPr lvl="0"/>
            <a:fld id="{D0528EFB-B26F-4566-A4B9-591D3BA24068}" type="slidenum">
              <a:t>‹Nr.›</a:t>
            </a:fld>
            <a:endParaRPr lang="it-IT"/>
          </a:p>
        </p:txBody>
      </p:sp>
    </p:spTree>
    <p:extLst>
      <p:ext uri="{BB962C8B-B14F-4D97-AF65-F5344CB8AC3E}">
        <p14:creationId xmlns:p14="http://schemas.microsoft.com/office/powerpoint/2010/main" val="3247767207"/>
      </p:ext>
    </p:extLst>
  </p:cSld>
  <p:clrMapOvr>
    <a:masterClrMapping/>
  </p:clrMapOvr>
</p:sldLayout>
</file>

<file path=ppt/slideLayouts/slideLayout33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8024E-EE93-48F6-873B-D7F3DC9D37B0}"/>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0A7F848D-50C6-4016-BDA7-9B608FF404CA}"/>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9E27A31D-2F64-45F1-B317-48DB71E0341A}"/>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891E4815-5E5E-48AD-931A-70A79C5C16D1}"/>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EDD93E6E-19B8-48DF-BE6E-C8E521F4D4E1}"/>
              </a:ext>
            </a:extLst>
          </p:cNvPr>
          <p:cNvSpPr txBox="1">
            <a:spLocks noGrp="1"/>
          </p:cNvSpPr>
          <p:nvPr>
            <p:ph type="sldNum" sz="quarter" idx="8"/>
          </p:nvPr>
        </p:nvSpPr>
        <p:spPr/>
        <p:txBody>
          <a:bodyPr/>
          <a:lstStyle>
            <a:lvl1pPr>
              <a:defRPr/>
            </a:lvl1pPr>
          </a:lstStyle>
          <a:p>
            <a:pPr lvl="0"/>
            <a:fld id="{CFB56B05-363E-47D2-B505-01DA4C9124B7}" type="slidenum">
              <a:t>‹Nr.›</a:t>
            </a:fld>
            <a:endParaRPr lang="it-IT"/>
          </a:p>
        </p:txBody>
      </p:sp>
    </p:spTree>
    <p:extLst>
      <p:ext uri="{BB962C8B-B14F-4D97-AF65-F5344CB8AC3E}">
        <p14:creationId xmlns:p14="http://schemas.microsoft.com/office/powerpoint/2010/main" val="2248543115"/>
      </p:ext>
    </p:extLst>
  </p:cSld>
  <p:clrMapOvr>
    <a:masterClrMapping/>
  </p:clrMapOvr>
</p:sldLayout>
</file>

<file path=ppt/slideLayouts/slideLayout41111.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EF5D1-10F1-47A9-A368-E74D2A18CEAB}"/>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63337A76-0A11-4E53-855E-CEA905680D55}"/>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14523F5D-097B-426C-B19F-B4CECDBA5074}"/>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93612634-4488-43AB-B4BB-50664372E4D8}"/>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31DD9DB9-5E01-4795-A0A2-14E137845AAA}"/>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ABBD8D17-2ADC-4E7C-AA55-837BE0CD9EB1}"/>
              </a:ext>
            </a:extLst>
          </p:cNvPr>
          <p:cNvSpPr txBox="1">
            <a:spLocks noGrp="1"/>
          </p:cNvSpPr>
          <p:nvPr>
            <p:ph type="sldNum" sz="quarter" idx="8"/>
          </p:nvPr>
        </p:nvSpPr>
        <p:spPr/>
        <p:txBody>
          <a:bodyPr/>
          <a:lstStyle>
            <a:lvl1pPr>
              <a:defRPr/>
            </a:lvl1pPr>
          </a:lstStyle>
          <a:p>
            <a:pPr lvl="0"/>
            <a:fld id="{BD72A3C9-36A6-4646-8B43-435E47B24F27}" type="slidenum">
              <a:t>‹Nr.›</a:t>
            </a:fld>
            <a:endParaRPr lang="it-IT"/>
          </a:p>
        </p:txBody>
      </p:sp>
    </p:spTree>
    <p:extLst>
      <p:ext uri="{BB962C8B-B14F-4D97-AF65-F5344CB8AC3E}">
        <p14:creationId xmlns:p14="http://schemas.microsoft.com/office/powerpoint/2010/main" val="819663997"/>
      </p:ext>
    </p:extLst>
  </p:cSld>
  <p:clrMapOvr>
    <a:masterClrMapping/>
  </p:clrMapOvr>
</p:sldLayout>
</file>

<file path=ppt/slideLayouts/slideLayout599.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0F7F-E227-4942-B23D-C018D9A001BA}"/>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7D521E77-3D30-4600-ADDA-7F7A7A7279A2}"/>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901A0914-0E7B-4F59-BA16-7653E7577411}"/>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A1E420C1-BB6D-425F-8064-B8A4402EA118}"/>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2845820B-D789-4E8D-BE78-61066CD095E0}"/>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23D7B605-2C21-4E37-9AD9-21247C32971D}"/>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6CDAEC2D-E4DD-4340-B004-0D57BF4F1C95}"/>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D7B7F185-1B19-44B8-A50F-5388A032E7F7}"/>
              </a:ext>
            </a:extLst>
          </p:cNvPr>
          <p:cNvSpPr txBox="1">
            <a:spLocks noGrp="1"/>
          </p:cNvSpPr>
          <p:nvPr>
            <p:ph type="sldNum" sz="quarter" idx="8"/>
          </p:nvPr>
        </p:nvSpPr>
        <p:spPr/>
        <p:txBody>
          <a:bodyPr/>
          <a:lstStyle>
            <a:lvl1pPr>
              <a:defRPr/>
            </a:lvl1pPr>
          </a:lstStyle>
          <a:p>
            <a:pPr lvl="0"/>
            <a:fld id="{E1A1AD43-63F4-4457-921E-E61FF4DE4F69}" type="slidenum">
              <a:t>‹Nr.›</a:t>
            </a:fld>
            <a:endParaRPr lang="it-IT"/>
          </a:p>
        </p:txBody>
      </p:sp>
    </p:spTree>
    <p:extLst>
      <p:ext uri="{BB962C8B-B14F-4D97-AF65-F5344CB8AC3E}">
        <p14:creationId xmlns:p14="http://schemas.microsoft.com/office/powerpoint/2010/main" val="2127760510"/>
      </p:ext>
    </p:extLst>
  </p:cSld>
  <p:clrMapOvr>
    <a:masterClrMapping/>
  </p:clrMapOvr>
</p:sldLayout>
</file>

<file path=ppt/slideLayouts/slideLayout67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2061-540B-4ADD-8EBD-807407E9947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9A3CD1A2-88D6-4E2B-9E1D-9A1FE39F6AF0}"/>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3CACF438-82BB-4182-B5C9-818343C2CA7B}"/>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090BFC10-82EE-4A4A-AB53-71C836CF69B2}"/>
              </a:ext>
            </a:extLst>
          </p:cNvPr>
          <p:cNvSpPr txBox="1">
            <a:spLocks noGrp="1"/>
          </p:cNvSpPr>
          <p:nvPr>
            <p:ph type="sldNum" sz="quarter" idx="8"/>
          </p:nvPr>
        </p:nvSpPr>
        <p:spPr/>
        <p:txBody>
          <a:bodyPr/>
          <a:lstStyle>
            <a:lvl1pPr>
              <a:defRPr/>
            </a:lvl1pPr>
          </a:lstStyle>
          <a:p>
            <a:pPr lvl="0"/>
            <a:fld id="{5873DD11-25CD-4147-B9BB-40D0E25C14EB}" type="slidenum">
              <a:t>‹Nr.›</a:t>
            </a:fld>
            <a:endParaRPr lang="it-IT"/>
          </a:p>
        </p:txBody>
      </p:sp>
    </p:spTree>
    <p:extLst>
      <p:ext uri="{BB962C8B-B14F-4D97-AF65-F5344CB8AC3E}">
        <p14:creationId xmlns:p14="http://schemas.microsoft.com/office/powerpoint/2010/main" val="2658165070"/>
      </p:ext>
    </p:extLst>
  </p:cSld>
  <p:clrMapOvr>
    <a:masterClrMapping/>
  </p:clrMapOvr>
</p:sldLayout>
</file>

<file path=ppt/slideLayouts/slideLayout744.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310A9E-5B69-4B8C-A305-5CA9BB97BBD0}"/>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FCBD3D75-191C-481E-BE72-5E8ACF77494C}"/>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F579F5FF-CAB5-451E-8AFA-39F95096B3F8}"/>
              </a:ext>
            </a:extLst>
          </p:cNvPr>
          <p:cNvSpPr txBox="1">
            <a:spLocks noGrp="1"/>
          </p:cNvSpPr>
          <p:nvPr>
            <p:ph type="sldNum" sz="quarter" idx="8"/>
          </p:nvPr>
        </p:nvSpPr>
        <p:spPr/>
        <p:txBody>
          <a:bodyPr/>
          <a:lstStyle>
            <a:lvl1pPr>
              <a:defRPr/>
            </a:lvl1pPr>
          </a:lstStyle>
          <a:p>
            <a:pPr lvl="0"/>
            <a:fld id="{DF4954A6-B811-4B0E-A5B7-52EE6E0A5571}" type="slidenum">
              <a:t>‹Nr.›</a:t>
            </a:fld>
            <a:endParaRPr lang="it-IT"/>
          </a:p>
        </p:txBody>
      </p:sp>
    </p:spTree>
    <p:extLst>
      <p:ext uri="{BB962C8B-B14F-4D97-AF65-F5344CB8AC3E}">
        <p14:creationId xmlns:p14="http://schemas.microsoft.com/office/powerpoint/2010/main" val="1090682466"/>
      </p:ext>
    </p:extLst>
  </p:cSld>
  <p:clrMapOvr>
    <a:masterClrMapping/>
  </p:clrMapOvr>
</p:sldLayout>
</file>

<file path=ppt/slideLayouts/slideLayout822.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59EF7-18F8-4EE2-ADAC-1D1BAE9688B2}"/>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8340BFE0-F3A5-4603-AA61-8F6A7E9242CE}"/>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85CC1409-BC38-4BAD-A2E9-8814EF5B55DE}"/>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9861022B-AF88-4CBD-BD32-4298A40936A9}"/>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084302A-78A0-4DDC-B633-93C767679613}"/>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CE801383-09E8-4ED9-A593-7FD438588906}"/>
              </a:ext>
            </a:extLst>
          </p:cNvPr>
          <p:cNvSpPr txBox="1">
            <a:spLocks noGrp="1"/>
          </p:cNvSpPr>
          <p:nvPr>
            <p:ph type="sldNum" sz="quarter" idx="8"/>
          </p:nvPr>
        </p:nvSpPr>
        <p:spPr/>
        <p:txBody>
          <a:bodyPr/>
          <a:lstStyle>
            <a:lvl1pPr>
              <a:defRPr/>
            </a:lvl1pPr>
          </a:lstStyle>
          <a:p>
            <a:pPr lvl="0"/>
            <a:fld id="{90149F62-BCE7-4057-9C2D-969ABA645FF2}" type="slidenum">
              <a:t>‹Nr.›</a:t>
            </a:fld>
            <a:endParaRPr lang="it-IT"/>
          </a:p>
        </p:txBody>
      </p:sp>
    </p:spTree>
    <p:extLst>
      <p:ext uri="{BB962C8B-B14F-4D97-AF65-F5344CB8AC3E}">
        <p14:creationId xmlns:p14="http://schemas.microsoft.com/office/powerpoint/2010/main" val="1195638273"/>
      </p:ext>
    </p:extLst>
  </p:cSld>
  <p:clrMapOvr>
    <a:masterClrMapping/>
  </p:clrMapOvr>
</p:sldLayout>
</file>

<file path=ppt/slideLayouts/slideLayout9121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2519-561E-49AF-AFF8-5C1F935C979C}"/>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CE6C995F-CACB-4F2D-83E4-66533468CA86}"/>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52896A1C-8AD9-4CFC-9ACC-A207A6255E88}"/>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F71BF4FB-77F3-4A4D-9760-BB71AEE53A93}"/>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F64EE28-3843-4719-AFC7-FDEEC721A084}"/>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FC719364-8CC0-470C-88E2-BFC763C0C899}"/>
              </a:ext>
            </a:extLst>
          </p:cNvPr>
          <p:cNvSpPr txBox="1">
            <a:spLocks noGrp="1"/>
          </p:cNvSpPr>
          <p:nvPr>
            <p:ph type="sldNum" sz="quarter" idx="8"/>
          </p:nvPr>
        </p:nvSpPr>
        <p:spPr/>
        <p:txBody>
          <a:bodyPr/>
          <a:lstStyle>
            <a:lvl1pPr>
              <a:defRPr/>
            </a:lvl1pPr>
          </a:lstStyle>
          <a:p>
            <a:pPr lvl="0"/>
            <a:fld id="{8DB7DF6B-593C-40D6-A72D-4F994C00A2B8}" type="slidenum">
              <a:t>‹Nr.›</a:t>
            </a:fld>
            <a:endParaRPr lang="it-IT"/>
          </a:p>
        </p:txBody>
      </p:sp>
    </p:spTree>
    <p:extLst>
      <p:ext uri="{BB962C8B-B14F-4D97-AF65-F5344CB8AC3E}">
        <p14:creationId xmlns:p14="http://schemas.microsoft.com/office/powerpoint/2010/main" val="79463720"/>
      </p:ext>
    </p:extLst>
  </p:cSld>
  <p:clrMapOvr>
    <a:masterClrMapping/>
  </p:clrMapOvr>
</p:sldLayout>
</file>

<file path=ppt/slideMasters/_rels/slideMaster111.xml.rels>&#65279;<?xml version="1.0" encoding="utf-8"?><Relationships xmlns="http://schemas.openxmlformats.org/package/2006/relationships"><Relationship Type="http://schemas.openxmlformats.org/officeDocument/2006/relationships/slideLayout" Target="/ppt/slideLayouts/slideLayout822.xml" Id="rId8" /><Relationship Type="http://schemas.openxmlformats.org/officeDocument/2006/relationships/theme" Target="/ppt/theme/theme122.xml" Id="rId13" /><Relationship Type="http://schemas.openxmlformats.org/officeDocument/2006/relationships/slideLayout" Target="/ppt/slideLayouts/slideLayout333.xml" Id="rId3" /><Relationship Type="http://schemas.openxmlformats.org/officeDocument/2006/relationships/slideLayout" Target="/ppt/slideLayouts/slideLayout744.xml" Id="rId7" /><Relationship Type="http://schemas.openxmlformats.org/officeDocument/2006/relationships/slideLayout" Target="/ppt/slideLayouts/slideLayout1211.xml" Id="rId12" /><Relationship Type="http://schemas.openxmlformats.org/officeDocument/2006/relationships/slideLayout" Target="/ppt/slideLayouts/slideLayout255.xml" Id="rId2" /><Relationship Type="http://schemas.openxmlformats.org/officeDocument/2006/relationships/slideLayout" Target="/ppt/slideLayouts/slideLayout166.xml" Id="rId1" /><Relationship Type="http://schemas.openxmlformats.org/officeDocument/2006/relationships/slideLayout" Target="/ppt/slideLayouts/slideLayout677.xml" Id="rId6" /><Relationship Type="http://schemas.openxmlformats.org/officeDocument/2006/relationships/slideLayout" Target="/ppt/slideLayouts/slideLayout1188.xml" Id="rId11" /><Relationship Type="http://schemas.openxmlformats.org/officeDocument/2006/relationships/slideLayout" Target="/ppt/slideLayouts/slideLayout599.xml" Id="rId5" /><Relationship Type="http://schemas.openxmlformats.org/officeDocument/2006/relationships/slideLayout" Target="/ppt/slideLayouts/slideLayout101010.xml" Id="rId10" /><Relationship Type="http://schemas.openxmlformats.org/officeDocument/2006/relationships/slideLayout" Target="/ppt/slideLayouts/slideLayout41111.xml" Id="rId4" /><Relationship Type="http://schemas.openxmlformats.org/officeDocument/2006/relationships/slideLayout" Target="/ppt/slideLayouts/slideLayout91212.xml" Id="rId9" /></Relationships>
</file>

<file path=ppt/slideMasters/slideMaster111.xml><?xml version="1.0" encoding="utf-8"?>
<p:sldMaster xmlns:a16="http://schemas.microsoft.com/office/drawing/2014/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E428DD-CF86-418B-AA35-D2B0CA6EB8FF}"/>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4AB33F46-8742-44B1-8B07-FD0CD1544A10}"/>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Mentions légales</a:t>
            </a:r>
            <a:endParaRPr lang="en-US"/>
          </a:p>
        </p:txBody>
      </p:sp>
      <p:sp>
        <p:nvSpPr>
          <p:cNvPr id="4" name="Date Placeholder 3">
            <a:extLst>
              <a:ext uri="{FF2B5EF4-FFF2-40B4-BE49-F238E27FC236}">
                <a16:creationId xmlns:a16="http://schemas.microsoft.com/office/drawing/2014/main" id="{FAD232FE-5EA3-4E0D-B2C5-29DA8BB1FDC3}"/>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DA214352-F081-45FF-BD61-5C9C78ACEAF8}"/>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6EC76863-6E49-4552-98EB-87BC20C1F54B}"/>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F7A0D1BD-D3AA-444D-B6DE-3135F585EBAC}" type="slidenum">
              <a:rPr lang="hu-HU" smtClean="0"/>
              <a:t>Nr.</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1111.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01111.xml" Id="rId2" /><Relationship Type="http://schemas.openxmlformats.org/officeDocument/2006/relationships/slideLayout" Target="/ppt/slideLayouts/slideLayout1211.xml" Id="rId1" /></Relationships>
</file>

<file path=ppt/slides/_rels/slide1166.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166.xml" Id="rId2" /><Relationship Type="http://schemas.openxmlformats.org/officeDocument/2006/relationships/slideLayout" Target="/ppt/slideLayouts/slideLayout1211.xml" Id="rId1" /></Relationships>
</file>

<file path=ppt/slides/_rels/slide1222.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222.xml" Id="rId2" /><Relationship Type="http://schemas.openxmlformats.org/officeDocument/2006/relationships/slideLayout" Target="/ppt/slideLayouts/slideLayout1211.xml" Id="rId1" /></Relationships>
</file>

<file path=ppt/slides/_rels/slide131717.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31717.xml" Id="rId2" /><Relationship Type="http://schemas.openxmlformats.org/officeDocument/2006/relationships/slideLayout" Target="/ppt/slideLayouts/slideLayout1211.xml" Id="rId1" /></Relationships>
</file>

<file path=ppt/slides/_rels/slide141313.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41313.xml" Id="rId2" /><Relationship Type="http://schemas.openxmlformats.org/officeDocument/2006/relationships/slideLayout" Target="/ppt/slideLayouts/slideLayout1211.xml" Id="rId1" /></Relationships>
</file>

<file path=ppt/slides/_rels/slide1599.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599.xml" Id="rId2" /><Relationship Type="http://schemas.openxmlformats.org/officeDocument/2006/relationships/slideLayout" Target="/ppt/slideLayouts/slideLayout1211.xml" Id="rId1" /></Relationships>
</file>

<file path=ppt/slides/_rels/slide1677.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677.xml" Id="rId2" /><Relationship Type="http://schemas.openxmlformats.org/officeDocument/2006/relationships/slideLayout" Target="/ppt/slideLayouts/slideLayout1211.xml" Id="rId1" /></Relationships>
</file>

<file path=ppt/slides/_rels/slide1733.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733.xml" Id="rId2" /><Relationship Type="http://schemas.openxmlformats.org/officeDocument/2006/relationships/slideLayout" Target="/ppt/slideLayouts/slideLayout1211.xml" Id="rId1" /></Relationships>
</file>

<file path=ppt/slides/_rels/slide188.xml.rels>&#65279;<?xml version="1.0" encoding="utf-8"?><Relationships xmlns="http://schemas.openxmlformats.org/package/2006/relationships"><Relationship Type="http://schemas.openxmlformats.org/officeDocument/2006/relationships/image" Target="/ppt/media/image122.png" Id="rId3" /><Relationship Type="http://schemas.openxmlformats.org/officeDocument/2006/relationships/notesSlide" Target="/ppt/notesSlides/notesSlide188.xml" Id="rId2" /><Relationship Type="http://schemas.openxmlformats.org/officeDocument/2006/relationships/slideLayout" Target="/ppt/slideLayouts/slideLayout1211.xml" Id="rId1" /></Relationships>
</file>

<file path=ppt/slides/_rels/slide244.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44.xml" Id="rId2" /><Relationship Type="http://schemas.openxmlformats.org/officeDocument/2006/relationships/slideLayout" Target="/ppt/slideLayouts/slideLayout1211.xml" Id="rId1" /></Relationships>
</file>

<file path=ppt/slides/_rels/slide31515.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31515.xml" Id="rId2" /><Relationship Type="http://schemas.openxmlformats.org/officeDocument/2006/relationships/slideLayout" Target="/ppt/slideLayouts/slideLayout1211.xml" Id="rId1" /></Relationships>
</file>

<file path=ppt/slides/_rels/slide41212.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41212.xml" Id="rId2" /><Relationship Type="http://schemas.openxmlformats.org/officeDocument/2006/relationships/slideLayout" Target="/ppt/slideLayouts/slideLayout1211.xml" Id="rId1" /></Relationships>
</file>

<file path=ppt/slides/_rels/slide51010.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51010.xml" Id="rId2" /><Relationship Type="http://schemas.openxmlformats.org/officeDocument/2006/relationships/slideLayout" Target="/ppt/slideLayouts/slideLayout1211.xml" Id="rId1" /></Relationships>
</file>

<file path=ppt/slides/_rels/slide655.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655.xml" Id="rId2" /><Relationship Type="http://schemas.openxmlformats.org/officeDocument/2006/relationships/slideLayout" Target="/ppt/slideLayouts/slideLayout1211.xml" Id="rId1" /></Relationships>
</file>

<file path=ppt/slides/_rels/slide711.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711.xml" Id="rId2" /><Relationship Type="http://schemas.openxmlformats.org/officeDocument/2006/relationships/slideLayout" Target="/ppt/slideLayouts/slideLayout1211.xml" Id="rId1" /></Relationships>
</file>

<file path=ppt/slides/_rels/slide81616.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81616.xml" Id="rId2" /><Relationship Type="http://schemas.openxmlformats.org/officeDocument/2006/relationships/slideLayout" Target="/ppt/slideLayouts/slideLayout1211.xml" Id="rId1" /></Relationships>
</file>

<file path=ppt/slides/_rels/slide91414.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91414.xml" Id="rId2" /><Relationship Type="http://schemas.openxmlformats.org/officeDocument/2006/relationships/slideLayout" Target="/ppt/slideLayouts/slideLayout1211.xml" Id="rId1" /></Relationships>
</file>

<file path=ppt/slides/slide101111.xml><?xml version="1.0" encoding="utf-8"?>
<p:sld xmlns:a16="http://schemas.microsoft.com/office/drawing/2014/main" xmlns:a="http://schemas.openxmlformats.org/drawingml/2006/main" xmlns:r="http://schemas.openxmlformats.org/officeDocument/2006/relationships" xmlns:p="http://schemas.openxmlformats.org/presentationml/2006/main">
  <p:cSld name="Slide11">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lvl="0"/>
            <a:r>
              <a:rPr lang="it-IT" sz="4400" b="1" dirty="0"/>
              <a:t>Directive 2014/42/UE</a:t>
            </a: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fontScale="77500" lnSpcReduction="2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a:ln>
                  <a:noFill/>
                </a:ln>
                <a:solidFill>
                  <a:srgbClr val="000000"/>
                </a:solidFill>
                <a:latin typeface="Calibri" pitchFamily="34"/>
                <a:ea typeface="DejaVu Sans" pitchFamily="2"/>
                <a:cs typeface="DejaVu Sans" pitchFamily="2"/>
              </a:rPr>
              <a:t>Récital 11 :</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a:ln>
                  <a:noFill/>
                </a:ln>
                <a:solidFill>
                  <a:srgbClr val="000000"/>
                </a:solidFill>
                <a:latin typeface="Calibri" pitchFamily="34"/>
                <a:ea typeface="DejaVu Sans" pitchFamily="2"/>
                <a:cs typeface="DejaVu Sans" pitchFamily="2"/>
              </a:rPr>
              <a:t>Il est </a:t>
            </a:r>
            <a:r>
              <a:rPr lang="it-IT" sz="3200" b="0" i="0" u="none" strike="noStrike" cap="none" baseline="0" dirty="0" err="1">
                <a:ln>
                  <a:noFill/>
                </a:ln>
                <a:solidFill>
                  <a:srgbClr val="000000"/>
                </a:solidFill>
                <a:latin typeface="Calibri" pitchFamily="34"/>
                <a:ea typeface="DejaVu Sans" pitchFamily="2"/>
                <a:cs typeface="DejaVu Sans" pitchFamily="2"/>
              </a:rPr>
              <a:t>nécessaire </a:t>
            </a:r>
            <a:r>
              <a:rPr lang="it-IT" sz="3200" b="0" i="0" u="none" strike="noStrike" cap="none" baseline="0" dirty="0">
                <a:ln>
                  <a:noFill/>
                </a:ln>
                <a:solidFill>
                  <a:srgbClr val="000000"/>
                </a:solidFill>
                <a:latin typeface="Calibri" pitchFamily="34"/>
                <a:ea typeface="DejaVu Sans" pitchFamily="2"/>
                <a:cs typeface="DejaVu Sans" pitchFamily="2"/>
              </a:rPr>
              <a:t>de </a:t>
            </a:r>
            <a:r>
              <a:rPr lang="it-IT" sz="3200" b="0" i="0" u="none" strike="noStrike" cap="none" baseline="0" dirty="0" err="1">
                <a:ln>
                  <a:noFill/>
                </a:ln>
                <a:solidFill>
                  <a:srgbClr val="000000"/>
                </a:solidFill>
                <a:latin typeface="Calibri" pitchFamily="34"/>
                <a:ea typeface="DejaVu Sans" pitchFamily="2"/>
                <a:cs typeface="DejaVu Sans" pitchFamily="2"/>
              </a:rPr>
              <a:t>clarifier </a:t>
            </a:r>
            <a:r>
              <a:rPr lang="it-IT" sz="3200" b="0" i="0" u="none" strike="noStrike" cap="none" baseline="0" dirty="0">
                <a:ln>
                  <a:noFill/>
                </a:ln>
                <a:solidFill>
                  <a:srgbClr val="000000"/>
                </a:solidFill>
                <a:latin typeface="Calibri" pitchFamily="34"/>
                <a:ea typeface="DejaVu Sans" pitchFamily="2"/>
                <a:cs typeface="DejaVu Sans" pitchFamily="2"/>
              </a:rPr>
              <a:t>le </a:t>
            </a:r>
            <a:r>
              <a:rPr lang="it-IT" sz="3200" b="0" i="0" u="none" strike="noStrike" cap="none" baseline="0" dirty="0">
                <a:ln>
                  <a:noFill/>
                </a:ln>
                <a:solidFill>
                  <a:srgbClr val="000000"/>
                </a:solidFill>
                <a:latin typeface="Calibri" pitchFamily="34"/>
                <a:ea typeface="DejaVu Sans" pitchFamily="2"/>
                <a:cs typeface="DejaVu Sans" pitchFamily="2"/>
              </a:rPr>
              <a:t>concept </a:t>
            </a:r>
            <a:r>
              <a:rPr lang="it-IT" sz="3200" b="0" i="0" u="none" strike="noStrike" cap="none" baseline="0" dirty="0" err="1">
                <a:ln>
                  <a:noFill/>
                </a:ln>
                <a:solidFill>
                  <a:srgbClr val="000000"/>
                </a:solidFill>
                <a:latin typeface="Calibri" pitchFamily="34"/>
                <a:ea typeface="DejaVu Sans" pitchFamily="2"/>
                <a:cs typeface="DejaVu Sans" pitchFamily="2"/>
              </a:rPr>
              <a:t>existant </a:t>
            </a:r>
            <a:r>
              <a:rPr lang="it-IT" sz="3200" b="0" i="0" u="none" strike="noStrike" cap="none" baseline="0" dirty="0">
                <a:ln>
                  <a:noFill/>
                </a:ln>
                <a:solidFill>
                  <a:srgbClr val="000000"/>
                </a:solidFill>
                <a:latin typeface="Calibri" pitchFamily="34"/>
                <a:ea typeface="DejaVu Sans" pitchFamily="2"/>
                <a:cs typeface="DejaVu Sans" pitchFamily="2"/>
              </a:rPr>
              <a:t>de </a:t>
            </a:r>
            <a:r>
              <a:rPr lang="it-IT" sz="3200" b="0" i="0" u="none" strike="noStrike" cap="none" baseline="0" dirty="0" err="1">
                <a:ln>
                  <a:noFill/>
                </a:ln>
                <a:solidFill>
                  <a:srgbClr val="000000"/>
                </a:solidFill>
                <a:latin typeface="Calibri" pitchFamily="34"/>
                <a:ea typeface="DejaVu Sans" pitchFamily="2"/>
                <a:cs typeface="DejaVu Sans" pitchFamily="2"/>
              </a:rPr>
              <a:t>produits </a:t>
            </a:r>
            <a:r>
              <a:rPr lang="it-IT" sz="3200" b="0" i="0" u="none" strike="noStrike" cap="none" baseline="0" dirty="0">
                <a:ln>
                  <a:noFill/>
                </a:ln>
                <a:solidFill>
                  <a:srgbClr val="000000"/>
                </a:solidFill>
                <a:latin typeface="Calibri" pitchFamily="34"/>
                <a:ea typeface="DejaVu Sans" pitchFamily="2"/>
                <a:cs typeface="DejaVu Sans" pitchFamily="2"/>
              </a:rPr>
              <a:t>du crime pour inclure les </a:t>
            </a:r>
            <a:r>
              <a:rPr lang="it-IT" sz="3200" b="0" i="0" u="none" strike="noStrike" cap="none" baseline="0" dirty="0" err="1">
                <a:ln>
                  <a:noFill/>
                </a:ln>
                <a:solidFill>
                  <a:srgbClr val="000000"/>
                </a:solidFill>
                <a:latin typeface="Calibri" pitchFamily="34"/>
                <a:ea typeface="DejaVu Sans" pitchFamily="2"/>
                <a:cs typeface="DejaVu Sans" pitchFamily="2"/>
              </a:rPr>
              <a:t>produits </a:t>
            </a:r>
            <a:r>
              <a:rPr lang="it-IT" sz="3200" b="0" i="0" u="none" strike="noStrike" cap="none" baseline="0" dirty="0" err="1">
                <a:ln>
                  <a:noFill/>
                </a:ln>
                <a:solidFill>
                  <a:srgbClr val="000000"/>
                </a:solidFill>
                <a:latin typeface="Calibri" pitchFamily="34"/>
                <a:ea typeface="DejaVu Sans" pitchFamily="2"/>
                <a:cs typeface="DejaVu Sans" pitchFamily="2"/>
              </a:rPr>
              <a:t>directs </a:t>
            </a:r>
            <a:r>
              <a:rPr lang="it-IT" sz="3200" b="0" i="0" u="none" strike="noStrike" cap="none" baseline="0" dirty="0">
                <a:ln>
                  <a:noFill/>
                </a:ln>
                <a:solidFill>
                  <a:srgbClr val="000000"/>
                </a:solidFill>
                <a:latin typeface="Calibri" pitchFamily="34"/>
                <a:ea typeface="DejaVu Sans" pitchFamily="2"/>
                <a:cs typeface="DejaVu Sans" pitchFamily="2"/>
              </a:rPr>
              <a:t>de l'</a:t>
            </a:r>
            <a:r>
              <a:rPr lang="it-IT" sz="3200" b="0" i="0" u="none" strike="noStrike" cap="none" baseline="0" dirty="0">
                <a:ln>
                  <a:noFill/>
                </a:ln>
                <a:solidFill>
                  <a:srgbClr val="000000"/>
                </a:solidFill>
                <a:latin typeface="Calibri" pitchFamily="34"/>
                <a:ea typeface="DejaVu Sans" pitchFamily="2"/>
                <a:cs typeface="DejaVu Sans" pitchFamily="2"/>
              </a:rPr>
              <a:t>activité </a:t>
            </a:r>
            <a:r>
              <a:rPr lang="it-IT" sz="3200" b="0" i="0" u="none" strike="noStrike" cap="none" baseline="0" dirty="0" err="1">
                <a:ln>
                  <a:noFill/>
                </a:ln>
                <a:solidFill>
                  <a:srgbClr val="000000"/>
                </a:solidFill>
                <a:latin typeface="Calibri" pitchFamily="34"/>
                <a:ea typeface="DejaVu Sans" pitchFamily="2"/>
                <a:cs typeface="DejaVu Sans" pitchFamily="2"/>
              </a:rPr>
              <a:t>criminelle </a:t>
            </a:r>
            <a:r>
              <a:rPr lang="it-IT" sz="3200" b="0" i="0" u="none" strike="noStrike" cap="none" baseline="0" dirty="0">
                <a:ln>
                  <a:noFill/>
                </a:ln>
                <a:solidFill>
                  <a:srgbClr val="000000"/>
                </a:solidFill>
                <a:latin typeface="Calibri" pitchFamily="34"/>
                <a:ea typeface="DejaVu Sans" pitchFamily="2"/>
                <a:cs typeface="DejaVu Sans" pitchFamily="2"/>
              </a:rPr>
              <a:t>et </a:t>
            </a:r>
            <a:r>
              <a:rPr lang="it-IT" sz="3200" b="0" i="0" u="none" strike="noStrike" cap="none" baseline="0" dirty="0" err="1">
                <a:ln>
                  <a:noFill/>
                </a:ln>
                <a:solidFill>
                  <a:srgbClr val="000000"/>
                </a:solidFill>
                <a:latin typeface="Calibri" pitchFamily="34"/>
                <a:ea typeface="DejaVu Sans" pitchFamily="2"/>
                <a:cs typeface="DejaVu Sans" pitchFamily="2"/>
              </a:rPr>
              <a:t>tous les </a:t>
            </a:r>
            <a:r>
              <a:rPr lang="it-IT" sz="3200" b="0" i="0" u="none" strike="noStrike" cap="none" baseline="0" dirty="0">
                <a:ln>
                  <a:noFill/>
                </a:ln>
                <a:solidFill>
                  <a:srgbClr val="000000"/>
                </a:solidFill>
                <a:latin typeface="Calibri" pitchFamily="34"/>
                <a:ea typeface="DejaVu Sans" pitchFamily="2"/>
                <a:cs typeface="DejaVu Sans" pitchFamily="2"/>
              </a:rPr>
              <a:t>avantages </a:t>
            </a:r>
            <a:r>
              <a:rPr lang="it-IT" sz="3200" b="0" i="0" u="none" strike="noStrike" cap="none" baseline="0" dirty="0" err="1">
                <a:ln>
                  <a:noFill/>
                </a:ln>
                <a:solidFill>
                  <a:srgbClr val="000000"/>
                </a:solidFill>
                <a:latin typeface="Calibri" pitchFamily="34"/>
                <a:ea typeface="DejaVu Sans" pitchFamily="2"/>
                <a:cs typeface="DejaVu Sans" pitchFamily="2"/>
              </a:rPr>
              <a:t>indirects</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y compris le </a:t>
            </a:r>
            <a:r>
              <a:rPr lang="it-IT" sz="3200" b="0" i="0" u="none" strike="noStrike" cap="none" baseline="0" dirty="0" err="1">
                <a:ln>
                  <a:noFill/>
                </a:ln>
                <a:solidFill>
                  <a:srgbClr val="000000"/>
                </a:solidFill>
                <a:latin typeface="Calibri" pitchFamily="34"/>
                <a:ea typeface="DejaVu Sans" pitchFamily="2"/>
                <a:cs typeface="DejaVu Sans" pitchFamily="2"/>
              </a:rPr>
              <a:t>réinvestissement </a:t>
            </a:r>
            <a:r>
              <a:rPr lang="it-IT" sz="3200" b="0" i="0" u="none" strike="noStrike" cap="none" baseline="0" dirty="0">
                <a:ln>
                  <a:noFill/>
                </a:ln>
                <a:solidFill>
                  <a:srgbClr val="000000"/>
                </a:solidFill>
                <a:latin typeface="Calibri" pitchFamily="34"/>
                <a:ea typeface="DejaVu Sans" pitchFamily="2"/>
                <a:cs typeface="DejaVu Sans" pitchFamily="2"/>
              </a:rPr>
              <a:t>ou la </a:t>
            </a:r>
            <a:r>
              <a:rPr lang="it-IT" sz="3200" b="0" i="0" u="none" strike="noStrike" cap="none" baseline="0" dirty="0" err="1">
                <a:ln>
                  <a:noFill/>
                </a:ln>
                <a:solidFill>
                  <a:srgbClr val="000000"/>
                </a:solidFill>
                <a:latin typeface="Calibri" pitchFamily="34"/>
                <a:ea typeface="DejaVu Sans" pitchFamily="2"/>
                <a:cs typeface="DejaVu Sans" pitchFamily="2"/>
              </a:rPr>
              <a:t>transformation </a:t>
            </a:r>
            <a:r>
              <a:rPr lang="it-IT" sz="3200" b="0" i="0" u="none" strike="noStrike" cap="none" baseline="0" dirty="0" err="1">
                <a:ln>
                  <a:noFill/>
                </a:ln>
                <a:solidFill>
                  <a:srgbClr val="000000"/>
                </a:solidFill>
                <a:latin typeface="Calibri" pitchFamily="34"/>
                <a:ea typeface="DejaVu Sans" pitchFamily="2"/>
                <a:cs typeface="DejaVu Sans" pitchFamily="2"/>
              </a:rPr>
              <a:t>ultérieurs </a:t>
            </a:r>
            <a:r>
              <a:rPr lang="it-IT" sz="3200" b="0" i="0" u="none" strike="noStrike" cap="none" baseline="0" dirty="0">
                <a:ln>
                  <a:noFill/>
                </a:ln>
                <a:solidFill>
                  <a:srgbClr val="000000"/>
                </a:solidFill>
                <a:latin typeface="Calibri" pitchFamily="34"/>
                <a:ea typeface="DejaVu Sans" pitchFamily="2"/>
                <a:cs typeface="DejaVu Sans" pitchFamily="2"/>
              </a:rPr>
              <a:t>des </a:t>
            </a:r>
            <a:r>
              <a:rPr lang="it-IT" sz="3200" b="0" i="0" u="none" strike="noStrike" cap="none" baseline="0" dirty="0" err="1">
                <a:ln>
                  <a:noFill/>
                </a:ln>
                <a:solidFill>
                  <a:srgbClr val="000000"/>
                </a:solidFill>
                <a:latin typeface="Calibri" pitchFamily="34"/>
                <a:ea typeface="DejaVu Sans" pitchFamily="2"/>
                <a:cs typeface="DejaVu Sans" pitchFamily="2"/>
              </a:rPr>
              <a:t>produits </a:t>
            </a:r>
            <a:r>
              <a:rPr lang="it-IT" sz="3200" b="0" i="0" u="none" strike="noStrike" cap="none" baseline="0" dirty="0" err="1">
                <a:ln>
                  <a:noFill/>
                </a:ln>
                <a:solidFill>
                  <a:srgbClr val="000000"/>
                </a:solidFill>
                <a:latin typeface="Calibri" pitchFamily="34"/>
                <a:ea typeface="DejaVu Sans" pitchFamily="2"/>
                <a:cs typeface="DejaVu Sans" pitchFamily="2"/>
              </a:rPr>
              <a:t>directs</a:t>
            </a:r>
            <a:r>
              <a:rPr lang="it-IT" sz="3200" b="0" i="0" u="none" strike="noStrike" cap="none" baseline="0" dirty="0">
                <a:ln>
                  <a:noFill/>
                </a:ln>
                <a:solidFill>
                  <a:srgbClr val="000000"/>
                </a:solidFill>
                <a:latin typeface="Calibri" pitchFamily="34"/>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err="1">
                <a:ln>
                  <a:noFill/>
                </a:ln>
                <a:solidFill>
                  <a:srgbClr val="000000"/>
                </a:solidFill>
                <a:latin typeface="Calibri" pitchFamily="34"/>
                <a:ea typeface="DejaVu Sans" pitchFamily="2"/>
                <a:cs typeface="DejaVu Sans" pitchFamily="2"/>
              </a:rPr>
              <a:t>Ainsi, le </a:t>
            </a:r>
            <a:r>
              <a:rPr lang="it-IT" sz="3200" b="0" i="0" u="none" strike="noStrike" cap="none" baseline="0" dirty="0" err="1">
                <a:ln>
                  <a:noFill/>
                </a:ln>
                <a:solidFill>
                  <a:srgbClr val="000000"/>
                </a:solidFill>
                <a:latin typeface="Calibri" pitchFamily="34"/>
                <a:ea typeface="DejaVu Sans" pitchFamily="2"/>
                <a:cs typeface="DejaVu Sans" pitchFamily="2"/>
              </a:rPr>
              <a:t>produit </a:t>
            </a:r>
            <a:r>
              <a:rPr lang="it-IT" sz="3200" b="0" i="0" u="none" strike="noStrike" cap="none" baseline="0" dirty="0">
                <a:ln>
                  <a:noFill/>
                </a:ln>
                <a:solidFill>
                  <a:srgbClr val="000000"/>
                </a:solidFill>
                <a:latin typeface="Calibri" pitchFamily="34"/>
                <a:ea typeface="DejaVu Sans" pitchFamily="2"/>
                <a:cs typeface="DejaVu Sans" pitchFamily="2"/>
              </a:rPr>
              <a:t>peut inclure </a:t>
            </a:r>
            <a:r>
              <a:rPr lang="it-IT" sz="3200" b="0" i="0" u="none" strike="noStrike" cap="none" baseline="0" dirty="0" err="1">
                <a:ln>
                  <a:noFill/>
                </a:ln>
                <a:solidFill>
                  <a:srgbClr val="000000"/>
                </a:solidFill>
                <a:latin typeface="Calibri" pitchFamily="34"/>
                <a:ea typeface="DejaVu Sans" pitchFamily="2"/>
                <a:cs typeface="DejaVu Sans" pitchFamily="2"/>
              </a:rPr>
              <a:t>tout </a:t>
            </a:r>
            <a:r>
              <a:rPr lang="it-IT" sz="3200" b="0" i="0" u="none" strike="noStrike" cap="none" baseline="0" dirty="0" err="1">
                <a:ln>
                  <a:noFill/>
                </a:ln>
                <a:solidFill>
                  <a:srgbClr val="000000"/>
                </a:solidFill>
                <a:latin typeface="Calibri" pitchFamily="34"/>
                <a:ea typeface="DejaVu Sans" pitchFamily="2"/>
                <a:cs typeface="DejaVu Sans" pitchFamily="2"/>
              </a:rPr>
              <a:t>bien</a:t>
            </a:r>
            <a:r>
              <a:rPr lang="it-IT" sz="3200" b="0" i="0" u="none" strike="noStrike" cap="none" baseline="0" dirty="0" err="1">
                <a:ln>
                  <a:noFill/>
                </a:ln>
                <a:solidFill>
                  <a:srgbClr val="000000"/>
                </a:solidFill>
                <a:latin typeface="Calibri" pitchFamily="34"/>
                <a:ea typeface="DejaVu Sans" pitchFamily="2"/>
                <a:cs typeface="DejaVu Sans" pitchFamily="2"/>
              </a:rPr>
              <a:t>, y compris </a:t>
            </a:r>
            <a:r>
              <a:rPr lang="it-IT" sz="3200" b="0" i="0" u="none" strike="noStrike" cap="none" baseline="0" dirty="0" err="1">
                <a:ln>
                  <a:noFill/>
                </a:ln>
                <a:solidFill>
                  <a:srgbClr val="000000"/>
                </a:solidFill>
                <a:latin typeface="Calibri" pitchFamily="34"/>
                <a:ea typeface="DejaVu Sans" pitchFamily="2"/>
                <a:cs typeface="DejaVu Sans" pitchFamily="2"/>
              </a:rPr>
              <a:t>celui </a:t>
            </a:r>
            <a:r>
              <a:rPr lang="it-IT" sz="3200" b="0" i="0" u="none" strike="noStrike" cap="none" baseline="0" dirty="0" err="1">
                <a:ln>
                  <a:noFill/>
                </a:ln>
                <a:solidFill>
                  <a:srgbClr val="000000"/>
                </a:solidFill>
                <a:latin typeface="Calibri" pitchFamily="34"/>
                <a:ea typeface="DejaVu Sans" pitchFamily="2"/>
                <a:cs typeface="DejaVu Sans" pitchFamily="2"/>
              </a:rPr>
              <a:t>qui </a:t>
            </a:r>
            <a:r>
              <a:rPr lang="it-IT" sz="3200" b="0" i="0" u="none" strike="noStrike" cap="none" baseline="0" dirty="0" err="1">
                <a:ln>
                  <a:noFill/>
                </a:ln>
                <a:solidFill>
                  <a:srgbClr val="000000"/>
                </a:solidFill>
                <a:latin typeface="Calibri" pitchFamily="34"/>
                <a:ea typeface="DejaVu Sans" pitchFamily="2"/>
                <a:cs typeface="DejaVu Sans" pitchFamily="2"/>
              </a:rPr>
              <a:t>a </a:t>
            </a:r>
            <a:r>
              <a:rPr lang="it-IT" sz="3200" b="0" i="0" u="none" strike="noStrike" cap="none" baseline="0" dirty="0" err="1">
                <a:ln>
                  <a:noFill/>
                </a:ln>
                <a:solidFill>
                  <a:srgbClr val="000000"/>
                </a:solidFill>
                <a:latin typeface="Calibri" pitchFamily="34"/>
                <a:ea typeface="DejaVu Sans" pitchFamily="2"/>
                <a:cs typeface="DejaVu Sans" pitchFamily="2"/>
              </a:rPr>
              <a:t>été </a:t>
            </a:r>
            <a:r>
              <a:rPr lang="it-IT" sz="3200" b="0" i="0" u="none" strike="noStrike" cap="none" baseline="0" dirty="0" err="1">
                <a:ln>
                  <a:noFill/>
                </a:ln>
                <a:solidFill>
                  <a:srgbClr val="000000"/>
                </a:solidFill>
                <a:latin typeface="Calibri" pitchFamily="34"/>
                <a:ea typeface="DejaVu Sans" pitchFamily="2"/>
                <a:cs typeface="DejaVu Sans" pitchFamily="2"/>
              </a:rPr>
              <a:t>transformé </a:t>
            </a:r>
            <a:r>
              <a:rPr lang="it-IT" sz="3200" b="0" i="0" u="none" strike="noStrike" cap="none" baseline="0" dirty="0">
                <a:ln>
                  <a:noFill/>
                </a:ln>
                <a:solidFill>
                  <a:srgbClr val="000000"/>
                </a:solidFill>
                <a:latin typeface="Calibri" pitchFamily="34"/>
                <a:ea typeface="DejaVu Sans" pitchFamily="2"/>
                <a:cs typeface="DejaVu Sans" pitchFamily="2"/>
              </a:rPr>
              <a:t>ou </a:t>
            </a:r>
            <a:r>
              <a:rPr lang="it-IT" sz="3200" b="0" i="0" u="none" strike="noStrike" cap="none" baseline="0" dirty="0" err="1">
                <a:ln>
                  <a:noFill/>
                </a:ln>
                <a:solidFill>
                  <a:srgbClr val="000000"/>
                </a:solidFill>
                <a:latin typeface="Calibri" pitchFamily="34"/>
                <a:ea typeface="DejaVu Sans" pitchFamily="2"/>
                <a:cs typeface="DejaVu Sans" pitchFamily="2"/>
              </a:rPr>
              <a:t>converti</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en tout </a:t>
            </a:r>
            <a:r>
              <a:rPr lang="it-IT" sz="3200" b="0" i="0" u="none" strike="noStrike" cap="none" baseline="0" dirty="0">
                <a:ln>
                  <a:noFill/>
                </a:ln>
                <a:solidFill>
                  <a:srgbClr val="000000"/>
                </a:solidFill>
                <a:latin typeface="Calibri" pitchFamily="34"/>
                <a:ea typeface="DejaVu Sans" pitchFamily="2"/>
                <a:cs typeface="DejaVu Sans" pitchFamily="2"/>
              </a:rPr>
              <a:t>ou en partie, </a:t>
            </a:r>
            <a:r>
              <a:rPr lang="it-IT" sz="3200" b="0" i="0" u="none" strike="noStrike" cap="none" baseline="0" dirty="0" err="1">
                <a:ln>
                  <a:noFill/>
                </a:ln>
                <a:solidFill>
                  <a:srgbClr val="000000"/>
                </a:solidFill>
                <a:latin typeface="Calibri" pitchFamily="34"/>
                <a:ea typeface="DejaVu Sans" pitchFamily="2"/>
                <a:cs typeface="DejaVu Sans" pitchFamily="2"/>
              </a:rPr>
              <a:t>en d</a:t>
            </a:r>
            <a:r>
              <a:rPr lang="it-IT" sz="3200" b="0" i="0" u="none" strike="noStrike" cap="none" baseline="0" dirty="0" err="1">
                <a:ln>
                  <a:noFill/>
                </a:ln>
                <a:solidFill>
                  <a:srgbClr val="000000"/>
                </a:solidFill>
                <a:latin typeface="Calibri" pitchFamily="34"/>
                <a:ea typeface="DejaVu Sans" pitchFamily="2"/>
                <a:cs typeface="DejaVu Sans" pitchFamily="2"/>
              </a:rPr>
              <a:t>'autres </a:t>
            </a:r>
            <a:r>
              <a:rPr lang="it-IT" sz="3200" b="0" i="0" u="none" strike="noStrike" cap="none" baseline="0" dirty="0" err="1">
                <a:ln>
                  <a:noFill/>
                </a:ln>
                <a:solidFill>
                  <a:srgbClr val="000000"/>
                </a:solidFill>
                <a:latin typeface="Calibri" pitchFamily="34"/>
                <a:ea typeface="DejaVu Sans" pitchFamily="2"/>
                <a:cs typeface="DejaVu Sans" pitchFamily="2"/>
              </a:rPr>
              <a:t>biens</a:t>
            </a:r>
            <a:r>
              <a:rPr lang="it-IT" sz="3200" b="0" i="0" u="none" strike="noStrike" cap="none" baseline="0" dirty="0">
                <a:ln>
                  <a:noFill/>
                </a:ln>
                <a:solidFill>
                  <a:srgbClr val="000000"/>
                </a:solidFill>
                <a:latin typeface="Calibri" pitchFamily="34"/>
                <a:ea typeface="DejaVu Sans" pitchFamily="2"/>
                <a:cs typeface="DejaVu Sans" pitchFamily="2"/>
              </a:rPr>
              <a:t>, et </a:t>
            </a:r>
            <a:r>
              <a:rPr lang="it-IT" sz="3200" b="0" i="0" u="none" strike="noStrike" cap="none" baseline="0" dirty="0" err="1">
                <a:ln>
                  <a:noFill/>
                </a:ln>
                <a:solidFill>
                  <a:srgbClr val="000000"/>
                </a:solidFill>
                <a:latin typeface="Calibri" pitchFamily="34"/>
                <a:ea typeface="DejaVu Sans" pitchFamily="2"/>
                <a:cs typeface="DejaVu Sans" pitchFamily="2"/>
              </a:rPr>
              <a:t>celui </a:t>
            </a:r>
            <a:r>
              <a:rPr lang="it-IT" sz="3200" b="0" i="0" u="none" strike="noStrike" cap="none" baseline="0" dirty="0" err="1">
                <a:ln>
                  <a:noFill/>
                </a:ln>
                <a:solidFill>
                  <a:srgbClr val="000000"/>
                </a:solidFill>
                <a:latin typeface="Calibri" pitchFamily="34"/>
                <a:ea typeface="DejaVu Sans" pitchFamily="2"/>
                <a:cs typeface="DejaVu Sans" pitchFamily="2"/>
              </a:rPr>
              <a:t>qui </a:t>
            </a:r>
            <a:r>
              <a:rPr lang="it-IT" sz="3200" b="0" i="0" u="none" strike="noStrike" cap="none" baseline="0" dirty="0" err="1">
                <a:ln>
                  <a:noFill/>
                </a:ln>
                <a:solidFill>
                  <a:srgbClr val="000000"/>
                </a:solidFill>
                <a:latin typeface="Calibri" pitchFamily="34"/>
                <a:ea typeface="DejaVu Sans" pitchFamily="2"/>
                <a:cs typeface="DejaVu Sans" pitchFamily="2"/>
              </a:rPr>
              <a:t>a été </a:t>
            </a:r>
            <a:r>
              <a:rPr lang="it-IT" sz="3200" b="0" i="0" u="none" strike="noStrike" cap="none" baseline="0" dirty="0" err="1">
                <a:ln>
                  <a:noFill/>
                </a:ln>
                <a:solidFill>
                  <a:srgbClr val="000000"/>
                </a:solidFill>
                <a:latin typeface="Calibri" pitchFamily="34"/>
                <a:ea typeface="DejaVu Sans" pitchFamily="2"/>
                <a:cs typeface="DejaVu Sans" pitchFamily="2"/>
              </a:rPr>
              <a:t>mêlé </a:t>
            </a:r>
            <a:r>
              <a:rPr lang="it-IT" sz="3200" b="0" i="0" u="none" strike="noStrike" cap="none" baseline="0" dirty="0">
                <a:ln>
                  <a:noFill/>
                </a:ln>
                <a:solidFill>
                  <a:srgbClr val="000000"/>
                </a:solidFill>
                <a:latin typeface="Calibri" pitchFamily="34"/>
                <a:ea typeface="DejaVu Sans" pitchFamily="2"/>
                <a:cs typeface="DejaVu Sans" pitchFamily="2"/>
              </a:rPr>
              <a:t>à des </a:t>
            </a:r>
            <a:r>
              <a:rPr lang="it-IT" sz="3200" b="0" i="0" u="none" strike="noStrike" cap="none" baseline="0" dirty="0" err="1">
                <a:ln>
                  <a:noFill/>
                </a:ln>
                <a:solidFill>
                  <a:srgbClr val="000000"/>
                </a:solidFill>
                <a:latin typeface="Calibri" pitchFamily="34"/>
                <a:ea typeface="DejaVu Sans" pitchFamily="2"/>
                <a:cs typeface="DejaVu Sans" pitchFamily="2"/>
              </a:rPr>
              <a:t>biens </a:t>
            </a:r>
            <a:r>
              <a:rPr lang="it-IT" sz="3200" b="0" i="0" u="none" strike="noStrike" cap="none" baseline="0" dirty="0" err="1">
                <a:ln>
                  <a:noFill/>
                </a:ln>
                <a:solidFill>
                  <a:srgbClr val="000000"/>
                </a:solidFill>
                <a:latin typeface="Calibri" pitchFamily="34"/>
                <a:ea typeface="DejaVu Sans" pitchFamily="2"/>
                <a:cs typeface="DejaVu Sans" pitchFamily="2"/>
              </a:rPr>
              <a:t>acquis </a:t>
            </a:r>
            <a:r>
              <a:rPr lang="it-IT" sz="3200" b="0" i="0" u="none" strike="noStrike" cap="none" baseline="0" dirty="0">
                <a:ln>
                  <a:noFill/>
                </a:ln>
                <a:solidFill>
                  <a:srgbClr val="000000"/>
                </a:solidFill>
                <a:latin typeface="Calibri" pitchFamily="34"/>
                <a:ea typeface="DejaVu Sans" pitchFamily="2"/>
                <a:cs typeface="DejaVu Sans" pitchFamily="2"/>
              </a:rPr>
              <a:t>de </a:t>
            </a:r>
            <a:r>
              <a:rPr lang="it-IT" sz="3200" b="0" i="0" u="none" strike="noStrike" cap="none" baseline="0" dirty="0">
                <a:ln>
                  <a:noFill/>
                </a:ln>
                <a:solidFill>
                  <a:srgbClr val="000000"/>
                </a:solidFill>
                <a:latin typeface="Calibri" pitchFamily="34"/>
                <a:ea typeface="DejaVu Sans" pitchFamily="2"/>
                <a:cs typeface="DejaVu Sans" pitchFamily="2"/>
              </a:rPr>
              <a:t>sources </a:t>
            </a:r>
            <a:r>
              <a:rPr lang="it-IT" sz="3200" b="0" i="0" u="none" strike="noStrike" cap="none" baseline="0" dirty="0" err="1">
                <a:ln>
                  <a:noFill/>
                </a:ln>
                <a:solidFill>
                  <a:srgbClr val="000000"/>
                </a:solidFill>
                <a:latin typeface="Calibri" pitchFamily="34"/>
                <a:ea typeface="DejaVu Sans" pitchFamily="2"/>
                <a:cs typeface="DejaVu Sans" pitchFamily="2"/>
              </a:rPr>
              <a:t>légitimes</a:t>
            </a:r>
            <a:r>
              <a:rPr lang="it-IT" sz="3200" b="0" i="0" u="none" strike="noStrike" cap="none" baseline="0" dirty="0">
                <a:ln>
                  <a:noFill/>
                </a:ln>
                <a:solidFill>
                  <a:srgbClr val="000000"/>
                </a:solidFill>
                <a:latin typeface="Calibri" pitchFamily="34"/>
                <a:ea typeface="DejaVu Sans" pitchFamily="2"/>
                <a:cs typeface="DejaVu Sans" pitchFamily="2"/>
              </a:rPr>
              <a:t>, jusqu'à la </a:t>
            </a:r>
            <a:r>
              <a:rPr lang="it-IT" sz="3200" b="0" i="0" u="none" strike="noStrike" cap="none" baseline="0" dirty="0" err="1">
                <a:ln>
                  <a:noFill/>
                </a:ln>
                <a:solidFill>
                  <a:srgbClr val="000000"/>
                </a:solidFill>
                <a:latin typeface="Calibri" pitchFamily="34"/>
                <a:ea typeface="DejaVu Sans" pitchFamily="2"/>
                <a:cs typeface="DejaVu Sans" pitchFamily="2"/>
              </a:rPr>
              <a:t>valeur </a:t>
            </a:r>
            <a:r>
              <a:rPr lang="it-IT" sz="3200" b="0" i="0" u="none" strike="noStrike" cap="none" baseline="0" dirty="0" err="1">
                <a:ln>
                  <a:noFill/>
                </a:ln>
                <a:solidFill>
                  <a:srgbClr val="000000"/>
                </a:solidFill>
                <a:latin typeface="Calibri" pitchFamily="34"/>
                <a:ea typeface="DejaVu Sans" pitchFamily="2"/>
                <a:cs typeface="DejaVu Sans" pitchFamily="2"/>
              </a:rPr>
              <a:t>imposable </a:t>
            </a:r>
            <a:r>
              <a:rPr lang="it-IT" sz="3200" b="0" i="0" u="none" strike="noStrike" cap="none" baseline="0" dirty="0">
                <a:ln>
                  <a:noFill/>
                </a:ln>
                <a:solidFill>
                  <a:srgbClr val="000000"/>
                </a:solidFill>
                <a:latin typeface="Calibri" pitchFamily="34"/>
                <a:ea typeface="DejaVu Sans" pitchFamily="2"/>
                <a:cs typeface="DejaVu Sans" pitchFamily="2"/>
              </a:rPr>
              <a:t>du </a:t>
            </a:r>
            <a:r>
              <a:rPr lang="it-IT" sz="3200" b="0" i="0" u="none" strike="noStrike" cap="none" baseline="0" dirty="0" err="1">
                <a:ln>
                  <a:noFill/>
                </a:ln>
                <a:solidFill>
                  <a:srgbClr val="000000"/>
                </a:solidFill>
                <a:latin typeface="Calibri" pitchFamily="34"/>
                <a:ea typeface="DejaVu Sans" pitchFamily="2"/>
                <a:cs typeface="DejaVu Sans" pitchFamily="2"/>
              </a:rPr>
              <a:t>produit </a:t>
            </a:r>
            <a:r>
              <a:rPr lang="it-IT" sz="3200" b="0" i="0" u="none" strike="noStrike" cap="none" baseline="0" dirty="0" err="1">
                <a:ln>
                  <a:noFill/>
                </a:ln>
                <a:solidFill>
                  <a:srgbClr val="000000"/>
                </a:solidFill>
                <a:latin typeface="Calibri" pitchFamily="34"/>
                <a:ea typeface="DejaVu Sans" pitchFamily="2"/>
                <a:cs typeface="DejaVu Sans" pitchFamily="2"/>
              </a:rPr>
              <a:t>mêlé</a:t>
            </a:r>
            <a:r>
              <a:rPr lang="it-IT" sz="3200" b="0" i="0" u="none" strike="noStrike" cap="none" baseline="0" dirty="0">
                <a:ln>
                  <a:noFill/>
                </a:ln>
                <a:solidFill>
                  <a:srgbClr val="000000"/>
                </a:solidFill>
                <a:latin typeface="Calibri" pitchFamily="34"/>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err="1">
                <a:ln>
                  <a:noFill/>
                </a:ln>
                <a:solidFill>
                  <a:srgbClr val="000000"/>
                </a:solidFill>
                <a:latin typeface="Calibri" pitchFamily="34"/>
                <a:ea typeface="DejaVu Sans" pitchFamily="2"/>
                <a:cs typeface="DejaVu Sans" pitchFamily="2"/>
              </a:rPr>
              <a:t>Il </a:t>
            </a:r>
            <a:r>
              <a:rPr lang="it-IT" sz="3200" b="0" i="0" u="none" strike="noStrike" cap="none" baseline="0" dirty="0">
                <a:ln>
                  <a:noFill/>
                </a:ln>
                <a:solidFill>
                  <a:srgbClr val="000000"/>
                </a:solidFill>
                <a:latin typeface="Calibri" pitchFamily="34"/>
                <a:ea typeface="DejaVu Sans" pitchFamily="2"/>
                <a:cs typeface="DejaVu Sans" pitchFamily="2"/>
              </a:rPr>
              <a:t>peut </a:t>
            </a:r>
            <a:r>
              <a:rPr lang="it-IT" sz="3200" b="0" i="0" u="none" strike="noStrike" cap="none" baseline="0" dirty="0" err="1">
                <a:ln>
                  <a:noFill/>
                </a:ln>
                <a:solidFill>
                  <a:srgbClr val="000000"/>
                </a:solidFill>
                <a:latin typeface="Calibri" pitchFamily="34"/>
                <a:ea typeface="DejaVu Sans" pitchFamily="2"/>
                <a:cs typeface="DejaVu Sans" pitchFamily="2"/>
              </a:rPr>
              <a:t>également s</a:t>
            </a:r>
            <a:r>
              <a:rPr lang="it-IT" sz="3200" b="0" i="0" u="none" strike="noStrike" cap="none" baseline="0" dirty="0">
                <a:ln>
                  <a:noFill/>
                </a:ln>
                <a:solidFill>
                  <a:srgbClr val="000000"/>
                </a:solidFill>
                <a:latin typeface="Calibri" pitchFamily="34"/>
                <a:ea typeface="DejaVu Sans" pitchFamily="2"/>
                <a:cs typeface="DejaVu Sans" pitchFamily="2"/>
              </a:rPr>
              <a:t>'agir de </a:t>
            </a:r>
            <a:r>
              <a:rPr lang="it-IT" sz="3200" b="0" i="0" u="none" strike="noStrike" cap="none" baseline="0" dirty="0" err="1">
                <a:ln>
                  <a:noFill/>
                </a:ln>
                <a:solidFill>
                  <a:srgbClr val="000000"/>
                </a:solidFill>
                <a:latin typeface="Calibri" pitchFamily="34"/>
                <a:ea typeface="DejaVu Sans" pitchFamily="2"/>
                <a:cs typeface="DejaVu Sans" pitchFamily="2"/>
              </a:rPr>
              <a:t>revenus </a:t>
            </a:r>
            <a:r>
              <a:rPr lang="it-IT" sz="3200" b="0" i="0" u="none" strike="noStrike" cap="none" baseline="0" dirty="0">
                <a:ln>
                  <a:noFill/>
                </a:ln>
                <a:solidFill>
                  <a:srgbClr val="000000"/>
                </a:solidFill>
                <a:latin typeface="Calibri" pitchFamily="34"/>
                <a:ea typeface="DejaVu Sans" pitchFamily="2"/>
                <a:cs typeface="DejaVu Sans" pitchFamily="2"/>
              </a:rPr>
              <a:t>ou d'</a:t>
            </a:r>
            <a:r>
              <a:rPr lang="it-IT" sz="3200" b="0" i="0" u="none" strike="noStrike" cap="none" baseline="0" dirty="0" err="1">
                <a:ln>
                  <a:noFill/>
                </a:ln>
                <a:solidFill>
                  <a:srgbClr val="000000"/>
                </a:solidFill>
                <a:latin typeface="Calibri" pitchFamily="34"/>
                <a:ea typeface="DejaVu Sans" pitchFamily="2"/>
                <a:cs typeface="DejaVu Sans" pitchFamily="2"/>
              </a:rPr>
              <a:t>autres </a:t>
            </a:r>
            <a:r>
              <a:rPr lang="it-IT" sz="3200" b="0" i="0" u="none" strike="noStrike" cap="none" baseline="0" dirty="0">
                <a:ln>
                  <a:noFill/>
                </a:ln>
                <a:solidFill>
                  <a:srgbClr val="000000"/>
                </a:solidFill>
                <a:latin typeface="Calibri" pitchFamily="34"/>
                <a:ea typeface="DejaVu Sans" pitchFamily="2"/>
                <a:cs typeface="DejaVu Sans" pitchFamily="2"/>
              </a:rPr>
              <a:t>avantages </a:t>
            </a:r>
            <a:r>
              <a:rPr lang="it-IT" sz="3200" b="0" i="0" u="none" strike="noStrike" cap="none" baseline="0" dirty="0" err="1">
                <a:ln>
                  <a:noFill/>
                </a:ln>
                <a:solidFill>
                  <a:srgbClr val="000000"/>
                </a:solidFill>
                <a:latin typeface="Calibri" pitchFamily="34"/>
                <a:ea typeface="DejaVu Sans" pitchFamily="2"/>
                <a:cs typeface="DejaVu Sans" pitchFamily="2"/>
              </a:rPr>
              <a:t>tirés </a:t>
            </a:r>
            <a:r>
              <a:rPr lang="it-IT" sz="3200" b="0" i="0" u="none" strike="noStrike" cap="none" baseline="0" dirty="0">
                <a:ln>
                  <a:noFill/>
                </a:ln>
                <a:solidFill>
                  <a:srgbClr val="000000"/>
                </a:solidFill>
                <a:latin typeface="Calibri" pitchFamily="34"/>
                <a:ea typeface="DejaVu Sans" pitchFamily="2"/>
                <a:cs typeface="DejaVu Sans" pitchFamily="2"/>
              </a:rPr>
              <a:t>des </a:t>
            </a:r>
            <a:r>
              <a:rPr lang="it-IT" sz="3200" b="0" i="0" u="none" strike="noStrike" cap="none" baseline="0" dirty="0" err="1">
                <a:ln>
                  <a:noFill/>
                </a:ln>
                <a:solidFill>
                  <a:srgbClr val="000000"/>
                </a:solidFill>
                <a:latin typeface="Calibri" pitchFamily="34"/>
                <a:ea typeface="DejaVu Sans" pitchFamily="2"/>
                <a:cs typeface="DejaVu Sans" pitchFamily="2"/>
              </a:rPr>
              <a:t>produits.</a:t>
            </a:r>
            <a:endParaRPr lang="it-IT" sz="3200" b="0" i="0" u="none" strike="noStrike" cap="none" baseline="0" dirty="0">
              <a:ln>
                <a:noFill/>
              </a:ln>
              <a:solidFill>
                <a:srgbClr val="000000"/>
              </a:solidFill>
              <a:latin typeface="Calibri" pitchFamily="34"/>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a:ln>
                  <a:noFill/>
                </a:ln>
                <a:solidFill>
                  <a:srgbClr val="000000"/>
                </a:solidFill>
                <a:latin typeface="Calibri" pitchFamily="34"/>
                <a:ea typeface="DejaVu Sans" pitchFamily="2"/>
                <a:cs typeface="DejaVu Sans" pitchFamily="2"/>
              </a:rPr>
              <a:t>d'un crime, ou de </a:t>
            </a:r>
            <a:r>
              <a:rPr lang="it-IT" sz="3200" b="0" i="0" u="none" strike="noStrike" cap="none" baseline="0" dirty="0" err="1">
                <a:ln>
                  <a:noFill/>
                </a:ln>
                <a:solidFill>
                  <a:srgbClr val="000000"/>
                </a:solidFill>
                <a:latin typeface="Calibri" pitchFamily="34"/>
                <a:ea typeface="DejaVu Sans" pitchFamily="2"/>
                <a:cs typeface="DejaVu Sans" pitchFamily="2"/>
              </a:rPr>
              <a:t>biens </a:t>
            </a:r>
            <a:r>
              <a:rPr lang="it-IT" sz="3200" b="0" i="0" u="none" strike="noStrike" cap="none" baseline="0" dirty="0" err="1">
                <a:ln>
                  <a:noFill/>
                </a:ln>
                <a:solidFill>
                  <a:srgbClr val="000000"/>
                </a:solidFill>
                <a:latin typeface="Calibri" pitchFamily="34"/>
                <a:ea typeface="DejaVu Sans" pitchFamily="2"/>
                <a:cs typeface="DejaVu Sans" pitchFamily="2"/>
              </a:rPr>
              <a:t>en lesquels </a:t>
            </a:r>
            <a:r>
              <a:rPr lang="it-IT" sz="3200" b="0" i="0" u="none" strike="noStrike" cap="none" baseline="0" dirty="0">
                <a:ln>
                  <a:noFill/>
                </a:ln>
                <a:solidFill>
                  <a:srgbClr val="000000"/>
                </a:solidFill>
                <a:latin typeface="Calibri" pitchFamily="34"/>
                <a:ea typeface="DejaVu Sans" pitchFamily="2"/>
                <a:cs typeface="DejaVu Sans" pitchFamily="2"/>
              </a:rPr>
              <a:t>ou avec </a:t>
            </a:r>
            <a:r>
              <a:rPr lang="it-IT" sz="3200" b="0" i="0" u="none" strike="noStrike" cap="none" baseline="0" dirty="0" err="1">
                <a:ln>
                  <a:noFill/>
                </a:ln>
                <a:solidFill>
                  <a:srgbClr val="000000"/>
                </a:solidFill>
                <a:latin typeface="Calibri" pitchFamily="34"/>
                <a:ea typeface="DejaVu Sans" pitchFamily="2"/>
                <a:cs typeface="DejaVu Sans" pitchFamily="2"/>
              </a:rPr>
              <a:t>lesquels </a:t>
            </a:r>
            <a:r>
              <a:rPr lang="it-IT" sz="3200" b="0" i="0" u="none" strike="noStrike" cap="none" baseline="0" dirty="0" err="1">
                <a:ln>
                  <a:noFill/>
                </a:ln>
                <a:solidFill>
                  <a:srgbClr val="000000"/>
                </a:solidFill>
                <a:latin typeface="Calibri" pitchFamily="34"/>
                <a:ea typeface="DejaVu Sans" pitchFamily="2"/>
                <a:cs typeface="DejaVu Sans" pitchFamily="2"/>
              </a:rPr>
              <a:t>ces </a:t>
            </a:r>
            <a:r>
              <a:rPr lang="it-IT" sz="3200" b="0" i="0" u="none" strike="noStrike" cap="none" baseline="0" dirty="0" err="1">
                <a:ln>
                  <a:noFill/>
                </a:ln>
                <a:solidFill>
                  <a:srgbClr val="000000"/>
                </a:solidFill>
                <a:latin typeface="Calibri" pitchFamily="34"/>
                <a:ea typeface="DejaVu Sans" pitchFamily="2"/>
                <a:cs typeface="DejaVu Sans" pitchFamily="2"/>
              </a:rPr>
              <a:t>produits </a:t>
            </a:r>
            <a:r>
              <a:rPr lang="it-IT" sz="3200" b="0" i="0" u="none" strike="noStrike" cap="none" baseline="0" dirty="0" err="1">
                <a:ln>
                  <a:noFill/>
                </a:ln>
                <a:solidFill>
                  <a:srgbClr val="000000"/>
                </a:solidFill>
                <a:latin typeface="Calibri" pitchFamily="34"/>
                <a:ea typeface="DejaVu Sans" pitchFamily="2"/>
                <a:cs typeface="DejaVu Sans" pitchFamily="2"/>
              </a:rPr>
              <a:t>ont </a:t>
            </a:r>
            <a:r>
              <a:rPr lang="it-IT" sz="3200" b="0" i="0" u="none" strike="noStrike" cap="none" baseline="0" dirty="0" err="1">
                <a:ln>
                  <a:noFill/>
                </a:ln>
                <a:solidFill>
                  <a:srgbClr val="000000"/>
                </a:solidFill>
                <a:latin typeface="Calibri" pitchFamily="34"/>
                <a:ea typeface="DejaVu Sans" pitchFamily="2"/>
                <a:cs typeface="DejaVu Sans" pitchFamily="2"/>
              </a:rPr>
              <a:t>été </a:t>
            </a:r>
            <a:r>
              <a:rPr lang="it-IT" sz="3200" b="0" i="0" u="none" strike="noStrike" cap="none" baseline="0" dirty="0" err="1">
                <a:ln>
                  <a:noFill/>
                </a:ln>
                <a:solidFill>
                  <a:srgbClr val="000000"/>
                </a:solidFill>
                <a:latin typeface="Calibri" pitchFamily="34"/>
                <a:ea typeface="DejaVu Sans" pitchFamily="2"/>
                <a:cs typeface="DejaVu Sans" pitchFamily="2"/>
              </a:rPr>
              <a:t>transformés</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convertis </a:t>
            </a:r>
            <a:r>
              <a:rPr lang="it-IT" sz="3200" b="0" i="0" u="none" strike="noStrike" cap="none" baseline="0" dirty="0">
                <a:ln>
                  <a:noFill/>
                </a:ln>
                <a:solidFill>
                  <a:srgbClr val="000000"/>
                </a:solidFill>
                <a:latin typeface="Calibri" pitchFamily="34"/>
                <a:ea typeface="DejaVu Sans" pitchFamily="2"/>
                <a:cs typeface="DejaVu Sans" pitchFamily="2"/>
              </a:rPr>
              <a:t>ou </a:t>
            </a:r>
            <a:r>
              <a:rPr lang="it-IT" sz="3200" b="0" i="0" u="none" strike="noStrike" cap="none" baseline="0" dirty="0" err="1">
                <a:ln>
                  <a:noFill/>
                </a:ln>
                <a:solidFill>
                  <a:srgbClr val="000000"/>
                </a:solidFill>
                <a:latin typeface="Calibri" pitchFamily="34"/>
                <a:ea typeface="DejaVu Sans" pitchFamily="2"/>
                <a:cs typeface="DejaVu Sans" pitchFamily="2"/>
              </a:rPr>
              <a:t>entremêlés</a:t>
            </a:r>
            <a:r>
              <a:rPr lang="it-IT" sz="3200" b="0" i="0" u="none" strike="noStrike" cap="none" baseline="0" dirty="0">
                <a:ln>
                  <a:noFill/>
                </a:ln>
                <a:solidFill>
                  <a:srgbClr val="000000"/>
                </a:solidFill>
                <a:latin typeface="Calibri" pitchFamily="34"/>
                <a:ea typeface="DejaVu Sans" pitchFamily="2"/>
                <a:cs typeface="DejaVu Sans" pitchFamily="2"/>
              </a:rPr>
              <a:t>.</a:t>
            </a: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t>10</a:t>
            </a:fld>
            <a:endParaRPr lang="hu-HU" dirty="0"/>
          </a:p>
        </p:txBody>
      </p:sp>
    </p:spTree>
  </p:cSld>
  <p:clrMapOvr>
    <a:masterClrMapping/>
  </p:clrMapOvr>
</p:sld>
</file>

<file path=ppt/slides/slide116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lvl="0"/>
            <a:r>
              <a:rPr lang="it-IT" sz="4400" b="1" dirty="0"/>
              <a:t>Directive 2014/42/UE</a:t>
            </a: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3200" b="0" i="0" u="none" strike="noStrike" cap="none" baseline="0" dirty="0">
                <a:ln>
                  <a:noFill/>
                </a:ln>
                <a:solidFill>
                  <a:schemeClr val="tx1"/>
                </a:solidFill>
                <a:latin typeface="Calibri" pitchFamily="34"/>
                <a:ea typeface="DejaVu Sans" pitchFamily="2"/>
                <a:cs typeface="DejaVu Sans" pitchFamily="2"/>
              </a:rPr>
              <a:t>Afin de faciliter la reconnaissance mutuelle des jugements et décisions judiciaires ainsi que la coopération policière et judiciaire dans les matières pénales ayant une dimension transfrontalière, le Parlement européen et le Conseil peuvent, par voie de directives adoptées conformément à la procédure législative ordinaire, établir des règles minimales.</a:t>
            </a: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t>11</a:t>
            </a:fld>
            <a:endParaRPr lang="hu-HU" dirty="0"/>
          </a:p>
        </p:txBody>
      </p:sp>
    </p:spTree>
    <p:extLst>
      <p:ext uri="{BB962C8B-B14F-4D97-AF65-F5344CB8AC3E}">
        <p14:creationId xmlns:p14="http://schemas.microsoft.com/office/powerpoint/2010/main" val="1419574296"/>
      </p:ext>
    </p:extLst>
  </p:cSld>
  <p:clrMapOvr>
    <a:masterClrMapping/>
  </p:clrMapOvr>
</p:sld>
</file>

<file path=ppt/slides/slide12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lvl="0"/>
            <a:r>
              <a:rPr lang="it-IT" sz="4400" b="1" dirty="0"/>
              <a:t>Directive 2014/42/UE</a:t>
            </a: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a:ln>
                  <a:noFill/>
                </a:ln>
                <a:solidFill>
                  <a:srgbClr val="000000"/>
                </a:solidFill>
                <a:latin typeface="Calibri" pitchFamily="34"/>
                <a:ea typeface="DejaVu Sans" pitchFamily="2"/>
                <a:cs typeface="DejaVu Sans" pitchFamily="2"/>
              </a:rPr>
              <a:t>Champ d'application : </a:t>
            </a:r>
            <a:r>
              <a:rPr lang="it-IT" sz="3200" b="0" i="0" u="none" strike="noStrike" cap="none" baseline="0" dirty="0" err="1">
                <a:ln>
                  <a:noFill/>
                </a:ln>
                <a:solidFill>
                  <a:srgbClr val="000000"/>
                </a:solidFill>
                <a:latin typeface="Calibri" pitchFamily="34"/>
                <a:ea typeface="DejaVu Sans" pitchFamily="2"/>
                <a:cs typeface="DejaVu Sans" pitchFamily="2"/>
              </a:rPr>
              <a:t>confiscation </a:t>
            </a:r>
            <a:r>
              <a:rPr lang="it-IT" sz="3200" b="0" i="0" u="none" strike="noStrike" cap="none" baseline="0" dirty="0" err="1">
                <a:ln>
                  <a:noFill/>
                </a:ln>
                <a:solidFill>
                  <a:srgbClr val="000000"/>
                </a:solidFill>
                <a:latin typeface="Calibri" pitchFamily="34"/>
                <a:ea typeface="DejaVu Sans" pitchFamily="2"/>
                <a:cs typeface="DejaVu Sans" pitchFamily="2"/>
              </a:rPr>
              <a:t>directe</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confiscation de </a:t>
            </a:r>
            <a:r>
              <a:rPr lang="it-IT" sz="3200" b="0" i="0" u="none" strike="noStrike" cap="none" baseline="0" dirty="0" err="1">
                <a:ln>
                  <a:noFill/>
                </a:ln>
                <a:solidFill>
                  <a:srgbClr val="000000"/>
                </a:solidFill>
                <a:latin typeface="Calibri" pitchFamily="34"/>
                <a:ea typeface="DejaVu Sans" pitchFamily="2"/>
                <a:cs typeface="DejaVu Sans" pitchFamily="2"/>
              </a:rPr>
              <a:t>même </a:t>
            </a:r>
            <a:r>
              <a:rPr lang="it-IT" sz="3200" b="0" i="0" u="none" strike="noStrike" cap="none" baseline="0" dirty="0" err="1">
                <a:ln>
                  <a:noFill/>
                </a:ln>
                <a:solidFill>
                  <a:srgbClr val="000000"/>
                </a:solidFill>
                <a:latin typeface="Calibri" pitchFamily="34"/>
                <a:ea typeface="DejaVu Sans" pitchFamily="2"/>
                <a:cs typeface="DejaVu Sans" pitchFamily="2"/>
              </a:rPr>
              <a:t>valeur</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confiscation </a:t>
            </a:r>
            <a:r>
              <a:rPr lang="it-IT" sz="3200" b="0" i="0" u="none" strike="noStrike" cap="none" baseline="0" dirty="0">
                <a:ln>
                  <a:noFill/>
                </a:ln>
                <a:solidFill>
                  <a:srgbClr val="000000"/>
                </a:solidFill>
                <a:latin typeface="Calibri" pitchFamily="34"/>
                <a:ea typeface="DejaVu Sans" pitchFamily="2"/>
                <a:cs typeface="DejaVu Sans" pitchFamily="2"/>
              </a:rPr>
              <a:t>de </a:t>
            </a:r>
            <a:r>
              <a:rPr lang="it-IT" sz="3200" b="0" i="0" u="none" strike="noStrike" cap="none" baseline="0" dirty="0" err="1">
                <a:ln>
                  <a:noFill/>
                </a:ln>
                <a:solidFill>
                  <a:srgbClr val="000000"/>
                </a:solidFill>
                <a:latin typeface="Calibri" pitchFamily="34"/>
                <a:ea typeface="DejaVu Sans" pitchFamily="2"/>
                <a:cs typeface="DejaVu Sans" pitchFamily="2"/>
              </a:rPr>
              <a:t>tiers</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confiscation </a:t>
            </a:r>
            <a:r>
              <a:rPr lang="it-IT" sz="3200" b="0" i="0" u="none" strike="noStrike" cap="none" baseline="0" dirty="0" err="1">
                <a:ln>
                  <a:noFill/>
                </a:ln>
                <a:solidFill>
                  <a:srgbClr val="000000"/>
                </a:solidFill>
                <a:latin typeface="Calibri" pitchFamily="34"/>
                <a:ea typeface="DejaVu Sans" pitchFamily="2"/>
                <a:cs typeface="DejaVu Sans" pitchFamily="2"/>
              </a:rPr>
              <a:t>élargie.</a:t>
            </a:r>
            <a:endParaRPr lang="it-IT" sz="3200" b="0" i="0" u="none" strike="noStrike" cap="none" baseline="0" dirty="0">
              <a:ln>
                <a:noFill/>
              </a:ln>
              <a:solidFill>
                <a:srgbClr val="000000"/>
              </a:solidFill>
              <a:latin typeface="Calibri" pitchFamily="34"/>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err="1">
                <a:ln>
                  <a:noFill/>
                </a:ln>
                <a:solidFill>
                  <a:srgbClr val="000000"/>
                </a:solidFill>
                <a:latin typeface="Calibri" pitchFamily="34"/>
                <a:ea typeface="DejaVu Sans" pitchFamily="2"/>
                <a:cs typeface="DejaVu Sans" pitchFamily="2"/>
              </a:rPr>
              <a:t>Confiscation </a:t>
            </a:r>
            <a:r>
              <a:rPr lang="it-IT" sz="3200" b="0" i="0" u="none" strike="noStrike" cap="none" baseline="0" dirty="0" err="1">
                <a:ln>
                  <a:noFill/>
                </a:ln>
                <a:solidFill>
                  <a:srgbClr val="000000"/>
                </a:solidFill>
                <a:latin typeface="Calibri" pitchFamily="34"/>
                <a:ea typeface="DejaVu Sans" pitchFamily="2"/>
                <a:cs typeface="DejaVu Sans" pitchFamily="2"/>
              </a:rPr>
              <a:t>sans </a:t>
            </a:r>
            <a:r>
              <a:rPr lang="it-IT" sz="3200" b="0" i="0" u="none" strike="noStrike" cap="none" baseline="0" dirty="0" err="1">
                <a:ln>
                  <a:noFill/>
                </a:ln>
                <a:solidFill>
                  <a:srgbClr val="000000"/>
                </a:solidFill>
                <a:latin typeface="Calibri" pitchFamily="34"/>
                <a:ea typeface="DejaVu Sans" pitchFamily="2"/>
                <a:cs typeface="DejaVu Sans" pitchFamily="2"/>
              </a:rPr>
              <a:t>condamnation </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seulement </a:t>
            </a:r>
            <a:r>
              <a:rPr lang="it-IT" sz="3200" b="0" i="0" u="none" strike="noStrike" cap="none" baseline="0" dirty="0">
                <a:ln>
                  <a:noFill/>
                </a:ln>
                <a:solidFill>
                  <a:srgbClr val="000000"/>
                </a:solidFill>
                <a:latin typeface="Calibri" pitchFamily="34"/>
                <a:ea typeface="DejaVu Sans" pitchFamily="2"/>
                <a:cs typeface="DejaVu Sans" pitchFamily="2"/>
              </a:rPr>
              <a:t>dans des </a:t>
            </a:r>
            <a:r>
              <a:rPr lang="it-IT" sz="3200" b="0" i="0" u="none" strike="noStrike" cap="none" baseline="0" dirty="0" err="1">
                <a:ln>
                  <a:noFill/>
                </a:ln>
                <a:solidFill>
                  <a:srgbClr val="000000"/>
                </a:solidFill>
                <a:latin typeface="Calibri" pitchFamily="34"/>
                <a:ea typeface="DejaVu Sans" pitchFamily="2"/>
                <a:cs typeface="DejaVu Sans" pitchFamily="2"/>
              </a:rPr>
              <a:t>cas </a:t>
            </a:r>
            <a:r>
              <a:rPr lang="it-IT" sz="3200" b="0" i="0" u="none" strike="noStrike" cap="none" baseline="0" dirty="0">
                <a:ln>
                  <a:noFill/>
                </a:ln>
                <a:solidFill>
                  <a:srgbClr val="000000"/>
                </a:solidFill>
                <a:latin typeface="Calibri" pitchFamily="34"/>
                <a:ea typeface="DejaVu Sans" pitchFamily="2"/>
                <a:cs typeface="DejaVu Sans" pitchFamily="2"/>
              </a:rPr>
              <a:t>limités </a:t>
            </a:r>
            <a:r>
              <a:rPr lang="it-IT" sz="3200" b="0" i="0" u="none" strike="noStrike" cap="none" baseline="0" dirty="0">
                <a:ln>
                  <a:noFill/>
                </a:ln>
                <a:solidFill>
                  <a:srgbClr val="000000"/>
                </a:solidFill>
                <a:latin typeface="Calibri" pitchFamily="34"/>
                <a:ea typeface="DejaVu Sans" pitchFamily="2"/>
                <a:cs typeface="DejaVu Sans" pitchFamily="2"/>
              </a:rPr>
              <a:t>(art 4 para 2)</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err="1">
                <a:ln>
                  <a:noFill/>
                </a:ln>
                <a:solidFill>
                  <a:srgbClr val="000000"/>
                </a:solidFill>
                <a:latin typeface="Calibri" pitchFamily="34"/>
                <a:ea typeface="DejaVu Sans" pitchFamily="2"/>
                <a:cs typeface="DejaVu Sans" pitchFamily="2"/>
              </a:rPr>
              <a:t>Congélation </a:t>
            </a:r>
            <a:r>
              <a:rPr lang="it-IT" sz="3200" b="0" i="0" u="none" strike="noStrike" cap="none" baseline="0" dirty="0">
                <a:ln>
                  <a:noFill/>
                </a:ln>
                <a:solidFill>
                  <a:srgbClr val="000000"/>
                </a:solidFill>
                <a:latin typeface="Calibri" pitchFamily="34"/>
                <a:ea typeface="DejaVu Sans" pitchFamily="2"/>
                <a:cs typeface="DejaVu Sans" pitchFamily="2"/>
              </a:rPr>
              <a:t>: en </a:t>
            </a:r>
            <a:r>
              <a:rPr lang="it-IT" sz="3200" b="0" i="0" u="none" strike="noStrike" cap="none" baseline="0" dirty="0" err="1">
                <a:ln>
                  <a:noFill/>
                </a:ln>
                <a:solidFill>
                  <a:srgbClr val="000000"/>
                </a:solidFill>
                <a:latin typeface="Calibri" pitchFamily="34"/>
                <a:ea typeface="DejaVu Sans" pitchFamily="2"/>
                <a:cs typeface="DejaVu Sans" pitchFamily="2"/>
              </a:rPr>
              <a:t>vue de </a:t>
            </a:r>
            <a:r>
              <a:rPr lang="it-IT" sz="3200" b="0" i="0" u="none" strike="noStrike" cap="none" baseline="0" dirty="0">
                <a:ln>
                  <a:noFill/>
                </a:ln>
                <a:solidFill>
                  <a:srgbClr val="000000"/>
                </a:solidFill>
                <a:latin typeface="Calibri" pitchFamily="34"/>
                <a:ea typeface="DejaVu Sans" pitchFamily="2"/>
                <a:cs typeface="DejaVu Sans" pitchFamily="2"/>
              </a:rPr>
              <a:t>la </a:t>
            </a:r>
            <a:r>
              <a:rPr lang="it-IT" sz="3200" b="0" i="0" u="none" strike="noStrike" cap="none" baseline="0" dirty="0" err="1">
                <a:ln>
                  <a:noFill/>
                </a:ln>
                <a:solidFill>
                  <a:srgbClr val="000000"/>
                </a:solidFill>
                <a:latin typeface="Calibri" pitchFamily="34"/>
                <a:ea typeface="DejaVu Sans" pitchFamily="2"/>
                <a:cs typeface="DejaVu Sans" pitchFamily="2"/>
              </a:rPr>
              <a:t>confiscation </a:t>
            </a:r>
            <a:r>
              <a:rPr lang="it-IT" sz="3200" b="0" i="0" u="none" strike="noStrike" cap="none" baseline="0" dirty="0" err="1">
                <a:ln>
                  <a:noFill/>
                </a:ln>
                <a:solidFill>
                  <a:srgbClr val="000000"/>
                </a:solidFill>
                <a:latin typeface="Calibri" pitchFamily="34"/>
                <a:ea typeface="DejaVu Sans" pitchFamily="2"/>
                <a:cs typeface="DejaVu Sans" pitchFamily="2"/>
              </a:rPr>
              <a:t>conséquente</a:t>
            </a:r>
            <a:endParaRPr lang="it-IT" sz="3200" b="0" i="0" u="none" strike="noStrike" cap="none" baseline="0" dirty="0">
              <a:ln>
                <a:noFill/>
              </a:ln>
              <a:solidFill>
                <a:srgbClr val="000000"/>
              </a:solidFill>
              <a:latin typeface="Calibri" pitchFamily="34"/>
              <a:ea typeface="DejaVu Sans" pitchFamily="2"/>
              <a:cs typeface="DejaVu Sans" pitchFamily="2"/>
            </a:endParaRP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t>12</a:t>
            </a:fld>
            <a:endParaRPr lang="hu-HU" dirty="0"/>
          </a:p>
        </p:txBody>
      </p:sp>
    </p:spTree>
    <p:extLst>
      <p:ext uri="{BB962C8B-B14F-4D97-AF65-F5344CB8AC3E}">
        <p14:creationId xmlns:p14="http://schemas.microsoft.com/office/powerpoint/2010/main" val="2530500278"/>
      </p:ext>
    </p:extLst>
  </p:cSld>
  <p:clrMapOvr>
    <a:masterClrMapping/>
  </p:clrMapOvr>
</p:sld>
</file>

<file path=ppt/slides/slide1317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lvl="0"/>
            <a:r>
              <a:rPr lang="it-IT" sz="4400" b="1" dirty="0" err="1">
                <a:latin typeface="+mj-lt"/>
              </a:rPr>
              <a:t>Règlement </a:t>
            </a:r>
            <a:r>
              <a:rPr lang="it-IT" sz="4400" b="1" dirty="0">
                <a:latin typeface="+mj-lt"/>
              </a:rPr>
              <a:t>2018/1805</a:t>
            </a: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fontScale="85000" lnSpcReduction="2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Pour des </a:t>
            </a:r>
            <a:r>
              <a:rPr lang="it-IT" sz="2800" b="0" i="0" u="none" strike="noStrike" cap="none" baseline="0" dirty="0" err="1">
                <a:ln>
                  <a:noFill/>
                </a:ln>
                <a:solidFill>
                  <a:srgbClr val="000000"/>
                </a:solidFill>
                <a:latin typeface="Arial" pitchFamily="2"/>
                <a:ea typeface="DejaVu Sans" pitchFamily="2"/>
                <a:cs typeface="DejaVu Sans" pitchFamily="2"/>
              </a:rPr>
              <a:t>raisons </a:t>
            </a:r>
            <a:r>
              <a:rPr lang="it-IT" sz="2800" b="0" i="0" u="none" strike="noStrike" cap="none" baseline="0" dirty="0" err="1">
                <a:ln>
                  <a:noFill/>
                </a:ln>
                <a:solidFill>
                  <a:srgbClr val="000000"/>
                </a:solidFill>
                <a:latin typeface="Arial" pitchFamily="2"/>
                <a:ea typeface="DejaVu Sans" pitchFamily="2"/>
                <a:cs typeface="DejaVu Sans" pitchFamily="2"/>
              </a:rPr>
              <a:t>évidentes </a:t>
            </a:r>
            <a:r>
              <a:rPr lang="it-IT" sz="2800" b="0" i="0" u="none" strike="noStrike" cap="none" baseline="0" dirty="0">
                <a:ln>
                  <a:noFill/>
                </a:ln>
                <a:solidFill>
                  <a:srgbClr val="000000"/>
                </a:solidFill>
                <a:latin typeface="Arial" pitchFamily="2"/>
                <a:ea typeface="DejaVu Sans" pitchFamily="2"/>
                <a:cs typeface="DejaVu Sans" pitchFamily="2"/>
              </a:rPr>
              <a:t>(</a:t>
            </a:r>
            <a:r>
              <a:rPr lang="it-IT" sz="2800" b="0" i="0" u="none" strike="noStrike" cap="none" baseline="0" dirty="0" err="1">
                <a:ln>
                  <a:noFill/>
                </a:ln>
                <a:solidFill>
                  <a:srgbClr val="000000"/>
                </a:solidFill>
                <a:latin typeface="Arial" pitchFamily="2"/>
                <a:ea typeface="DejaVu Sans" pitchFamily="2"/>
                <a:cs typeface="DejaVu Sans" pitchFamily="2"/>
              </a:rPr>
              <a:t>il </a:t>
            </a:r>
            <a:r>
              <a:rPr lang="it-IT" sz="2800" b="0" i="0" u="none" strike="noStrike" cap="none" baseline="0" dirty="0" err="1">
                <a:ln>
                  <a:noFill/>
                </a:ln>
                <a:solidFill>
                  <a:srgbClr val="000000"/>
                </a:solidFill>
                <a:latin typeface="Arial" pitchFamily="2"/>
                <a:ea typeface="DejaVu Sans" pitchFamily="2"/>
                <a:cs typeface="DejaVu Sans" pitchFamily="2"/>
              </a:rPr>
              <a:t>est </a:t>
            </a:r>
            <a:r>
              <a:rPr lang="it-IT" sz="2800" b="0" i="0" u="none" strike="noStrike" cap="none" baseline="0" dirty="0" err="1">
                <a:ln>
                  <a:noFill/>
                </a:ln>
                <a:solidFill>
                  <a:srgbClr val="000000"/>
                </a:solidFill>
                <a:latin typeface="Arial" pitchFamily="2"/>
                <a:ea typeface="DejaVu Sans" pitchFamily="2"/>
                <a:cs typeface="DejaVu Sans" pitchFamily="2"/>
              </a:rPr>
              <a:t>daté de </a:t>
            </a:r>
            <a:r>
              <a:rPr lang="it-IT" sz="2800" b="0" i="0" u="none" strike="noStrike" cap="none" baseline="0" dirty="0">
                <a:ln>
                  <a:noFill/>
                </a:ln>
                <a:solidFill>
                  <a:srgbClr val="000000"/>
                </a:solidFill>
                <a:latin typeface="Arial" pitchFamily="2"/>
                <a:ea typeface="DejaVu Sans" pitchFamily="2"/>
                <a:cs typeface="DejaVu Sans" pitchFamily="2"/>
              </a:rPr>
              <a:t>2018), </a:t>
            </a:r>
            <a:r>
              <a:rPr lang="it-IT" sz="2800" b="0" i="0" u="none" strike="noStrike" cap="none" baseline="0" dirty="0" err="1">
                <a:ln>
                  <a:noFill/>
                </a:ln>
                <a:solidFill>
                  <a:srgbClr val="000000"/>
                </a:solidFill>
                <a:latin typeface="Arial" pitchFamily="2"/>
                <a:ea typeface="DejaVu Sans" pitchFamily="2"/>
                <a:cs typeface="DejaVu Sans" pitchFamily="2"/>
              </a:rPr>
              <a:t>il </a:t>
            </a:r>
            <a:r>
              <a:rPr lang="it-IT" sz="2800" b="0" i="0" u="none" strike="noStrike" cap="none" baseline="0" dirty="0" err="1">
                <a:ln>
                  <a:noFill/>
                </a:ln>
                <a:solidFill>
                  <a:srgbClr val="000000"/>
                </a:solidFill>
                <a:latin typeface="Arial" pitchFamily="2"/>
                <a:ea typeface="DejaVu Sans" pitchFamily="2"/>
                <a:cs typeface="DejaVu Sans" pitchFamily="2"/>
              </a:rPr>
              <a:t>n'est pas </a:t>
            </a:r>
            <a:r>
              <a:rPr lang="it-IT" sz="2800" b="0" i="0" u="none" strike="noStrike" cap="none" baseline="0" dirty="0" err="1">
                <a:ln>
                  <a:noFill/>
                </a:ln>
                <a:solidFill>
                  <a:srgbClr val="000000"/>
                </a:solidFill>
                <a:latin typeface="Arial" pitchFamily="2"/>
                <a:ea typeface="DejaVu Sans" pitchFamily="2"/>
                <a:cs typeface="DejaVu Sans" pitchFamily="2"/>
              </a:rPr>
              <a:t>mentionné dans le </a:t>
            </a:r>
            <a:r>
              <a:rPr lang="it-IT" sz="2800" b="0" i="0" u="none" strike="noStrike" cap="none" baseline="0" dirty="0" err="1">
                <a:ln>
                  <a:noFill/>
                </a:ln>
                <a:solidFill>
                  <a:srgbClr val="000000"/>
                </a:solidFill>
                <a:latin typeface="Arial" pitchFamily="2"/>
                <a:ea typeface="DejaVu Sans" pitchFamily="2"/>
                <a:cs typeface="DejaVu Sans" pitchFamily="2"/>
              </a:rPr>
              <a:t>règlement de l'</a:t>
            </a:r>
            <a:r>
              <a:rPr lang="it-IT" sz="2800" b="0" i="0" u="none" strike="noStrike" cap="none" baseline="0" dirty="0">
                <a:ln>
                  <a:noFill/>
                </a:ln>
                <a:solidFill>
                  <a:srgbClr val="000000"/>
                </a:solidFill>
                <a:latin typeface="Arial" pitchFamily="2"/>
                <a:ea typeface="DejaVu Sans" pitchFamily="2"/>
                <a:cs typeface="DejaVu Sans" pitchFamily="2"/>
              </a:rPr>
              <a:t>OEPP.</a:t>
            </a: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err="1">
                <a:ln>
                  <a:noFill/>
                </a:ln>
                <a:solidFill>
                  <a:srgbClr val="000000"/>
                </a:solidFill>
                <a:latin typeface="Calibri" pitchFamily="34"/>
                <a:ea typeface="DejaVu Sans" pitchFamily="2"/>
                <a:cs typeface="DejaVu Sans" pitchFamily="2"/>
              </a:rPr>
              <a:t>Base </a:t>
            </a:r>
            <a:r>
              <a:rPr lang="it-IT" sz="3200" b="0" i="0" u="none" strike="noStrike" cap="none" baseline="0" dirty="0">
                <a:ln>
                  <a:noFill/>
                </a:ln>
                <a:solidFill>
                  <a:srgbClr val="000000"/>
                </a:solidFill>
                <a:latin typeface="Calibri" pitchFamily="34"/>
                <a:ea typeface="DejaVu Sans" pitchFamily="2"/>
                <a:cs typeface="DejaVu Sans" pitchFamily="2"/>
              </a:rPr>
              <a:t>juridique </a:t>
            </a:r>
            <a:r>
              <a:rPr lang="it-IT" sz="3200" b="0" i="0" u="none" strike="noStrike" cap="none" baseline="0" dirty="0">
                <a:ln>
                  <a:noFill/>
                </a:ln>
                <a:solidFill>
                  <a:srgbClr val="000000"/>
                </a:solidFill>
                <a:latin typeface="Calibri" pitchFamily="34"/>
                <a:ea typeface="DejaVu Sans" pitchFamily="2"/>
                <a:cs typeface="DejaVu Sans" pitchFamily="2"/>
              </a:rPr>
              <a:t>: art 82 para 1 TFUE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3200" b="0" i="0" u="none" strike="noStrike" cap="none" baseline="0" dirty="0">
              <a:ln>
                <a:noFill/>
              </a:ln>
              <a:solidFill>
                <a:srgbClr val="000000"/>
              </a:solidFill>
              <a:latin typeface="Calibri" pitchFamily="34"/>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a:ln>
                  <a:noFill/>
                </a:ln>
                <a:solidFill>
                  <a:srgbClr val="000000"/>
                </a:solidFill>
                <a:latin typeface="Calibri" pitchFamily="34"/>
                <a:ea typeface="DejaVu Sans" pitchFamily="2"/>
                <a:cs typeface="DejaVu Sans" pitchFamily="2"/>
              </a:rPr>
              <a:t>Outil de </a:t>
            </a:r>
            <a:r>
              <a:rPr lang="it-IT" sz="3200" b="0" i="0" u="none" strike="noStrike" cap="none" baseline="0" dirty="0" err="1">
                <a:ln>
                  <a:noFill/>
                </a:ln>
                <a:solidFill>
                  <a:srgbClr val="000000"/>
                </a:solidFill>
                <a:latin typeface="Calibri" pitchFamily="34"/>
                <a:ea typeface="DejaVu Sans" pitchFamily="2"/>
                <a:cs typeface="DejaVu Sans" pitchFamily="2"/>
              </a:rPr>
              <a:t>reconnaissance </a:t>
            </a:r>
            <a:r>
              <a:rPr lang="it-IT" sz="3200" b="0" i="0" u="none" strike="noStrike" cap="none" baseline="0" dirty="0" err="1">
                <a:ln>
                  <a:noFill/>
                </a:ln>
                <a:solidFill>
                  <a:srgbClr val="000000"/>
                </a:solidFill>
                <a:latin typeface="Calibri" pitchFamily="34"/>
                <a:ea typeface="DejaVu Sans" pitchFamily="2"/>
                <a:cs typeface="DejaVu Sans" pitchFamily="2"/>
              </a:rPr>
              <a:t>mutuelle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4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err="1">
                <a:ln>
                  <a:noFill/>
                </a:ln>
                <a:solidFill>
                  <a:srgbClr val="000000"/>
                </a:solidFill>
                <a:latin typeface="Calibri" pitchFamily="34"/>
                <a:ea typeface="DejaVu Sans" pitchFamily="2"/>
                <a:cs typeface="DejaVu Sans" pitchFamily="2"/>
              </a:rPr>
              <a:t>Applicable </a:t>
            </a:r>
            <a:r>
              <a:rPr lang="it-IT" sz="3200" b="0" i="0" u="none" strike="noStrike" cap="none" baseline="0" dirty="0">
                <a:ln>
                  <a:noFill/>
                </a:ln>
                <a:solidFill>
                  <a:srgbClr val="000000"/>
                </a:solidFill>
                <a:latin typeface="Calibri" pitchFamily="34"/>
                <a:ea typeface="DejaVu Sans" pitchFamily="2"/>
                <a:cs typeface="DejaVu Sans" pitchFamily="2"/>
              </a:rPr>
              <a:t>à </a:t>
            </a:r>
            <a:r>
              <a:rPr lang="it-IT" sz="3200" b="0" i="0" u="none" strike="noStrike" cap="none" baseline="0" dirty="0" err="1">
                <a:ln>
                  <a:noFill/>
                </a:ln>
                <a:solidFill>
                  <a:srgbClr val="000000"/>
                </a:solidFill>
                <a:latin typeface="Calibri" pitchFamily="34"/>
                <a:ea typeface="DejaVu Sans" pitchFamily="2"/>
                <a:cs typeface="DejaVu Sans" pitchFamily="2"/>
              </a:rPr>
              <a:t>toutes les </a:t>
            </a:r>
            <a:r>
              <a:rPr lang="it-IT" sz="3200" b="0" i="0" u="none" strike="noStrike" cap="none" baseline="0" dirty="0" err="1">
                <a:ln>
                  <a:noFill/>
                </a:ln>
                <a:solidFill>
                  <a:srgbClr val="000000"/>
                </a:solidFill>
                <a:latin typeface="Calibri" pitchFamily="34"/>
                <a:ea typeface="DejaVu Sans" pitchFamily="2"/>
                <a:cs typeface="DejaVu Sans" pitchFamily="2"/>
              </a:rPr>
              <a:t>infractions </a:t>
            </a:r>
            <a:r>
              <a:rPr lang="it-IT" sz="3200" b="0" i="0" u="none" strike="noStrike" cap="none" baseline="0" dirty="0" err="1">
                <a:ln>
                  <a:noFill/>
                </a:ln>
                <a:solidFill>
                  <a:srgbClr val="000000"/>
                </a:solidFill>
                <a:latin typeface="Calibri" pitchFamily="34"/>
                <a:ea typeface="DejaVu Sans" pitchFamily="2"/>
                <a:cs typeface="DejaVu Sans" pitchFamily="2"/>
              </a:rPr>
              <a:t>pénales </a:t>
            </a:r>
            <a:r>
              <a:rPr lang="it-IT" sz="3200" b="0" i="0" u="none" strike="noStrike" cap="none" baseline="0" dirty="0">
                <a:ln>
                  <a:noFill/>
                </a:ln>
                <a:solidFill>
                  <a:srgbClr val="000000"/>
                </a:solidFill>
                <a:latin typeface="Calibri" pitchFamily="34"/>
                <a:ea typeface="DejaVu Sans" pitchFamily="2"/>
                <a:cs typeface="DejaVu Sans" pitchFamily="2"/>
              </a:rPr>
              <a:t>et </a:t>
            </a:r>
            <a:r>
              <a:rPr lang="it-IT" sz="3200" b="0" i="0" u="none" strike="noStrike" cap="none" baseline="0" dirty="0" err="1">
                <a:ln>
                  <a:noFill/>
                </a:ln>
                <a:solidFill>
                  <a:srgbClr val="000000"/>
                </a:solidFill>
                <a:latin typeface="Calibri" pitchFamily="34"/>
                <a:ea typeface="DejaVu Sans" pitchFamily="2"/>
                <a:cs typeface="DejaVu Sans" pitchFamily="2"/>
              </a:rPr>
              <a:t>pas </a:t>
            </a:r>
            <a:r>
              <a:rPr lang="it-IT" sz="3200" b="0" i="0" u="none" strike="noStrike" cap="none" baseline="0" dirty="0" err="1">
                <a:ln>
                  <a:noFill/>
                </a:ln>
                <a:solidFill>
                  <a:srgbClr val="000000"/>
                </a:solidFill>
                <a:latin typeface="Calibri" pitchFamily="34"/>
                <a:ea typeface="DejaVu Sans" pitchFamily="2"/>
                <a:cs typeface="DejaVu Sans" pitchFamily="2"/>
              </a:rPr>
              <a:t>seulement </a:t>
            </a:r>
            <a:r>
              <a:rPr lang="it-IT" sz="3200" b="0" i="0" u="none" strike="noStrike" cap="none" baseline="0" dirty="0">
                <a:ln>
                  <a:noFill/>
                </a:ln>
                <a:solidFill>
                  <a:srgbClr val="000000"/>
                </a:solidFill>
                <a:latin typeface="Calibri" pitchFamily="34"/>
                <a:ea typeface="DejaVu Sans" pitchFamily="2"/>
                <a:cs typeface="DejaVu Sans" pitchFamily="2"/>
              </a:rPr>
              <a:t>à </a:t>
            </a:r>
            <a:r>
              <a:rPr lang="it-IT" sz="3200" b="0" i="0" u="none" strike="noStrike" cap="none" baseline="0" dirty="0" err="1">
                <a:ln>
                  <a:noFill/>
                </a:ln>
                <a:solidFill>
                  <a:srgbClr val="000000"/>
                </a:solidFill>
                <a:latin typeface="Calibri" pitchFamily="34"/>
                <a:ea typeface="DejaVu Sans" pitchFamily="2"/>
                <a:cs typeface="DejaVu Sans" pitchFamily="2"/>
              </a:rPr>
              <a:t>celles </a:t>
            </a:r>
            <a:r>
              <a:rPr lang="it-IT" sz="3200" b="0" i="0" u="none" strike="noStrike" cap="none" baseline="0" dirty="0" err="1">
                <a:ln>
                  <a:noFill/>
                </a:ln>
                <a:solidFill>
                  <a:srgbClr val="000000"/>
                </a:solidFill>
                <a:latin typeface="Calibri" pitchFamily="34"/>
                <a:ea typeface="DejaVu Sans" pitchFamily="2"/>
                <a:cs typeface="DejaVu Sans" pitchFamily="2"/>
              </a:rPr>
              <a:t>prévues </a:t>
            </a:r>
            <a:r>
              <a:rPr lang="it-IT" sz="3200" b="0" i="0" u="none" strike="noStrike" cap="none" baseline="0" dirty="0">
                <a:ln>
                  <a:noFill/>
                </a:ln>
                <a:solidFill>
                  <a:srgbClr val="000000"/>
                </a:solidFill>
                <a:latin typeface="Calibri" pitchFamily="34"/>
                <a:ea typeface="DejaVu Sans" pitchFamily="2"/>
                <a:cs typeface="DejaVu Sans" pitchFamily="2"/>
              </a:rPr>
              <a:t>à l'article 83 du TFUE.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3200" b="0" i="0" u="none" strike="noStrike" cap="none" baseline="0" dirty="0">
              <a:ln>
                <a:noFill/>
              </a:ln>
              <a:solidFill>
                <a:srgbClr val="000000"/>
              </a:solidFill>
              <a:latin typeface="Calibri" pitchFamily="34"/>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err="1">
                <a:ln>
                  <a:noFill/>
                </a:ln>
                <a:solidFill>
                  <a:srgbClr val="000000"/>
                </a:solidFill>
                <a:latin typeface="Calibri" pitchFamily="34"/>
                <a:ea typeface="DejaVu Sans" pitchFamily="2"/>
                <a:cs typeface="DejaVu Sans" pitchFamily="2"/>
              </a:rPr>
              <a:t>En tant que </a:t>
            </a:r>
            <a:r>
              <a:rPr lang="it-IT" sz="3200" b="0" i="0" u="none" strike="noStrike" cap="none" baseline="0" dirty="0" err="1">
                <a:ln>
                  <a:noFill/>
                </a:ln>
                <a:solidFill>
                  <a:srgbClr val="000000"/>
                </a:solidFill>
                <a:latin typeface="Calibri" pitchFamily="34"/>
                <a:ea typeface="DejaVu Sans" pitchFamily="2"/>
                <a:cs typeface="DejaVu Sans" pitchFamily="2"/>
              </a:rPr>
              <a:t>tel</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il </a:t>
            </a:r>
            <a:r>
              <a:rPr lang="it-IT" sz="3200" b="0" i="0" u="none" strike="noStrike" cap="none" baseline="0" dirty="0" err="1">
                <a:ln>
                  <a:noFill/>
                </a:ln>
                <a:solidFill>
                  <a:srgbClr val="000000"/>
                </a:solidFill>
                <a:latin typeface="Calibri" pitchFamily="34"/>
                <a:ea typeface="DejaVu Sans" pitchFamily="2"/>
                <a:cs typeface="DejaVu Sans" pitchFamily="2"/>
              </a:rPr>
              <a:t>ne </a:t>
            </a:r>
            <a:r>
              <a:rPr lang="it-IT" sz="3200" b="0" i="0" u="none" strike="noStrike" cap="none" baseline="0" dirty="0" err="1">
                <a:ln>
                  <a:noFill/>
                </a:ln>
                <a:solidFill>
                  <a:srgbClr val="000000"/>
                </a:solidFill>
                <a:latin typeface="Calibri" pitchFamily="34"/>
                <a:ea typeface="DejaVu Sans" pitchFamily="2"/>
                <a:cs typeface="DejaVu Sans" pitchFamily="2"/>
              </a:rPr>
              <a:t>devrait </a:t>
            </a:r>
            <a:r>
              <a:rPr lang="it-IT" sz="3200" b="0" i="0" u="none" strike="noStrike" cap="none" baseline="0" dirty="0" err="1">
                <a:ln>
                  <a:noFill/>
                </a:ln>
                <a:solidFill>
                  <a:srgbClr val="000000"/>
                </a:solidFill>
                <a:latin typeface="Calibri" pitchFamily="34"/>
                <a:ea typeface="DejaVu Sans" pitchFamily="2"/>
                <a:cs typeface="DejaVu Sans" pitchFamily="2"/>
              </a:rPr>
              <a:t>pas </a:t>
            </a:r>
            <a:r>
              <a:rPr lang="it-IT" sz="3200" b="0" i="0" u="none" strike="noStrike" cap="none" baseline="0" dirty="0">
                <a:ln>
                  <a:noFill/>
                </a:ln>
                <a:solidFill>
                  <a:srgbClr val="000000"/>
                </a:solidFill>
                <a:latin typeface="Calibri" pitchFamily="34"/>
                <a:ea typeface="DejaVu Sans" pitchFamily="2"/>
                <a:cs typeface="DejaVu Sans" pitchFamily="2"/>
              </a:rPr>
              <a:t>être </a:t>
            </a:r>
            <a:r>
              <a:rPr lang="it-IT" sz="3200" b="0" i="0" u="none" strike="noStrike" cap="none" baseline="0" dirty="0" err="1">
                <a:ln>
                  <a:noFill/>
                </a:ln>
                <a:solidFill>
                  <a:srgbClr val="000000"/>
                </a:solidFill>
                <a:latin typeface="Calibri" pitchFamily="34"/>
                <a:ea typeface="DejaVu Sans" pitchFamily="2"/>
                <a:cs typeface="DejaVu Sans" pitchFamily="2"/>
              </a:rPr>
              <a:t>nécessaire </a:t>
            </a:r>
            <a:r>
              <a:rPr lang="it-IT" sz="3200" b="0" i="0" u="none" strike="noStrike" cap="none" baseline="0" dirty="0">
                <a:ln>
                  <a:noFill/>
                </a:ln>
                <a:solidFill>
                  <a:srgbClr val="000000"/>
                </a:solidFill>
                <a:latin typeface="Calibri" pitchFamily="34"/>
                <a:ea typeface="DejaVu Sans" pitchFamily="2"/>
                <a:cs typeface="DejaVu Sans" pitchFamily="2"/>
              </a:rPr>
              <a:t>dans la </a:t>
            </a:r>
            <a:r>
              <a:rPr lang="it-IT" sz="3200" b="0" i="0" u="none" strike="noStrike" cap="none" baseline="0" dirty="0" err="1">
                <a:ln>
                  <a:noFill/>
                </a:ln>
                <a:solidFill>
                  <a:srgbClr val="000000"/>
                </a:solidFill>
                <a:latin typeface="Calibri" pitchFamily="34"/>
                <a:ea typeface="DejaVu Sans" pitchFamily="2"/>
                <a:cs typeface="DejaVu Sans" pitchFamily="2"/>
              </a:rPr>
              <a:t>procédure </a:t>
            </a:r>
            <a:r>
              <a:rPr lang="it-IT" sz="3200" b="0" i="0" u="none" strike="noStrike" cap="none" baseline="0" dirty="0">
                <a:ln>
                  <a:noFill/>
                </a:ln>
                <a:solidFill>
                  <a:srgbClr val="000000"/>
                </a:solidFill>
                <a:latin typeface="Calibri" pitchFamily="34"/>
                <a:ea typeface="DejaVu Sans" pitchFamily="2"/>
                <a:cs typeface="DejaVu Sans" pitchFamily="2"/>
              </a:rPr>
              <a:t>OEPP à la </a:t>
            </a:r>
            <a:r>
              <a:rPr lang="it-IT" sz="3200" b="0" i="0" u="none" strike="noStrike" cap="none" baseline="0" dirty="0">
                <a:ln>
                  <a:noFill/>
                </a:ln>
                <a:solidFill>
                  <a:srgbClr val="000000"/>
                </a:solidFill>
                <a:latin typeface="Calibri" pitchFamily="34"/>
                <a:ea typeface="DejaVu Sans" pitchFamily="2"/>
                <a:cs typeface="DejaVu Sans" pitchFamily="2"/>
              </a:rPr>
              <a:t>lumière de la procédure de l'art. 31 de la </a:t>
            </a:r>
            <a:r>
              <a:rPr lang="it-IT" sz="3200" b="0" i="0" u="none" strike="noStrike" cap="none" baseline="0" dirty="0" err="1">
                <a:ln>
                  <a:noFill/>
                </a:ln>
                <a:solidFill>
                  <a:srgbClr val="000000"/>
                </a:solidFill>
                <a:latin typeface="Calibri" pitchFamily="34"/>
                <a:ea typeface="DejaVu Sans" pitchFamily="2"/>
                <a:cs typeface="DejaVu Sans" pitchFamily="2"/>
              </a:rPr>
              <a:t>réglementation </a:t>
            </a:r>
            <a:r>
              <a:rPr lang="it-IT" sz="3200" b="0" i="0" u="none" strike="noStrike" cap="none" baseline="0" dirty="0">
                <a:ln>
                  <a:noFill/>
                </a:ln>
                <a:solidFill>
                  <a:srgbClr val="000000"/>
                </a:solidFill>
                <a:latin typeface="Calibri" pitchFamily="34"/>
                <a:ea typeface="DejaVu Sans" pitchFamily="2"/>
                <a:cs typeface="DejaVu Sans" pitchFamily="2"/>
              </a:rPr>
              <a:t>OEPP</a:t>
            </a:r>
            <a:endParaRPr lang="it-IT" sz="3200" b="0" i="0" u="none" strike="noStrike" cap="none" baseline="0" dirty="0">
              <a:ln>
                <a:noFill/>
              </a:ln>
              <a:solidFill>
                <a:srgbClr val="000000"/>
              </a:solidFill>
              <a:latin typeface="Calibri" pitchFamily="34"/>
              <a:ea typeface="DejaVu Sans" pitchFamily="2"/>
              <a:cs typeface="DejaVu Sans" pitchFamily="2"/>
            </a:endParaRP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t>13</a:t>
            </a:fld>
            <a:endParaRPr lang="hu-HU" dirty="0"/>
          </a:p>
        </p:txBody>
      </p:sp>
    </p:spTree>
    <p:extLst>
      <p:ext uri="{BB962C8B-B14F-4D97-AF65-F5344CB8AC3E}">
        <p14:creationId xmlns:p14="http://schemas.microsoft.com/office/powerpoint/2010/main" val="3842640612"/>
      </p:ext>
    </p:extLst>
  </p:cSld>
  <p:clrMapOvr>
    <a:masterClrMapping/>
  </p:clrMapOvr>
</p:sld>
</file>

<file path=ppt/slides/slide1413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marL="0" marR="0" lvl="0" indent="0"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4400" b="1" i="0" u="none" strike="noStrike" cap="none" baseline="0" dirty="0" err="1">
                <a:ln>
                  <a:noFill/>
                </a:ln>
                <a:solidFill>
                  <a:srgbClr val="000000"/>
                </a:solidFill>
                <a:latin typeface="Calibri" pitchFamily="34"/>
                <a:ea typeface="DejaVu Sans" pitchFamily="2"/>
                <a:cs typeface="DejaVu Sans" pitchFamily="2"/>
              </a:rPr>
              <a:t>Le </a:t>
            </a:r>
            <a:r>
              <a:rPr lang="it-IT" sz="4400" b="1" i="0" u="none" strike="noStrike" cap="none" baseline="0" dirty="0" err="1">
                <a:ln>
                  <a:noFill/>
                </a:ln>
                <a:solidFill>
                  <a:srgbClr val="000000"/>
                </a:solidFill>
                <a:latin typeface="Calibri" pitchFamily="34"/>
                <a:ea typeface="DejaVu Sans" pitchFamily="2"/>
                <a:cs typeface="DejaVu Sans" pitchFamily="2"/>
              </a:rPr>
              <a:t>rôle de </a:t>
            </a:r>
            <a:r>
              <a:rPr lang="it-IT" sz="4400" b="1" i="0" u="none" strike="noStrike" cap="none" baseline="0" dirty="0" err="1">
                <a:ln>
                  <a:noFill/>
                </a:ln>
                <a:solidFill>
                  <a:srgbClr val="000000"/>
                </a:solidFill>
                <a:latin typeface="Calibri" pitchFamily="34"/>
                <a:ea typeface="DejaVu Sans" pitchFamily="2"/>
                <a:cs typeface="DejaVu Sans" pitchFamily="2"/>
              </a:rPr>
              <a:t>l'OLAF</a:t>
            </a:r>
            <a:endParaRPr lang="it-IT" sz="4400" b="1" i="0" u="none" strike="noStrike" cap="none" baseline="0" dirty="0">
              <a:ln>
                <a:noFill/>
              </a:ln>
              <a:solidFill>
                <a:srgbClr val="000000"/>
              </a:solidFill>
              <a:latin typeface="Calibri" pitchFamily="34"/>
              <a:ea typeface="DejaVu Sans" pitchFamily="2"/>
              <a:cs typeface="DejaVu Sans" pitchFamily="2"/>
            </a:endParaRP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lnSpcReduction="1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Art. 101</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1. L</a:t>
            </a:r>
            <a:r>
              <a:rPr lang="it-IT" sz="2800" b="0" i="0" u="none" strike="noStrike" cap="none" baseline="0" dirty="0" err="1">
                <a:ln>
                  <a:noFill/>
                </a:ln>
                <a:solidFill>
                  <a:srgbClr val="000000"/>
                </a:solidFill>
                <a:latin typeface="Arial" pitchFamily="2"/>
                <a:ea typeface="DejaVu Sans" pitchFamily="2"/>
                <a:cs typeface="DejaVu Sans" pitchFamily="2"/>
              </a:rPr>
              <a:t>'</a:t>
            </a:r>
            <a:r>
              <a:rPr lang="it-IT" sz="2800" b="0" i="0" u="none" strike="noStrike" cap="none" baseline="0" dirty="0">
                <a:ln>
                  <a:noFill/>
                </a:ln>
                <a:solidFill>
                  <a:srgbClr val="000000"/>
                </a:solidFill>
                <a:latin typeface="Arial" pitchFamily="2"/>
                <a:ea typeface="DejaVu Sans" pitchFamily="2"/>
                <a:cs typeface="DejaVu Sans" pitchFamily="2"/>
              </a:rPr>
              <a:t>OEPP </a:t>
            </a:r>
            <a:r>
              <a:rPr lang="it-IT" sz="2800" b="0" i="0" u="none" strike="noStrike" cap="none" baseline="0" dirty="0" err="1">
                <a:ln>
                  <a:noFill/>
                </a:ln>
                <a:solidFill>
                  <a:srgbClr val="000000"/>
                </a:solidFill>
                <a:latin typeface="Arial" pitchFamily="2"/>
                <a:ea typeface="DejaVu Sans" pitchFamily="2"/>
                <a:cs typeface="DejaVu Sans" pitchFamily="2"/>
              </a:rPr>
              <a:t>établit </a:t>
            </a:r>
            <a:r>
              <a:rPr lang="it-IT" sz="2800" b="0" i="0" u="none" strike="noStrike" cap="none" baseline="0" dirty="0">
                <a:ln>
                  <a:noFill/>
                </a:ln>
                <a:solidFill>
                  <a:srgbClr val="000000"/>
                </a:solidFill>
                <a:latin typeface="Arial" pitchFamily="2"/>
                <a:ea typeface="DejaVu Sans" pitchFamily="2"/>
                <a:cs typeface="DejaVu Sans" pitchFamily="2"/>
              </a:rPr>
              <a:t>et </a:t>
            </a:r>
            <a:r>
              <a:rPr lang="it-IT" sz="2800" b="0" i="0" u="none" strike="noStrike" cap="none" baseline="0" dirty="0" err="1">
                <a:ln>
                  <a:noFill/>
                </a:ln>
                <a:solidFill>
                  <a:srgbClr val="000000"/>
                </a:solidFill>
                <a:latin typeface="Arial" pitchFamily="2"/>
                <a:ea typeface="DejaVu Sans" pitchFamily="2"/>
                <a:cs typeface="DejaVu Sans" pitchFamily="2"/>
              </a:rPr>
              <a:t>maintient </a:t>
            </a:r>
            <a:r>
              <a:rPr lang="it-IT" sz="2800" b="0" i="0" u="none" strike="noStrike" cap="none" baseline="0" dirty="0">
                <a:ln>
                  <a:noFill/>
                </a:ln>
                <a:solidFill>
                  <a:srgbClr val="000000"/>
                </a:solidFill>
                <a:latin typeface="Arial" pitchFamily="2"/>
                <a:ea typeface="DejaVu Sans" pitchFamily="2"/>
                <a:cs typeface="DejaVu Sans" pitchFamily="2"/>
              </a:rPr>
              <a:t>une </a:t>
            </a:r>
            <a:r>
              <a:rPr lang="it-IT" sz="2800" b="0" i="0" u="none" strike="noStrike" cap="none" baseline="0" dirty="0" err="1">
                <a:ln>
                  <a:noFill/>
                </a:ln>
                <a:solidFill>
                  <a:srgbClr val="000000"/>
                </a:solidFill>
                <a:latin typeface="Arial" pitchFamily="2"/>
                <a:ea typeface="DejaVu Sans" pitchFamily="2"/>
                <a:cs typeface="DejaVu Sans" pitchFamily="2"/>
              </a:rPr>
              <a:t>relation </a:t>
            </a:r>
            <a:r>
              <a:rPr lang="it-IT" sz="2800" b="0" i="0" u="none" strike="noStrike" cap="none" baseline="0" dirty="0" err="1">
                <a:ln>
                  <a:noFill/>
                </a:ln>
                <a:solidFill>
                  <a:srgbClr val="000000"/>
                </a:solidFill>
                <a:latin typeface="Arial" pitchFamily="2"/>
                <a:ea typeface="DejaVu Sans" pitchFamily="2"/>
                <a:cs typeface="DejaVu Sans" pitchFamily="2"/>
              </a:rPr>
              <a:t>étroite </a:t>
            </a:r>
            <a:r>
              <a:rPr lang="it-IT" sz="2800" b="0" i="0" u="none" strike="noStrike" cap="none" baseline="0" dirty="0">
                <a:ln>
                  <a:noFill/>
                </a:ln>
                <a:solidFill>
                  <a:srgbClr val="000000"/>
                </a:solidFill>
                <a:latin typeface="Arial" pitchFamily="2"/>
                <a:ea typeface="DejaVu Sans" pitchFamily="2"/>
                <a:cs typeface="DejaVu Sans" pitchFamily="2"/>
              </a:rPr>
              <a:t>avec l'OLAF </a:t>
            </a:r>
            <a:r>
              <a:rPr lang="it-IT" sz="2800" b="0" i="0" u="none" strike="noStrike" cap="none" baseline="0" dirty="0" err="1">
                <a:ln>
                  <a:noFill/>
                </a:ln>
                <a:solidFill>
                  <a:srgbClr val="000000"/>
                </a:solidFill>
                <a:latin typeface="Arial" pitchFamily="2"/>
                <a:ea typeface="DejaVu Sans" pitchFamily="2"/>
                <a:cs typeface="DejaVu Sans" pitchFamily="2"/>
              </a:rPr>
              <a:t>basée </a:t>
            </a:r>
            <a:r>
              <a:rPr lang="it-IT" sz="2800" b="0" i="0" u="none" strike="noStrike" cap="none" baseline="0" dirty="0">
                <a:ln>
                  <a:noFill/>
                </a:ln>
                <a:solidFill>
                  <a:srgbClr val="000000"/>
                </a:solidFill>
                <a:latin typeface="Arial" pitchFamily="2"/>
                <a:ea typeface="DejaVu Sans" pitchFamily="2"/>
                <a:cs typeface="DejaVu Sans" pitchFamily="2"/>
              </a:rPr>
              <a:t>sur la </a:t>
            </a:r>
            <a:r>
              <a:rPr lang="it-IT" sz="2800" b="0" i="0" u="none" strike="noStrike" cap="none" baseline="0" dirty="0" err="1">
                <a:ln>
                  <a:noFill/>
                </a:ln>
                <a:solidFill>
                  <a:srgbClr val="000000"/>
                </a:solidFill>
                <a:latin typeface="Arial" pitchFamily="2"/>
                <a:ea typeface="DejaVu Sans" pitchFamily="2"/>
                <a:cs typeface="DejaVu Sans" pitchFamily="2"/>
              </a:rPr>
              <a:t>coopération </a:t>
            </a:r>
            <a:r>
              <a:rPr lang="it-IT" sz="2800" b="0" i="0" u="none" strike="noStrike" cap="none" baseline="0" dirty="0" err="1">
                <a:ln>
                  <a:noFill/>
                </a:ln>
                <a:solidFill>
                  <a:srgbClr val="000000"/>
                </a:solidFill>
                <a:latin typeface="Arial" pitchFamily="2"/>
                <a:ea typeface="DejaVu Sans" pitchFamily="2"/>
                <a:cs typeface="DejaVu Sans" pitchFamily="2"/>
              </a:rPr>
              <a:t>mutuelle </a:t>
            </a:r>
            <a:r>
              <a:rPr lang="it-IT" sz="2800" b="0" i="0" u="none" strike="noStrike" cap="none" baseline="0" dirty="0" err="1">
                <a:ln>
                  <a:noFill/>
                </a:ln>
                <a:solidFill>
                  <a:srgbClr val="000000"/>
                </a:solidFill>
                <a:latin typeface="Arial" pitchFamily="2"/>
                <a:ea typeface="DejaVu Sans" pitchFamily="2"/>
                <a:cs typeface="DejaVu Sans" pitchFamily="2"/>
              </a:rPr>
              <a:t>dans le cadre de </a:t>
            </a:r>
            <a:r>
              <a:rPr lang="it-IT" sz="2800" b="0" i="0" u="none" strike="noStrike" cap="none" baseline="0" dirty="0" err="1">
                <a:ln>
                  <a:noFill/>
                </a:ln>
                <a:solidFill>
                  <a:srgbClr val="000000"/>
                </a:solidFill>
                <a:latin typeface="Arial" pitchFamily="2"/>
                <a:ea typeface="DejaVu Sans" pitchFamily="2"/>
                <a:cs typeface="DejaVu Sans" pitchFamily="2"/>
              </a:rPr>
              <a:t>leurs </a:t>
            </a:r>
            <a:r>
              <a:rPr lang="it-IT" sz="2800" b="0" i="0" u="none" strike="noStrike" cap="none" baseline="0" dirty="0" err="1">
                <a:ln>
                  <a:noFill/>
                </a:ln>
                <a:solidFill>
                  <a:srgbClr val="000000"/>
                </a:solidFill>
                <a:latin typeface="Arial" pitchFamily="2"/>
                <a:ea typeface="DejaVu Sans" pitchFamily="2"/>
                <a:cs typeface="DejaVu Sans" pitchFamily="2"/>
              </a:rPr>
              <a:t>mandats </a:t>
            </a:r>
            <a:r>
              <a:rPr lang="it-IT" sz="2800" b="0" i="0" u="none" strike="noStrike" cap="none" baseline="0" dirty="0" err="1">
                <a:ln>
                  <a:noFill/>
                </a:ln>
                <a:solidFill>
                  <a:srgbClr val="000000"/>
                </a:solidFill>
                <a:latin typeface="Arial" pitchFamily="2"/>
                <a:ea typeface="DejaVu Sans" pitchFamily="2"/>
                <a:cs typeface="DejaVu Sans" pitchFamily="2"/>
              </a:rPr>
              <a:t>respectifs </a:t>
            </a:r>
            <a:r>
              <a:rPr lang="it-IT" sz="2800" b="0" i="0" u="none" strike="noStrike" cap="none" baseline="0" dirty="0">
                <a:ln>
                  <a:noFill/>
                </a:ln>
                <a:solidFill>
                  <a:srgbClr val="000000"/>
                </a:solidFill>
                <a:latin typeface="Arial" pitchFamily="2"/>
                <a:ea typeface="DejaVu Sans" pitchFamily="2"/>
                <a:cs typeface="DejaVu Sans" pitchFamily="2"/>
              </a:rPr>
              <a:t>et sur l'</a:t>
            </a:r>
            <a:r>
              <a:rPr lang="it-IT" sz="2800" b="0" i="0" u="none" strike="noStrike" cap="none" baseline="0" dirty="0" err="1">
                <a:ln>
                  <a:noFill/>
                </a:ln>
                <a:solidFill>
                  <a:srgbClr val="000000"/>
                </a:solidFill>
                <a:latin typeface="Arial" pitchFamily="2"/>
                <a:ea typeface="DejaVu Sans" pitchFamily="2"/>
                <a:cs typeface="DejaVu Sans" pitchFamily="2"/>
              </a:rPr>
              <a:t>échange d'</a:t>
            </a:r>
            <a:r>
              <a:rPr lang="it-IT" sz="2800" b="0" i="0" u="none" strike="noStrike" cap="none" baseline="0" dirty="0">
                <a:ln>
                  <a:noFill/>
                </a:ln>
                <a:solidFill>
                  <a:srgbClr val="000000"/>
                </a:solidFill>
                <a:latin typeface="Arial" pitchFamily="2"/>
                <a:ea typeface="DejaVu Sans" pitchFamily="2"/>
                <a:cs typeface="DejaVu Sans" pitchFamily="2"/>
              </a:rPr>
              <a:t>informations</a:t>
            </a:r>
            <a:r>
              <a:rPr lang="it-IT" sz="2800" b="0" i="0" u="none" strike="noStrike" cap="none" baseline="0" dirty="0">
                <a:ln>
                  <a:noFill/>
                </a:ln>
                <a:solidFill>
                  <a:srgbClr val="000000"/>
                </a:solidFill>
                <a:latin typeface="Arial" pitchFamily="2"/>
                <a:ea typeface="DejaVu Sans" pitchFamily="2"/>
                <a:cs typeface="DejaVu Sans" pitchFamily="2"/>
              </a:rPr>
              <a:t>. </a:t>
            </a:r>
            <a:r>
              <a:rPr lang="it-IT" sz="2800" b="0" i="0" u="none" strike="noStrike" cap="none" baseline="0" dirty="0" err="1">
                <a:ln>
                  <a:noFill/>
                </a:ln>
                <a:solidFill>
                  <a:srgbClr val="000000"/>
                </a:solidFill>
                <a:latin typeface="Arial" pitchFamily="2"/>
                <a:ea typeface="DejaVu Sans" pitchFamily="2"/>
                <a:cs typeface="DejaVu Sans" pitchFamily="2"/>
              </a:rPr>
              <a:t>Cette </a:t>
            </a:r>
            <a:r>
              <a:rPr lang="it-IT" sz="2800" b="0" i="0" u="none" strike="noStrike" cap="none" baseline="0" dirty="0" err="1">
                <a:ln>
                  <a:noFill/>
                </a:ln>
                <a:solidFill>
                  <a:srgbClr val="000000"/>
                </a:solidFill>
                <a:latin typeface="Arial" pitchFamily="2"/>
                <a:ea typeface="DejaVu Sans" pitchFamily="2"/>
                <a:cs typeface="DejaVu Sans" pitchFamily="2"/>
              </a:rPr>
              <a:t>relation </a:t>
            </a:r>
            <a:r>
              <a:rPr lang="it-IT" sz="2800" b="0" i="0" u="none" strike="noStrike" cap="none" baseline="0" dirty="0" err="1">
                <a:ln>
                  <a:noFill/>
                </a:ln>
                <a:solidFill>
                  <a:srgbClr val="000000"/>
                </a:solidFill>
                <a:latin typeface="Arial" pitchFamily="2"/>
                <a:ea typeface="DejaVu Sans" pitchFamily="2"/>
                <a:cs typeface="DejaVu Sans" pitchFamily="2"/>
              </a:rPr>
              <a:t>vise </a:t>
            </a:r>
            <a:r>
              <a:rPr lang="it-IT" sz="2800" b="0" i="0" u="none" strike="noStrike" cap="none" baseline="0" dirty="0" err="1">
                <a:ln>
                  <a:noFill/>
                </a:ln>
                <a:solidFill>
                  <a:srgbClr val="000000"/>
                </a:solidFill>
                <a:latin typeface="Arial" pitchFamily="2"/>
                <a:ea typeface="DejaVu Sans" pitchFamily="2"/>
                <a:cs typeface="DejaVu Sans" pitchFamily="2"/>
              </a:rPr>
              <a:t>notamment </a:t>
            </a:r>
            <a:r>
              <a:rPr lang="it-IT" sz="2800" b="0" i="0" u="none" strike="noStrike" cap="none" baseline="0" dirty="0">
                <a:ln>
                  <a:noFill/>
                </a:ln>
                <a:solidFill>
                  <a:srgbClr val="000000"/>
                </a:solidFill>
                <a:latin typeface="Arial" pitchFamily="2"/>
                <a:ea typeface="DejaVu Sans" pitchFamily="2"/>
                <a:cs typeface="DejaVu Sans" pitchFamily="2"/>
              </a:rPr>
              <a:t>à </a:t>
            </a:r>
            <a:r>
              <a:rPr lang="it-IT" sz="2800" b="0" i="0" u="none" strike="noStrike" cap="none" baseline="0" dirty="0" err="1">
                <a:ln>
                  <a:noFill/>
                </a:ln>
                <a:solidFill>
                  <a:srgbClr val="000000"/>
                </a:solidFill>
                <a:latin typeface="Arial" pitchFamily="2"/>
                <a:ea typeface="DejaVu Sans" pitchFamily="2"/>
                <a:cs typeface="DejaVu Sans" pitchFamily="2"/>
              </a:rPr>
              <a:t>garantir </a:t>
            </a:r>
            <a:r>
              <a:rPr lang="it-IT" sz="2800" b="0" i="0" u="none" strike="noStrike" cap="none" baseline="0" dirty="0" err="1">
                <a:ln>
                  <a:noFill/>
                </a:ln>
                <a:solidFill>
                  <a:srgbClr val="000000"/>
                </a:solidFill>
                <a:latin typeface="Arial" pitchFamily="2"/>
                <a:ea typeface="DejaVu Sans" pitchFamily="2"/>
                <a:cs typeface="DejaVu Sans" pitchFamily="2"/>
              </a:rPr>
              <a:t>que </a:t>
            </a:r>
            <a:r>
              <a:rPr lang="it-IT" sz="2800" b="0" i="0" u="sng" strike="noStrike" cap="none" baseline="0" dirty="0" err="1">
                <a:ln>
                  <a:noFill/>
                </a:ln>
                <a:solidFill>
                  <a:srgbClr val="000000"/>
                </a:solidFill>
                <a:uFillTx/>
                <a:latin typeface="Arial" pitchFamily="2"/>
                <a:ea typeface="DejaVu Sans" pitchFamily="2"/>
                <a:cs typeface="DejaVu Sans" pitchFamily="2"/>
              </a:rPr>
              <a:t>tous les </a:t>
            </a:r>
            <a:r>
              <a:rPr lang="it-IT" sz="2800" b="0" i="0" u="sng" strike="noStrike" cap="none" baseline="0" dirty="0" err="1">
                <a:ln>
                  <a:noFill/>
                </a:ln>
                <a:solidFill>
                  <a:srgbClr val="000000"/>
                </a:solidFill>
                <a:uFillTx/>
                <a:latin typeface="Arial" pitchFamily="2"/>
                <a:ea typeface="DejaVu Sans" pitchFamily="2"/>
                <a:cs typeface="DejaVu Sans" pitchFamily="2"/>
              </a:rPr>
              <a:t>moyens </a:t>
            </a:r>
            <a:r>
              <a:rPr lang="it-IT" sz="2800" b="0" i="0" u="sng" strike="noStrike" cap="none" baseline="0" dirty="0" err="1">
                <a:ln>
                  <a:noFill/>
                </a:ln>
                <a:solidFill>
                  <a:srgbClr val="000000"/>
                </a:solidFill>
                <a:uFillTx/>
                <a:latin typeface="Arial" pitchFamily="2"/>
                <a:ea typeface="DejaVu Sans" pitchFamily="2"/>
                <a:cs typeface="DejaVu Sans" pitchFamily="2"/>
              </a:rPr>
              <a:t>disponibles </a:t>
            </a:r>
            <a:r>
              <a:rPr lang="it-IT" sz="2800" b="0" i="0" u="sng" strike="noStrike" cap="none" baseline="0" dirty="0">
                <a:ln>
                  <a:noFill/>
                </a:ln>
                <a:solidFill>
                  <a:srgbClr val="000000"/>
                </a:solidFill>
                <a:uFillTx/>
                <a:latin typeface="Arial" pitchFamily="2"/>
                <a:ea typeface="DejaVu Sans" pitchFamily="2"/>
                <a:cs typeface="DejaVu Sans" pitchFamily="2"/>
              </a:rPr>
              <a:t>sont </a:t>
            </a:r>
            <a:r>
              <a:rPr lang="it-IT" sz="2800" b="0" i="0" u="sng" strike="noStrike" cap="none" baseline="0" dirty="0" err="1">
                <a:ln>
                  <a:noFill/>
                </a:ln>
                <a:solidFill>
                  <a:srgbClr val="000000"/>
                </a:solidFill>
                <a:uFillTx/>
                <a:latin typeface="Arial" pitchFamily="2"/>
                <a:ea typeface="DejaVu Sans" pitchFamily="2"/>
                <a:cs typeface="DejaVu Sans" pitchFamily="2"/>
              </a:rPr>
              <a:t>utilisés </a:t>
            </a:r>
            <a:r>
              <a:rPr lang="it-IT" sz="2800" b="0" i="0" u="sng" strike="noStrike" cap="none" baseline="0" dirty="0">
                <a:ln>
                  <a:noFill/>
                </a:ln>
                <a:solidFill>
                  <a:srgbClr val="000000"/>
                </a:solidFill>
                <a:uFillTx/>
                <a:latin typeface="Arial" pitchFamily="2"/>
                <a:ea typeface="DejaVu Sans" pitchFamily="2"/>
                <a:cs typeface="DejaVu Sans" pitchFamily="2"/>
              </a:rPr>
              <a:t>pour </a:t>
            </a:r>
            <a:r>
              <a:rPr lang="it-IT" sz="2800" b="0" i="0" u="sng" strike="noStrike" cap="none" baseline="0" dirty="0" err="1">
                <a:ln>
                  <a:noFill/>
                </a:ln>
                <a:solidFill>
                  <a:srgbClr val="000000"/>
                </a:solidFill>
                <a:uFillTx/>
                <a:latin typeface="Arial" pitchFamily="2"/>
                <a:ea typeface="DejaVu Sans" pitchFamily="2"/>
                <a:cs typeface="DejaVu Sans" pitchFamily="2"/>
              </a:rPr>
              <a:t>protéger les </a:t>
            </a:r>
            <a:r>
              <a:rPr lang="it-IT" sz="2800" b="0" i="0" u="sng" strike="noStrike" cap="none" baseline="0" dirty="0" err="1">
                <a:ln>
                  <a:noFill/>
                </a:ln>
                <a:solidFill>
                  <a:srgbClr val="000000"/>
                </a:solidFill>
                <a:uFillTx/>
                <a:latin typeface="Arial" pitchFamily="2"/>
                <a:ea typeface="DejaVu Sans" pitchFamily="2"/>
                <a:cs typeface="DejaVu Sans" pitchFamily="2"/>
              </a:rPr>
              <a:t>intérêts </a:t>
            </a:r>
            <a:r>
              <a:rPr lang="it-IT" sz="2800" b="0" i="0" u="sng" strike="noStrike" cap="none" baseline="0" dirty="0" err="1">
                <a:ln>
                  <a:noFill/>
                </a:ln>
                <a:solidFill>
                  <a:srgbClr val="000000"/>
                </a:solidFill>
                <a:uFillTx/>
                <a:latin typeface="Arial" pitchFamily="2"/>
                <a:ea typeface="DejaVu Sans" pitchFamily="2"/>
                <a:cs typeface="DejaVu Sans" pitchFamily="2"/>
              </a:rPr>
              <a:t>financiers </a:t>
            </a:r>
            <a:r>
              <a:rPr lang="it-IT" sz="2800" b="0" i="0" u="sng" strike="noStrike" cap="none" baseline="0" dirty="0" err="1">
                <a:ln>
                  <a:noFill/>
                </a:ln>
                <a:solidFill>
                  <a:srgbClr val="000000"/>
                </a:solidFill>
                <a:uFillTx/>
                <a:latin typeface="Arial" pitchFamily="2"/>
                <a:ea typeface="DejaVu Sans" pitchFamily="2"/>
                <a:cs typeface="DejaVu Sans" pitchFamily="2"/>
              </a:rPr>
              <a:t>de l'Union </a:t>
            </a:r>
            <a:r>
              <a:rPr lang="it-IT" sz="2800" b="0" i="0" u="sng" strike="noStrike" cap="none" baseline="0" dirty="0" err="1">
                <a:ln>
                  <a:noFill/>
                </a:ln>
                <a:solidFill>
                  <a:srgbClr val="000000"/>
                </a:solidFill>
                <a:uFillTx/>
                <a:latin typeface="Arial" pitchFamily="2"/>
                <a:ea typeface="DejaVu Sans" pitchFamily="2"/>
                <a:cs typeface="DejaVu Sans" pitchFamily="2"/>
              </a:rPr>
              <a:t>grâce à </a:t>
            </a:r>
            <a:r>
              <a:rPr lang="it-IT" sz="2800" b="0" i="0" u="sng" strike="noStrike" cap="none" baseline="0" dirty="0">
                <a:ln>
                  <a:noFill/>
                </a:ln>
                <a:solidFill>
                  <a:srgbClr val="000000"/>
                </a:solidFill>
                <a:uFillTx/>
                <a:latin typeface="Arial" pitchFamily="2"/>
                <a:ea typeface="DejaVu Sans" pitchFamily="2"/>
                <a:cs typeface="DejaVu Sans" pitchFamily="2"/>
              </a:rPr>
              <a:t>la </a:t>
            </a:r>
            <a:r>
              <a:rPr lang="it-IT" sz="2800" b="0" i="0" u="sng" strike="noStrike" cap="none" baseline="0" dirty="0" err="1">
                <a:ln>
                  <a:noFill/>
                </a:ln>
                <a:solidFill>
                  <a:srgbClr val="000000"/>
                </a:solidFill>
                <a:uFillTx/>
                <a:latin typeface="Arial" pitchFamily="2"/>
                <a:ea typeface="DejaVu Sans" pitchFamily="2"/>
                <a:cs typeface="DejaVu Sans" pitchFamily="2"/>
              </a:rPr>
              <a:t>complémentarité </a:t>
            </a:r>
            <a:r>
              <a:rPr lang="it-IT" sz="2800" b="0" i="0" u="sng" strike="noStrike" cap="none" baseline="0" dirty="0">
                <a:ln>
                  <a:noFill/>
                </a:ln>
                <a:solidFill>
                  <a:srgbClr val="000000"/>
                </a:solidFill>
                <a:uFillTx/>
                <a:latin typeface="Arial" pitchFamily="2"/>
                <a:ea typeface="DejaVu Sans" pitchFamily="2"/>
                <a:cs typeface="DejaVu Sans" pitchFamily="2"/>
              </a:rPr>
              <a:t>et au soutien de l'OLAF à l'OEPP.</a:t>
            </a: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t>14</a:t>
            </a:fld>
            <a:endParaRPr lang="hu-HU" dirty="0"/>
          </a:p>
        </p:txBody>
      </p:sp>
    </p:spTree>
    <p:extLst>
      <p:ext uri="{BB962C8B-B14F-4D97-AF65-F5344CB8AC3E}">
        <p14:creationId xmlns:p14="http://schemas.microsoft.com/office/powerpoint/2010/main" val="156468532"/>
      </p:ext>
    </p:extLst>
  </p:cSld>
  <p:clrMapOvr>
    <a:masterClrMapping/>
  </p:clrMapOvr>
</p:sld>
</file>

<file path=ppt/slides/slide159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marL="0" marR="0" lvl="0" indent="0"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4400" b="1" i="0" u="none" strike="noStrike" cap="none" baseline="0" dirty="0" err="1">
                <a:ln>
                  <a:noFill/>
                </a:ln>
                <a:solidFill>
                  <a:srgbClr val="000000"/>
                </a:solidFill>
                <a:latin typeface="Calibri" pitchFamily="34"/>
                <a:ea typeface="DejaVu Sans" pitchFamily="2"/>
                <a:cs typeface="DejaVu Sans" pitchFamily="2"/>
              </a:rPr>
              <a:t>Le </a:t>
            </a:r>
            <a:r>
              <a:rPr lang="it-IT" sz="4400" b="1" i="0" u="none" strike="noStrike" cap="none" baseline="0" dirty="0" err="1">
                <a:ln>
                  <a:noFill/>
                </a:ln>
                <a:solidFill>
                  <a:srgbClr val="000000"/>
                </a:solidFill>
                <a:latin typeface="Calibri" pitchFamily="34"/>
                <a:ea typeface="DejaVu Sans" pitchFamily="2"/>
                <a:cs typeface="DejaVu Sans" pitchFamily="2"/>
              </a:rPr>
              <a:t>rôle de </a:t>
            </a:r>
            <a:r>
              <a:rPr lang="it-IT" sz="4400" b="1" i="0" u="none" strike="noStrike" cap="none" baseline="0" dirty="0" err="1">
                <a:ln>
                  <a:noFill/>
                </a:ln>
                <a:solidFill>
                  <a:srgbClr val="000000"/>
                </a:solidFill>
                <a:latin typeface="Calibri" pitchFamily="34"/>
                <a:ea typeface="DejaVu Sans" pitchFamily="2"/>
                <a:cs typeface="DejaVu Sans" pitchFamily="2"/>
              </a:rPr>
              <a:t>l'OLAF</a:t>
            </a:r>
            <a:endParaRPr lang="it-IT" sz="4400" b="1" i="0" u="none" strike="noStrike" cap="none" baseline="0" dirty="0">
              <a:ln>
                <a:noFill/>
              </a:ln>
              <a:solidFill>
                <a:srgbClr val="000000"/>
              </a:solidFill>
              <a:latin typeface="Calibri" pitchFamily="34"/>
              <a:ea typeface="DejaVu Sans" pitchFamily="2"/>
              <a:cs typeface="DejaVu Sans" pitchFamily="2"/>
            </a:endParaRP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fontScale="77500" lnSpcReduction="2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Art. 101</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3. Au </a:t>
            </a:r>
            <a:r>
              <a:rPr lang="it-IT" sz="2800" b="0" i="0" u="none" strike="noStrike" cap="none" baseline="0" dirty="0" err="1">
                <a:ln>
                  <a:noFill/>
                </a:ln>
                <a:solidFill>
                  <a:srgbClr val="000000"/>
                </a:solidFill>
                <a:latin typeface="Arial" pitchFamily="2"/>
                <a:ea typeface="DejaVu Sans" pitchFamily="2"/>
                <a:cs typeface="DejaVu Sans" pitchFamily="2"/>
              </a:rPr>
              <a:t>cours d</a:t>
            </a:r>
            <a:r>
              <a:rPr lang="it-IT" sz="2800" b="0" i="0" u="none" strike="noStrike" cap="none" baseline="0" dirty="0">
                <a:ln>
                  <a:noFill/>
                </a:ln>
                <a:solidFill>
                  <a:srgbClr val="000000"/>
                </a:solidFill>
                <a:latin typeface="Arial" pitchFamily="2"/>
                <a:ea typeface="DejaVu Sans" pitchFamily="2"/>
                <a:cs typeface="DejaVu Sans" pitchFamily="2"/>
              </a:rPr>
              <a:t>'une </a:t>
            </a:r>
            <a:r>
              <a:rPr lang="it-IT" sz="2800" b="0" i="0" u="none" strike="noStrike" cap="none" baseline="0" dirty="0" err="1">
                <a:ln>
                  <a:noFill/>
                </a:ln>
                <a:solidFill>
                  <a:srgbClr val="000000"/>
                </a:solidFill>
                <a:latin typeface="Arial" pitchFamily="2"/>
                <a:ea typeface="DejaVu Sans" pitchFamily="2"/>
                <a:cs typeface="DejaVu Sans" pitchFamily="2"/>
              </a:rPr>
              <a:t>enquête </a:t>
            </a:r>
            <a:r>
              <a:rPr lang="it-IT" sz="2800" b="0" i="0" u="none" strike="noStrike" cap="none" baseline="0" dirty="0">
                <a:ln>
                  <a:noFill/>
                </a:ln>
                <a:solidFill>
                  <a:srgbClr val="000000"/>
                </a:solidFill>
                <a:latin typeface="Arial" pitchFamily="2"/>
                <a:ea typeface="DejaVu Sans" pitchFamily="2"/>
                <a:cs typeface="DejaVu Sans" pitchFamily="2"/>
              </a:rPr>
              <a:t>de l'OEPP, l'OEPP </a:t>
            </a:r>
            <a:r>
              <a:rPr lang="it-IT" sz="2800" b="0" i="0" u="none" strike="noStrike" cap="none" baseline="0" dirty="0" err="1">
                <a:ln>
                  <a:noFill/>
                </a:ln>
                <a:solidFill>
                  <a:srgbClr val="000000"/>
                </a:solidFill>
                <a:latin typeface="Arial" pitchFamily="2"/>
                <a:ea typeface="DejaVu Sans" pitchFamily="2"/>
                <a:cs typeface="DejaVu Sans" pitchFamily="2"/>
              </a:rPr>
              <a:t>peut </a:t>
            </a:r>
            <a:r>
              <a:rPr lang="it-IT" sz="2800" b="0" i="0" u="none" strike="noStrike" cap="none" baseline="0" dirty="0" err="1">
                <a:ln>
                  <a:noFill/>
                </a:ln>
                <a:solidFill>
                  <a:srgbClr val="000000"/>
                </a:solidFill>
                <a:latin typeface="Arial" pitchFamily="2"/>
                <a:ea typeface="DejaVu Sans" pitchFamily="2"/>
                <a:cs typeface="DejaVu Sans" pitchFamily="2"/>
              </a:rPr>
              <a:t>demander à l'</a:t>
            </a:r>
            <a:r>
              <a:rPr lang="it-IT" sz="2800" b="0" i="0" u="none" strike="noStrike" cap="none" baseline="0" dirty="0">
                <a:ln>
                  <a:noFill/>
                </a:ln>
                <a:solidFill>
                  <a:srgbClr val="000000"/>
                </a:solidFill>
                <a:latin typeface="Arial" pitchFamily="2"/>
                <a:ea typeface="DejaVu Sans" pitchFamily="2"/>
                <a:cs typeface="DejaVu Sans" pitchFamily="2"/>
              </a:rPr>
              <a:t>OLAF, </a:t>
            </a:r>
            <a:r>
              <a:rPr lang="it-IT" sz="2800" b="0" i="0" u="none" strike="noStrike" cap="none" baseline="0" dirty="0" err="1">
                <a:ln>
                  <a:noFill/>
                </a:ln>
                <a:solidFill>
                  <a:srgbClr val="000000"/>
                </a:solidFill>
                <a:latin typeface="Arial" pitchFamily="2"/>
                <a:ea typeface="DejaVu Sans" pitchFamily="2"/>
                <a:cs typeface="DejaVu Sans" pitchFamily="2"/>
              </a:rPr>
              <a:t>conformément au </a:t>
            </a:r>
            <a:r>
              <a:rPr lang="it-IT" sz="2800" b="0" i="0" u="none" strike="noStrike" cap="none" baseline="0" dirty="0">
                <a:ln>
                  <a:noFill/>
                </a:ln>
                <a:solidFill>
                  <a:srgbClr val="000000"/>
                </a:solidFill>
                <a:latin typeface="Arial" pitchFamily="2"/>
                <a:ea typeface="DejaVu Sans" pitchFamily="2"/>
                <a:cs typeface="DejaVu Sans" pitchFamily="2"/>
              </a:rPr>
              <a:t>mandat de </a:t>
            </a:r>
            <a:r>
              <a:rPr lang="it-IT" sz="2800" b="0" i="0" u="none" strike="noStrike" cap="none" baseline="0" dirty="0" err="1">
                <a:ln>
                  <a:noFill/>
                </a:ln>
                <a:solidFill>
                  <a:srgbClr val="000000"/>
                </a:solidFill>
                <a:latin typeface="Arial" pitchFamily="2"/>
                <a:ea typeface="DejaVu Sans" pitchFamily="2"/>
                <a:cs typeface="DejaVu Sans" pitchFamily="2"/>
              </a:rPr>
              <a:t>l'OLAF</a:t>
            </a:r>
            <a:r>
              <a:rPr lang="it-IT" sz="2800" b="0" i="0" u="none" strike="noStrike" cap="none" baseline="0" dirty="0">
                <a:ln>
                  <a:noFill/>
                </a:ln>
                <a:solidFill>
                  <a:srgbClr val="000000"/>
                </a:solidFill>
                <a:latin typeface="Arial" pitchFamily="2"/>
                <a:ea typeface="DejaVu Sans" pitchFamily="2"/>
                <a:cs typeface="DejaVu Sans" pitchFamily="2"/>
              </a:rPr>
              <a:t>, d'appuyer ou de </a:t>
            </a:r>
            <a:r>
              <a:rPr lang="it-IT" sz="2800" b="0" i="0" u="none" strike="noStrike" cap="none" baseline="0" dirty="0" err="1">
                <a:ln>
                  <a:noFill/>
                </a:ln>
                <a:solidFill>
                  <a:srgbClr val="000000"/>
                </a:solidFill>
                <a:latin typeface="Arial" pitchFamily="2"/>
                <a:ea typeface="DejaVu Sans" pitchFamily="2"/>
                <a:cs typeface="DejaVu Sans" pitchFamily="2"/>
              </a:rPr>
              <a:t>compléter l'</a:t>
            </a:r>
            <a:r>
              <a:rPr lang="it-IT" sz="2800" b="0" i="0" u="none" strike="noStrike" cap="none" baseline="0" dirty="0">
                <a:ln>
                  <a:noFill/>
                </a:ln>
                <a:solidFill>
                  <a:srgbClr val="000000"/>
                </a:solidFill>
                <a:latin typeface="Arial" pitchFamily="2"/>
                <a:ea typeface="DejaVu Sans" pitchFamily="2"/>
                <a:cs typeface="DejaVu Sans" pitchFamily="2"/>
              </a:rPr>
              <a:t>activité </a:t>
            </a:r>
            <a:r>
              <a:rPr lang="it-IT" sz="2800" b="0" i="0" u="none" strike="noStrike" cap="none" baseline="0" dirty="0" err="1">
                <a:ln>
                  <a:noFill/>
                </a:ln>
                <a:solidFill>
                  <a:srgbClr val="000000"/>
                </a:solidFill>
                <a:latin typeface="Arial" pitchFamily="2"/>
                <a:ea typeface="DejaVu Sans" pitchFamily="2"/>
                <a:cs typeface="DejaVu Sans" pitchFamily="2"/>
              </a:rPr>
              <a:t>de l'OEPP </a:t>
            </a:r>
            <a:r>
              <a:rPr lang="it-IT" sz="2800" b="0" i="0" u="none" strike="noStrike" cap="none" baseline="0" dirty="0" err="1">
                <a:ln>
                  <a:noFill/>
                </a:ln>
                <a:solidFill>
                  <a:srgbClr val="000000"/>
                </a:solidFill>
                <a:latin typeface="Arial" pitchFamily="2"/>
                <a:ea typeface="DejaVu Sans" pitchFamily="2"/>
                <a:cs typeface="DejaVu Sans" pitchFamily="2"/>
              </a:rPr>
              <a:t>notamment </a:t>
            </a:r>
            <a:r>
              <a:rPr lang="it-IT" sz="2800" b="0" i="0" u="none" strike="noStrike" cap="none" baseline="0" dirty="0">
                <a:ln>
                  <a:noFill/>
                </a:ln>
                <a:solidFill>
                  <a:srgbClr val="000000"/>
                </a:solidFill>
                <a:latin typeface="Arial" pitchFamily="2"/>
                <a:ea typeface="DejaVu Sans" pitchFamily="2"/>
                <a:cs typeface="DejaVu Sans" pitchFamily="2"/>
              </a:rPr>
              <a:t>par :</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 </a:t>
            </a:r>
            <a:r>
              <a:rPr lang="it-IT" sz="2800" b="0" i="0" u="none" strike="noStrike" cap="none" baseline="0" dirty="0" err="1">
                <a:ln>
                  <a:noFill/>
                </a:ln>
                <a:solidFill>
                  <a:srgbClr val="000000"/>
                </a:solidFill>
                <a:latin typeface="Arial" pitchFamily="2"/>
                <a:ea typeface="DejaVu Sans" pitchFamily="2"/>
                <a:cs typeface="DejaVu Sans" pitchFamily="2"/>
              </a:rPr>
              <a:t>fournir des </a:t>
            </a:r>
            <a:r>
              <a:rPr lang="it-IT" sz="2800" b="0" i="0" u="none" strike="noStrike" cap="none" baseline="0" dirty="0">
                <a:ln>
                  <a:noFill/>
                </a:ln>
                <a:solidFill>
                  <a:srgbClr val="000000"/>
                </a:solidFill>
                <a:latin typeface="Arial" pitchFamily="2"/>
                <a:ea typeface="DejaVu Sans" pitchFamily="2"/>
                <a:cs typeface="DejaVu Sans" pitchFamily="2"/>
              </a:rPr>
              <a:t>informations, des </a:t>
            </a:r>
            <a:r>
              <a:rPr lang="it-IT" sz="2800" b="0" i="0" u="none" strike="noStrike" cap="none" baseline="0" dirty="0" err="1">
                <a:ln>
                  <a:noFill/>
                </a:ln>
                <a:solidFill>
                  <a:srgbClr val="000000"/>
                </a:solidFill>
                <a:latin typeface="Arial" pitchFamily="2"/>
                <a:ea typeface="DejaVu Sans" pitchFamily="2"/>
                <a:cs typeface="DejaVu Sans" pitchFamily="2"/>
              </a:rPr>
              <a:t>analyses </a:t>
            </a:r>
            <a:r>
              <a:rPr lang="it-IT" sz="2800" b="0" i="0" u="none" strike="noStrike" cap="none" baseline="0" dirty="0">
                <a:ln>
                  <a:noFill/>
                </a:ln>
                <a:solidFill>
                  <a:srgbClr val="000000"/>
                </a:solidFill>
                <a:latin typeface="Arial" pitchFamily="2"/>
                <a:ea typeface="DejaVu Sans" pitchFamily="2"/>
                <a:cs typeface="DejaVu Sans" pitchFamily="2"/>
              </a:rPr>
              <a:t>(</a:t>
            </a:r>
            <a:r>
              <a:rPr lang="it-IT" sz="2800" b="0" i="0" u="none" strike="noStrike" cap="none" baseline="0" dirty="0" err="1">
                <a:ln>
                  <a:noFill/>
                </a:ln>
                <a:solidFill>
                  <a:srgbClr val="000000"/>
                </a:solidFill>
                <a:latin typeface="Arial" pitchFamily="2"/>
                <a:ea typeface="DejaVu Sans" pitchFamily="2"/>
                <a:cs typeface="DejaVu Sans" pitchFamily="2"/>
              </a:rPr>
              <a:t>y compris des </a:t>
            </a:r>
            <a:r>
              <a:rPr lang="it-IT" sz="2800" b="0" i="0" u="none" strike="noStrike" cap="none" baseline="0" dirty="0" err="1">
                <a:ln>
                  <a:noFill/>
                </a:ln>
                <a:solidFill>
                  <a:srgbClr val="000000"/>
                </a:solidFill>
                <a:latin typeface="Arial" pitchFamily="2"/>
                <a:ea typeface="DejaVu Sans" pitchFamily="2"/>
                <a:cs typeface="DejaVu Sans" pitchFamily="2"/>
              </a:rPr>
              <a:t>analyses </a:t>
            </a:r>
            <a:r>
              <a:rPr lang="it-IT" sz="2800" b="0" i="0" u="none" strike="noStrike" cap="none" baseline="0" dirty="0" err="1">
                <a:ln>
                  <a:noFill/>
                </a:ln>
                <a:solidFill>
                  <a:srgbClr val="000000"/>
                </a:solidFill>
                <a:latin typeface="Arial" pitchFamily="2"/>
                <a:ea typeface="DejaVu Sans" pitchFamily="2"/>
                <a:cs typeface="DejaVu Sans" pitchFamily="2"/>
              </a:rPr>
              <a:t>médico-légales</a:t>
            </a:r>
            <a:r>
              <a:rPr lang="it-IT" sz="2800" b="0" i="0" u="none" strike="noStrike" cap="none" baseline="0" dirty="0">
                <a:ln>
                  <a:noFill/>
                </a:ln>
                <a:solidFill>
                  <a:srgbClr val="000000"/>
                </a:solidFill>
                <a:latin typeface="Arial" pitchFamily="2"/>
                <a:ea typeface="DejaVu Sans" pitchFamily="2"/>
                <a:cs typeface="DejaVu Sans" pitchFamily="2"/>
              </a:rPr>
              <a:t>), une expertise et un </a:t>
            </a:r>
            <a:r>
              <a:rPr lang="it-IT" sz="2800" b="0" i="0" u="none" strike="noStrike" cap="none" baseline="0" dirty="0">
                <a:ln>
                  <a:noFill/>
                </a:ln>
                <a:solidFill>
                  <a:srgbClr val="000000"/>
                </a:solidFill>
                <a:latin typeface="Arial" pitchFamily="2"/>
                <a:ea typeface="DejaVu Sans" pitchFamily="2"/>
                <a:cs typeface="DejaVu Sans" pitchFamily="2"/>
              </a:rPr>
              <a:t>soutien </a:t>
            </a:r>
            <a:r>
              <a:rPr lang="it-IT" sz="2800" b="0" i="0" u="none" strike="noStrike" cap="none" baseline="0" dirty="0" err="1">
                <a:ln>
                  <a:noFill/>
                </a:ln>
                <a:solidFill>
                  <a:srgbClr val="000000"/>
                </a:solidFill>
                <a:latin typeface="Arial" pitchFamily="2"/>
                <a:ea typeface="DejaVu Sans" pitchFamily="2"/>
                <a:cs typeface="DejaVu Sans" pitchFamily="2"/>
              </a:rPr>
              <a:t>opérationnel </a:t>
            </a:r>
            <a:r>
              <a:rPr lang="it-IT" sz="2800" b="0" i="0" u="none" strike="noStrike" cap="none" baseline="0" dirty="0">
                <a:ln>
                  <a:noFill/>
                </a:ln>
                <a:solidFill>
                  <a:srgbClr val="000000"/>
                </a:solidFill>
                <a:latin typeface="Arial" pitchFamily="2"/>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(b) </a:t>
            </a:r>
            <a:r>
              <a:rPr lang="it-IT" sz="2800" b="0" i="0" u="sng" strike="noStrike" cap="none" baseline="0" dirty="0" err="1">
                <a:ln>
                  <a:noFill/>
                </a:ln>
                <a:solidFill>
                  <a:srgbClr val="000000"/>
                </a:solidFill>
                <a:uFillTx/>
                <a:latin typeface="Arial" pitchFamily="2"/>
                <a:ea typeface="DejaVu Sans" pitchFamily="2"/>
                <a:cs typeface="DejaVu Sans" pitchFamily="2"/>
              </a:rPr>
              <a:t>faciliter la </a:t>
            </a:r>
            <a:r>
              <a:rPr lang="it-IT" sz="2800" b="0" i="0" u="sng" strike="noStrike" cap="none" baseline="0" dirty="0" err="1">
                <a:ln>
                  <a:noFill/>
                </a:ln>
                <a:solidFill>
                  <a:srgbClr val="000000"/>
                </a:solidFill>
                <a:uFillTx/>
                <a:latin typeface="Arial" pitchFamily="2"/>
                <a:ea typeface="DejaVu Sans" pitchFamily="2"/>
                <a:cs typeface="DejaVu Sans" pitchFamily="2"/>
              </a:rPr>
              <a:t>coordination </a:t>
            </a:r>
            <a:r>
              <a:rPr lang="it-IT" sz="2800" b="0" i="0" u="sng" strike="noStrike" cap="none" baseline="0" dirty="0">
                <a:ln>
                  <a:noFill/>
                </a:ln>
                <a:solidFill>
                  <a:srgbClr val="000000"/>
                </a:solidFill>
                <a:uFillTx/>
                <a:latin typeface="Arial" pitchFamily="2"/>
                <a:ea typeface="DejaVu Sans" pitchFamily="2"/>
                <a:cs typeface="DejaVu Sans" pitchFamily="2"/>
              </a:rPr>
              <a:t>des </a:t>
            </a:r>
            <a:r>
              <a:rPr lang="it-IT" sz="2800" b="0" i="0" u="sng" strike="noStrike" cap="none" baseline="0" dirty="0">
                <a:ln>
                  <a:noFill/>
                </a:ln>
                <a:solidFill>
                  <a:srgbClr val="000000"/>
                </a:solidFill>
                <a:uFillTx/>
                <a:latin typeface="Arial" pitchFamily="2"/>
                <a:ea typeface="DejaVu Sans" pitchFamily="2"/>
                <a:cs typeface="DejaVu Sans" pitchFamily="2"/>
              </a:rPr>
              <a:t>actions </a:t>
            </a:r>
            <a:r>
              <a:rPr lang="it-IT" sz="2800" b="0" i="0" u="sng" strike="noStrike" cap="none" baseline="0" dirty="0" err="1">
                <a:ln>
                  <a:noFill/>
                </a:ln>
                <a:solidFill>
                  <a:srgbClr val="000000"/>
                </a:solidFill>
                <a:uFillTx/>
                <a:latin typeface="Arial" pitchFamily="2"/>
                <a:ea typeface="DejaVu Sans" pitchFamily="2"/>
                <a:cs typeface="DejaVu Sans" pitchFamily="2"/>
              </a:rPr>
              <a:t>spécifiques </a:t>
            </a:r>
            <a:r>
              <a:rPr lang="it-IT" sz="2800" b="0" i="0" u="sng" strike="noStrike" cap="none" baseline="0" dirty="0">
                <a:ln>
                  <a:noFill/>
                </a:ln>
                <a:solidFill>
                  <a:srgbClr val="000000"/>
                </a:solidFill>
                <a:uFillTx/>
                <a:latin typeface="Arial" pitchFamily="2"/>
                <a:ea typeface="DejaVu Sans" pitchFamily="2"/>
                <a:cs typeface="DejaVu Sans" pitchFamily="2"/>
              </a:rPr>
              <a:t>des </a:t>
            </a:r>
            <a:r>
              <a:rPr lang="it-IT" sz="2800" b="0" i="0" u="sng" strike="noStrike" cap="none" baseline="0" dirty="0" err="1">
                <a:ln>
                  <a:noFill/>
                </a:ln>
                <a:solidFill>
                  <a:srgbClr val="000000"/>
                </a:solidFill>
                <a:uFillTx/>
                <a:latin typeface="Arial" pitchFamily="2"/>
                <a:ea typeface="DejaVu Sans" pitchFamily="2"/>
                <a:cs typeface="DejaVu Sans" pitchFamily="2"/>
              </a:rPr>
              <a:t>autorités </a:t>
            </a:r>
            <a:r>
              <a:rPr lang="it-IT" sz="2800" b="0" i="0" u="sng" strike="noStrike" cap="none" baseline="0" dirty="0" err="1">
                <a:ln>
                  <a:noFill/>
                </a:ln>
                <a:solidFill>
                  <a:srgbClr val="000000"/>
                </a:solidFill>
                <a:uFillTx/>
                <a:latin typeface="Arial" pitchFamily="2"/>
                <a:ea typeface="DejaVu Sans" pitchFamily="2"/>
                <a:cs typeface="DejaVu Sans" pitchFamily="2"/>
              </a:rPr>
              <a:t>administratives </a:t>
            </a:r>
            <a:r>
              <a:rPr lang="it-IT" sz="2800" b="0" i="0" u="sng" strike="noStrike" cap="none" baseline="0" dirty="0">
                <a:ln>
                  <a:noFill/>
                </a:ln>
                <a:solidFill>
                  <a:srgbClr val="000000"/>
                </a:solidFill>
                <a:uFillTx/>
                <a:latin typeface="Arial" pitchFamily="2"/>
                <a:ea typeface="DejaVu Sans" pitchFamily="2"/>
                <a:cs typeface="DejaVu Sans" pitchFamily="2"/>
              </a:rPr>
              <a:t>nationales </a:t>
            </a:r>
            <a:r>
              <a:rPr lang="it-IT" sz="2800" b="0" i="0" u="sng" strike="noStrike" cap="none" baseline="0" dirty="0" err="1">
                <a:ln>
                  <a:noFill/>
                </a:ln>
                <a:solidFill>
                  <a:srgbClr val="000000"/>
                </a:solidFill>
                <a:uFillTx/>
                <a:latin typeface="Arial" pitchFamily="2"/>
                <a:ea typeface="DejaVu Sans" pitchFamily="2"/>
                <a:cs typeface="DejaVu Sans" pitchFamily="2"/>
              </a:rPr>
              <a:t>compétentes </a:t>
            </a:r>
            <a:r>
              <a:rPr lang="it-IT" sz="2800" b="0" i="0" u="sng" strike="noStrike" cap="none" baseline="0" dirty="0">
                <a:ln>
                  <a:noFill/>
                </a:ln>
                <a:solidFill>
                  <a:srgbClr val="000000"/>
                </a:solidFill>
                <a:uFillTx/>
                <a:latin typeface="Arial" pitchFamily="2"/>
                <a:ea typeface="DejaVu Sans" pitchFamily="2"/>
                <a:cs typeface="DejaVu Sans" pitchFamily="2"/>
              </a:rPr>
              <a:t>et des organes de l'Union ;</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(c) </a:t>
            </a:r>
            <a:r>
              <a:rPr lang="it-IT" sz="2800" b="0" i="0" u="none" strike="noStrike" cap="none" baseline="0" dirty="0" err="1">
                <a:ln>
                  <a:noFill/>
                </a:ln>
                <a:solidFill>
                  <a:srgbClr val="000000"/>
                </a:solidFill>
                <a:latin typeface="Arial" pitchFamily="2"/>
                <a:ea typeface="DejaVu Sans" pitchFamily="2"/>
                <a:cs typeface="DejaVu Sans" pitchFamily="2"/>
              </a:rPr>
              <a:t>mener des </a:t>
            </a:r>
            <a:r>
              <a:rPr lang="it-IT" sz="2800" b="0" i="0" u="none" strike="noStrike" cap="none" baseline="0" dirty="0" err="1">
                <a:ln>
                  <a:noFill/>
                </a:ln>
                <a:solidFill>
                  <a:srgbClr val="000000"/>
                </a:solidFill>
                <a:latin typeface="Arial" pitchFamily="2"/>
                <a:ea typeface="DejaVu Sans" pitchFamily="2"/>
                <a:cs typeface="DejaVu Sans" pitchFamily="2"/>
              </a:rPr>
              <a:t>enquêtes </a:t>
            </a:r>
            <a:r>
              <a:rPr lang="it-IT" sz="2800" b="0" i="0" u="none" strike="noStrike" cap="none" baseline="0" dirty="0" err="1">
                <a:ln>
                  <a:noFill/>
                </a:ln>
                <a:solidFill>
                  <a:srgbClr val="000000"/>
                </a:solidFill>
                <a:latin typeface="Arial" pitchFamily="2"/>
                <a:ea typeface="DejaVu Sans" pitchFamily="2"/>
                <a:cs typeface="DejaVu Sans" pitchFamily="2"/>
              </a:rPr>
              <a:t>administratives</a:t>
            </a:r>
            <a:r>
              <a:rPr lang="it-IT" sz="2800" b="0" i="0" u="none" strike="noStrike" cap="none" baseline="0" dirty="0">
                <a:ln>
                  <a:noFill/>
                </a:ln>
                <a:solidFill>
                  <a:srgbClr val="000000"/>
                </a:solidFill>
                <a:latin typeface="Arial" pitchFamily="2"/>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err="1">
                <a:ln>
                  <a:noFill/>
                </a:ln>
                <a:solidFill>
                  <a:srgbClr val="000000"/>
                </a:solidFill>
                <a:latin typeface="Arial" pitchFamily="2"/>
                <a:ea typeface="DejaVu Sans" pitchFamily="2"/>
                <a:cs typeface="DejaVu Sans" pitchFamily="2"/>
              </a:rPr>
              <a:t>Cet </a:t>
            </a:r>
            <a:r>
              <a:rPr lang="it-IT" sz="2800" b="0" i="0" u="none" strike="noStrike" cap="none" baseline="0" dirty="0" err="1">
                <a:ln>
                  <a:noFill/>
                </a:ln>
                <a:solidFill>
                  <a:srgbClr val="000000"/>
                </a:solidFill>
                <a:latin typeface="Arial" pitchFamily="2"/>
                <a:ea typeface="DejaVu Sans" pitchFamily="2"/>
                <a:cs typeface="DejaVu Sans" pitchFamily="2"/>
              </a:rPr>
              <a:t>échange d'</a:t>
            </a:r>
            <a:r>
              <a:rPr lang="it-IT" sz="2800" b="0" i="0" u="none" strike="noStrike" cap="none" baseline="0" dirty="0">
                <a:ln>
                  <a:noFill/>
                </a:ln>
                <a:solidFill>
                  <a:srgbClr val="000000"/>
                </a:solidFill>
                <a:latin typeface="Arial" pitchFamily="2"/>
                <a:ea typeface="DejaVu Sans" pitchFamily="2"/>
                <a:cs typeface="DejaVu Sans" pitchFamily="2"/>
              </a:rPr>
              <a:t>informations et d'actions peut </a:t>
            </a:r>
            <a:r>
              <a:rPr lang="it-IT" sz="2800" b="0" i="0" u="none" strike="noStrike" cap="none" baseline="0" dirty="0" err="1">
                <a:ln>
                  <a:noFill/>
                </a:ln>
                <a:solidFill>
                  <a:srgbClr val="000000"/>
                </a:solidFill>
                <a:latin typeface="Arial" pitchFamily="2"/>
                <a:ea typeface="DejaVu Sans" pitchFamily="2"/>
                <a:cs typeface="DejaVu Sans" pitchFamily="2"/>
              </a:rPr>
              <a:t>certainement </a:t>
            </a:r>
            <a:r>
              <a:rPr lang="it-IT" sz="2800" b="0" i="0" u="none" strike="noStrike" cap="none" baseline="0" dirty="0">
                <a:ln>
                  <a:noFill/>
                </a:ln>
                <a:solidFill>
                  <a:srgbClr val="000000"/>
                </a:solidFill>
                <a:latin typeface="Arial" pitchFamily="2"/>
                <a:ea typeface="DejaVu Sans" pitchFamily="2"/>
                <a:cs typeface="DejaVu Sans" pitchFamily="2"/>
              </a:rPr>
              <a:t>impliquer le recouvrement des avoirs.</a:t>
            </a: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t>15</a:t>
            </a:fld>
            <a:endParaRPr lang="hu-HU" dirty="0"/>
          </a:p>
        </p:txBody>
      </p:sp>
    </p:spTree>
    <p:extLst>
      <p:ext uri="{BB962C8B-B14F-4D97-AF65-F5344CB8AC3E}">
        <p14:creationId xmlns:p14="http://schemas.microsoft.com/office/powerpoint/2010/main" val="1300703782"/>
      </p:ext>
    </p:extLst>
  </p:cSld>
  <p:clrMapOvr>
    <a:masterClrMapping/>
  </p:clrMapOvr>
</p:sld>
</file>

<file path=ppt/slides/slide167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marL="0" marR="0" lvl="0" indent="0"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4400" b="1" i="0" u="none" strike="noStrike" cap="none" baseline="0" dirty="0" err="1">
                <a:ln>
                  <a:noFill/>
                </a:ln>
                <a:solidFill>
                  <a:srgbClr val="000000"/>
                </a:solidFill>
                <a:latin typeface="Calibri" pitchFamily="34"/>
                <a:ea typeface="DejaVu Sans" pitchFamily="2"/>
                <a:cs typeface="DejaVu Sans" pitchFamily="2"/>
              </a:rPr>
              <a:t>Le </a:t>
            </a:r>
            <a:r>
              <a:rPr lang="it-IT" sz="4400" b="1" i="0" u="none" strike="noStrike" cap="none" baseline="0" dirty="0" err="1">
                <a:ln>
                  <a:noFill/>
                </a:ln>
                <a:solidFill>
                  <a:srgbClr val="000000"/>
                </a:solidFill>
                <a:latin typeface="Calibri" pitchFamily="34"/>
                <a:ea typeface="DejaVu Sans" pitchFamily="2"/>
                <a:cs typeface="DejaVu Sans" pitchFamily="2"/>
              </a:rPr>
              <a:t>rôle de </a:t>
            </a:r>
            <a:r>
              <a:rPr lang="it-IT" sz="4400" b="1" i="0" u="none" strike="noStrike" cap="none" baseline="0" dirty="0" err="1">
                <a:ln>
                  <a:noFill/>
                </a:ln>
                <a:solidFill>
                  <a:srgbClr val="000000"/>
                </a:solidFill>
                <a:latin typeface="Calibri" pitchFamily="34"/>
                <a:ea typeface="DejaVu Sans" pitchFamily="2"/>
                <a:cs typeface="DejaVu Sans" pitchFamily="2"/>
              </a:rPr>
              <a:t>l'OLAF</a:t>
            </a:r>
            <a:endParaRPr lang="it-IT" sz="4400" b="1" i="0" u="none" strike="noStrike" cap="none" baseline="0" dirty="0">
              <a:ln>
                <a:noFill/>
              </a:ln>
              <a:solidFill>
                <a:srgbClr val="000000"/>
              </a:solidFill>
              <a:latin typeface="Calibri" pitchFamily="34"/>
              <a:ea typeface="DejaVu Sans" pitchFamily="2"/>
              <a:cs typeface="DejaVu Sans" pitchFamily="2"/>
            </a:endParaRP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fontScale="77500" lnSpcReduction="2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Art. 110</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err="1">
                <a:ln>
                  <a:noFill/>
                </a:ln>
                <a:solidFill>
                  <a:srgbClr val="000000"/>
                </a:solidFill>
                <a:latin typeface="Arial" pitchFamily="2"/>
                <a:ea typeface="DejaVu Sans" pitchFamily="2"/>
                <a:cs typeface="DejaVu Sans" pitchFamily="2"/>
              </a:rPr>
              <a:t>Afin de </a:t>
            </a:r>
            <a:r>
              <a:rPr lang="it-IT" sz="2800" b="0" i="0" u="none" strike="noStrike" cap="none" baseline="0" dirty="0">
                <a:ln>
                  <a:noFill/>
                </a:ln>
                <a:solidFill>
                  <a:srgbClr val="000000"/>
                </a:solidFill>
                <a:latin typeface="Arial" pitchFamily="2"/>
                <a:ea typeface="DejaVu Sans" pitchFamily="2"/>
                <a:cs typeface="DejaVu Sans" pitchFamily="2"/>
              </a:rPr>
              <a:t>faciliter la </a:t>
            </a:r>
            <a:r>
              <a:rPr lang="it-IT" sz="2800" b="0" i="0" u="none" strike="noStrike" cap="none" baseline="0" dirty="0" err="1">
                <a:ln>
                  <a:noFill/>
                </a:ln>
                <a:solidFill>
                  <a:srgbClr val="000000"/>
                </a:solidFill>
                <a:latin typeface="Arial" pitchFamily="2"/>
                <a:ea typeface="DejaVu Sans" pitchFamily="2"/>
                <a:cs typeface="DejaVu Sans" pitchFamily="2"/>
              </a:rPr>
              <a:t>lutte contre la </a:t>
            </a:r>
            <a:r>
              <a:rPr lang="it-IT" sz="2800" b="0" i="0" u="none" strike="noStrike" cap="none" baseline="0" dirty="0" err="1">
                <a:ln>
                  <a:noFill/>
                </a:ln>
                <a:solidFill>
                  <a:srgbClr val="000000"/>
                </a:solidFill>
                <a:latin typeface="Arial" pitchFamily="2"/>
                <a:ea typeface="DejaVu Sans" pitchFamily="2"/>
                <a:cs typeface="DejaVu Sans" pitchFamily="2"/>
              </a:rPr>
              <a:t>fraude</a:t>
            </a:r>
            <a:r>
              <a:rPr lang="it-IT" sz="2800" b="0" i="0" u="none" strike="noStrike" cap="none" baseline="0" dirty="0">
                <a:ln>
                  <a:noFill/>
                </a:ln>
                <a:solidFill>
                  <a:srgbClr val="000000"/>
                </a:solidFill>
                <a:latin typeface="Arial" pitchFamily="2"/>
                <a:ea typeface="DejaVu Sans" pitchFamily="2"/>
                <a:cs typeface="DejaVu Sans" pitchFamily="2"/>
              </a:rPr>
              <a:t>, la </a:t>
            </a:r>
            <a:r>
              <a:rPr lang="it-IT" sz="2800" b="0" i="0" u="none" strike="noStrike" cap="none" baseline="0" dirty="0" err="1">
                <a:ln>
                  <a:noFill/>
                </a:ln>
                <a:solidFill>
                  <a:srgbClr val="000000"/>
                </a:solidFill>
                <a:latin typeface="Arial" pitchFamily="2"/>
                <a:ea typeface="DejaVu Sans" pitchFamily="2"/>
                <a:cs typeface="DejaVu Sans" pitchFamily="2"/>
              </a:rPr>
              <a:t>corruption </a:t>
            </a:r>
            <a:r>
              <a:rPr lang="it-IT" sz="2800" b="0" i="0" u="none" strike="noStrike" cap="none" baseline="0" dirty="0">
                <a:ln>
                  <a:noFill/>
                </a:ln>
                <a:solidFill>
                  <a:srgbClr val="000000"/>
                </a:solidFill>
                <a:latin typeface="Arial" pitchFamily="2"/>
                <a:ea typeface="DejaVu Sans" pitchFamily="2"/>
                <a:cs typeface="DejaVu Sans" pitchFamily="2"/>
              </a:rPr>
              <a:t>et </a:t>
            </a:r>
            <a:r>
              <a:rPr lang="it-IT" sz="2800" b="0" i="0" u="none" strike="noStrike" cap="none" baseline="0" dirty="0" err="1">
                <a:ln>
                  <a:noFill/>
                </a:ln>
                <a:solidFill>
                  <a:srgbClr val="000000"/>
                </a:solidFill>
                <a:latin typeface="Arial" pitchFamily="2"/>
                <a:ea typeface="DejaVu Sans" pitchFamily="2"/>
                <a:cs typeface="DejaVu Sans" pitchFamily="2"/>
              </a:rPr>
              <a:t>autres </a:t>
            </a:r>
            <a:r>
              <a:rPr lang="it-IT" sz="2800" b="0" i="0" u="none" strike="noStrike" cap="none" baseline="0" dirty="0">
                <a:ln>
                  <a:noFill/>
                </a:ln>
                <a:solidFill>
                  <a:srgbClr val="000000"/>
                </a:solidFill>
                <a:latin typeface="Arial" pitchFamily="2"/>
                <a:ea typeface="DejaVu Sans" pitchFamily="2"/>
                <a:cs typeface="DejaVu Sans" pitchFamily="2"/>
              </a:rPr>
              <a:t>activités </a:t>
            </a:r>
            <a:r>
              <a:rPr lang="it-IT" sz="2800" b="0" i="0" u="none" strike="noStrike" cap="none" baseline="0" dirty="0" err="1">
                <a:ln>
                  <a:noFill/>
                </a:ln>
                <a:solidFill>
                  <a:srgbClr val="000000"/>
                </a:solidFill>
                <a:latin typeface="Arial" pitchFamily="2"/>
                <a:ea typeface="DejaVu Sans" pitchFamily="2"/>
                <a:cs typeface="DejaVu Sans" pitchFamily="2"/>
              </a:rPr>
              <a:t>illégales </a:t>
            </a:r>
            <a:r>
              <a:rPr lang="it-IT" sz="2800" b="0" i="0" u="none" strike="noStrike" cap="none" baseline="0" dirty="0">
                <a:ln>
                  <a:noFill/>
                </a:ln>
                <a:solidFill>
                  <a:srgbClr val="000000"/>
                </a:solidFill>
                <a:latin typeface="Arial" pitchFamily="2"/>
                <a:ea typeface="DejaVu Sans" pitchFamily="2"/>
                <a:cs typeface="DejaVu Sans" pitchFamily="2"/>
              </a:rPr>
              <a:t>au titre du </a:t>
            </a:r>
            <a:r>
              <a:rPr lang="it-IT" sz="2800" b="0" i="0" u="none" strike="noStrike" cap="none" baseline="0" dirty="0" err="1">
                <a:ln>
                  <a:noFill/>
                </a:ln>
                <a:solidFill>
                  <a:srgbClr val="000000"/>
                </a:solidFill>
                <a:latin typeface="Arial" pitchFamily="2"/>
                <a:ea typeface="DejaVu Sans" pitchFamily="2"/>
                <a:cs typeface="DejaVu Sans" pitchFamily="2"/>
              </a:rPr>
              <a:t>règlement </a:t>
            </a:r>
            <a:r>
              <a:rPr lang="it-IT" sz="2800" b="0" i="0" u="none" strike="noStrike" cap="none" baseline="0" dirty="0">
                <a:ln>
                  <a:noFill/>
                </a:ln>
                <a:solidFill>
                  <a:srgbClr val="000000"/>
                </a:solidFill>
                <a:latin typeface="Arial" pitchFamily="2"/>
                <a:ea typeface="DejaVu Sans" pitchFamily="2"/>
                <a:cs typeface="DejaVu Sans" pitchFamily="2"/>
              </a:rPr>
              <a:t>(UE, </a:t>
            </a:r>
            <a:r>
              <a:rPr lang="it-IT" sz="2800" b="0" i="0" u="none" strike="noStrike" cap="none" baseline="0" dirty="0" err="1">
                <a:ln>
                  <a:noFill/>
                </a:ln>
                <a:solidFill>
                  <a:srgbClr val="000000"/>
                </a:solidFill>
                <a:latin typeface="Arial" pitchFamily="2"/>
                <a:ea typeface="DejaVu Sans" pitchFamily="2"/>
                <a:cs typeface="DejaVu Sans" pitchFamily="2"/>
              </a:rPr>
              <a:t>Euratom</a:t>
            </a:r>
            <a:r>
              <a:rPr lang="it-IT" sz="2800" b="0" i="0" u="none" strike="noStrike" cap="none" baseline="0" dirty="0">
                <a:ln>
                  <a:noFill/>
                </a:ln>
                <a:solidFill>
                  <a:srgbClr val="000000"/>
                </a:solidFill>
                <a:latin typeface="Arial" pitchFamily="2"/>
                <a:ea typeface="DejaVu Sans" pitchFamily="2"/>
                <a:cs typeface="DejaVu Sans" pitchFamily="2"/>
              </a:rPr>
              <a:t>) n° 883/2013, au plus tard 6 </a:t>
            </a:r>
            <a:r>
              <a:rPr lang="it-IT" sz="2800" b="0" i="0" u="none" strike="noStrike" cap="none" baseline="0" dirty="0" err="1">
                <a:ln>
                  <a:noFill/>
                </a:ln>
                <a:solidFill>
                  <a:srgbClr val="000000"/>
                </a:solidFill>
                <a:latin typeface="Arial" pitchFamily="2"/>
                <a:ea typeface="DejaVu Sans" pitchFamily="2"/>
                <a:cs typeface="DejaVu Sans" pitchFamily="2"/>
              </a:rPr>
              <a:t>mois </a:t>
            </a:r>
            <a:r>
              <a:rPr lang="it-IT" sz="2800" b="0" i="0" u="none" strike="noStrike" cap="none" baseline="0" dirty="0">
                <a:ln>
                  <a:noFill/>
                </a:ln>
                <a:solidFill>
                  <a:srgbClr val="000000"/>
                </a:solidFill>
                <a:latin typeface="Arial" pitchFamily="2"/>
                <a:ea typeface="DejaVu Sans" pitchFamily="2"/>
                <a:cs typeface="DejaVu Sans" pitchFamily="2"/>
              </a:rPr>
              <a:t>après la date qui sera fixée par la Commission </a:t>
            </a:r>
            <a:r>
              <a:rPr lang="it-IT" sz="2800" b="0" i="0" u="none" strike="noStrike" cap="none" baseline="0" dirty="0" err="1">
                <a:ln>
                  <a:noFill/>
                </a:ln>
                <a:solidFill>
                  <a:srgbClr val="000000"/>
                </a:solidFill>
                <a:latin typeface="Arial" pitchFamily="2"/>
                <a:ea typeface="DejaVu Sans" pitchFamily="2"/>
                <a:cs typeface="DejaVu Sans" pitchFamily="2"/>
              </a:rPr>
              <a:t>conformément </a:t>
            </a:r>
            <a:r>
              <a:rPr lang="it-IT" sz="2800" b="0" i="0" u="none" strike="noStrike" cap="none" baseline="0" dirty="0">
                <a:ln>
                  <a:noFill/>
                </a:ln>
                <a:solidFill>
                  <a:srgbClr val="000000"/>
                </a:solidFill>
                <a:latin typeface="Arial" pitchFamily="2"/>
                <a:ea typeface="DejaVu Sans" pitchFamily="2"/>
                <a:cs typeface="DejaVu Sans" pitchFamily="2"/>
              </a:rPr>
              <a:t>à l'</a:t>
            </a:r>
            <a:r>
              <a:rPr lang="it-IT" sz="2800" b="0" i="0" u="none" strike="noStrike" cap="none" baseline="0" dirty="0" err="1">
                <a:ln>
                  <a:noFill/>
                </a:ln>
                <a:solidFill>
                  <a:srgbClr val="000000"/>
                </a:solidFill>
                <a:latin typeface="Arial" pitchFamily="2"/>
                <a:ea typeface="DejaVu Sans" pitchFamily="2"/>
                <a:cs typeface="DejaVu Sans" pitchFamily="2"/>
              </a:rPr>
              <a:t>article </a:t>
            </a:r>
            <a:r>
              <a:rPr lang="it-IT" sz="2800" b="0" i="0" u="none" strike="noStrike" cap="none" baseline="0" dirty="0">
                <a:ln>
                  <a:noFill/>
                </a:ln>
                <a:solidFill>
                  <a:srgbClr val="000000"/>
                </a:solidFill>
                <a:latin typeface="Arial" pitchFamily="2"/>
                <a:ea typeface="DejaVu Sans" pitchFamily="2"/>
                <a:cs typeface="DejaVu Sans" pitchFamily="2"/>
              </a:rPr>
              <a:t>120, paragraphe 2, l</a:t>
            </a:r>
            <a:r>
              <a:rPr lang="it-IT" sz="2800" b="0" i="0" u="none" strike="noStrike" cap="none" baseline="0" dirty="0" err="1">
                <a:ln>
                  <a:noFill/>
                </a:ln>
                <a:solidFill>
                  <a:srgbClr val="000000"/>
                </a:solidFill>
                <a:latin typeface="Arial" pitchFamily="2"/>
                <a:ea typeface="DejaVu Sans" pitchFamily="2"/>
                <a:cs typeface="DejaVu Sans" pitchFamily="2"/>
              </a:rPr>
              <a:t>'</a:t>
            </a:r>
            <a:r>
              <a:rPr lang="it-IT" sz="2800" b="0" i="0" u="none" strike="noStrike" cap="none" baseline="0" dirty="0">
                <a:ln>
                  <a:noFill/>
                </a:ln>
                <a:solidFill>
                  <a:srgbClr val="000000"/>
                </a:solidFill>
                <a:latin typeface="Arial" pitchFamily="2"/>
                <a:ea typeface="DejaVu Sans" pitchFamily="2"/>
                <a:cs typeface="DejaVu Sans" pitchFamily="2"/>
              </a:rPr>
              <a:t>OEPP </a:t>
            </a:r>
            <a:r>
              <a:rPr lang="it-IT" sz="2800" b="0" i="0" u="none" strike="noStrike" cap="none" baseline="0" dirty="0">
                <a:ln>
                  <a:noFill/>
                </a:ln>
                <a:solidFill>
                  <a:srgbClr val="000000"/>
                </a:solidFill>
                <a:latin typeface="Arial" pitchFamily="2"/>
                <a:ea typeface="DejaVu Sans" pitchFamily="2"/>
                <a:cs typeface="DejaVu Sans" pitchFamily="2"/>
              </a:rPr>
              <a:t>adhère à l'</a:t>
            </a:r>
            <a:r>
              <a:rPr lang="it-IT" sz="2800" b="0" i="0" u="none" strike="noStrike" cap="none" baseline="0" dirty="0">
                <a:ln>
                  <a:noFill/>
                </a:ln>
                <a:solidFill>
                  <a:srgbClr val="000000"/>
                </a:solidFill>
                <a:latin typeface="Arial" pitchFamily="2"/>
                <a:ea typeface="DejaVu Sans" pitchFamily="2"/>
                <a:cs typeface="DejaVu Sans" pitchFamily="2"/>
              </a:rPr>
              <a:t>accord </a:t>
            </a:r>
            <a:r>
              <a:rPr lang="it-IT" sz="2800" b="0" i="0" u="none" strike="noStrike" cap="none" baseline="0" dirty="0" err="1">
                <a:ln>
                  <a:noFill/>
                </a:ln>
                <a:solidFill>
                  <a:srgbClr val="000000"/>
                </a:solidFill>
                <a:latin typeface="Arial" pitchFamily="2"/>
                <a:ea typeface="DejaVu Sans" pitchFamily="2"/>
                <a:cs typeface="DejaVu Sans" pitchFamily="2"/>
              </a:rPr>
              <a:t>interinstitutionnel </a:t>
            </a:r>
            <a:r>
              <a:rPr lang="it-IT" sz="2800" b="0" i="0" u="none" strike="noStrike" cap="none" baseline="0" dirty="0">
                <a:ln>
                  <a:noFill/>
                </a:ln>
                <a:solidFill>
                  <a:srgbClr val="000000"/>
                </a:solidFill>
                <a:latin typeface="Arial" pitchFamily="2"/>
                <a:ea typeface="DejaVu Sans" pitchFamily="2"/>
                <a:cs typeface="DejaVu Sans" pitchFamily="2"/>
              </a:rPr>
              <a:t>du 25 </a:t>
            </a:r>
            <a:r>
              <a:rPr lang="it-IT" sz="2800" b="0" i="0" u="none" strike="noStrike" cap="none" baseline="0" dirty="0" err="1">
                <a:ln>
                  <a:noFill/>
                </a:ln>
                <a:solidFill>
                  <a:srgbClr val="000000"/>
                </a:solidFill>
                <a:latin typeface="Arial" pitchFamily="2"/>
                <a:ea typeface="DejaVu Sans" pitchFamily="2"/>
                <a:cs typeface="DejaVu Sans" pitchFamily="2"/>
              </a:rPr>
              <a:t>mai </a:t>
            </a:r>
            <a:r>
              <a:rPr lang="it-IT" sz="2800" b="0" i="0" u="none" strike="noStrike" cap="none" baseline="0" dirty="0">
                <a:ln>
                  <a:noFill/>
                </a:ln>
                <a:solidFill>
                  <a:srgbClr val="000000"/>
                </a:solidFill>
                <a:latin typeface="Arial" pitchFamily="2"/>
                <a:ea typeface="DejaVu Sans" pitchFamily="2"/>
                <a:cs typeface="DejaVu Sans" pitchFamily="2"/>
              </a:rPr>
              <a:t>1999 </a:t>
            </a:r>
            <a:r>
              <a:rPr lang="it-IT" sz="2800" b="0" i="0" u="none" strike="noStrike" cap="none" baseline="0" dirty="0" err="1">
                <a:ln>
                  <a:noFill/>
                </a:ln>
                <a:solidFill>
                  <a:srgbClr val="000000"/>
                </a:solidFill>
                <a:latin typeface="Arial" pitchFamily="2"/>
                <a:ea typeface="DejaVu Sans" pitchFamily="2"/>
                <a:cs typeface="DejaVu Sans" pitchFamily="2"/>
              </a:rPr>
              <a:t>relatif aux </a:t>
            </a:r>
            <a:r>
              <a:rPr lang="it-IT" sz="2800" b="0" i="0" u="sng" strike="noStrike" cap="none" baseline="0" dirty="0" err="1">
                <a:ln>
                  <a:noFill/>
                </a:ln>
                <a:solidFill>
                  <a:srgbClr val="000000"/>
                </a:solidFill>
                <a:uFillTx/>
                <a:latin typeface="Arial" pitchFamily="2"/>
                <a:ea typeface="DejaVu Sans" pitchFamily="2"/>
                <a:cs typeface="DejaVu Sans" pitchFamily="2"/>
              </a:rPr>
              <a:t>enquêtes </a:t>
            </a:r>
            <a:r>
              <a:rPr lang="it-IT" sz="2800" b="0" i="0" u="sng" strike="noStrike" cap="none" baseline="0" dirty="0" err="1">
                <a:ln>
                  <a:noFill/>
                </a:ln>
                <a:solidFill>
                  <a:srgbClr val="000000"/>
                </a:solidFill>
                <a:uFillTx/>
                <a:latin typeface="Arial" pitchFamily="2"/>
                <a:ea typeface="DejaVu Sans" pitchFamily="2"/>
                <a:cs typeface="DejaVu Sans" pitchFamily="2"/>
              </a:rPr>
              <a:t>internes </a:t>
            </a:r>
            <a:r>
              <a:rPr lang="it-IT" sz="2800" b="0" i="0" u="sng" strike="noStrike" cap="none" baseline="0" dirty="0">
                <a:ln>
                  <a:noFill/>
                </a:ln>
                <a:solidFill>
                  <a:srgbClr val="000000"/>
                </a:solidFill>
                <a:uFillTx/>
                <a:latin typeface="Arial" pitchFamily="2"/>
                <a:ea typeface="DejaVu Sans" pitchFamily="2"/>
                <a:cs typeface="DejaVu Sans" pitchFamily="2"/>
              </a:rPr>
              <a:t>de l'</a:t>
            </a:r>
            <a:r>
              <a:rPr lang="it-IT" sz="2800" b="0" i="0" u="sng" strike="noStrike" cap="none" baseline="0" dirty="0">
                <a:ln>
                  <a:noFill/>
                </a:ln>
                <a:solidFill>
                  <a:srgbClr val="000000"/>
                </a:solidFill>
                <a:uFillTx/>
                <a:latin typeface="Arial" pitchFamily="2"/>
                <a:ea typeface="DejaVu Sans" pitchFamily="2"/>
                <a:cs typeface="DejaVu Sans" pitchFamily="2"/>
              </a:rPr>
              <a:t>Office </a:t>
            </a:r>
            <a:r>
              <a:rPr lang="it-IT" sz="2800" b="0" i="0" u="sng" strike="noStrike" cap="none" baseline="0" dirty="0" err="1">
                <a:ln>
                  <a:noFill/>
                </a:ln>
                <a:solidFill>
                  <a:srgbClr val="000000"/>
                </a:solidFill>
                <a:uFillTx/>
                <a:latin typeface="Arial" pitchFamily="2"/>
                <a:ea typeface="DejaVu Sans" pitchFamily="2"/>
                <a:cs typeface="DejaVu Sans" pitchFamily="2"/>
              </a:rPr>
              <a:t>européen </a:t>
            </a:r>
            <a:r>
              <a:rPr lang="it-IT" sz="2800" b="0" i="0" u="sng" strike="noStrike" cap="none" baseline="0" dirty="0">
                <a:ln>
                  <a:noFill/>
                </a:ln>
                <a:solidFill>
                  <a:srgbClr val="000000"/>
                </a:solidFill>
                <a:uFillTx/>
                <a:latin typeface="Arial" pitchFamily="2"/>
                <a:ea typeface="DejaVu Sans" pitchFamily="2"/>
                <a:cs typeface="DejaVu Sans" pitchFamily="2"/>
              </a:rPr>
              <a:t>de </a:t>
            </a:r>
            <a:r>
              <a:rPr lang="it-IT" sz="2800" b="0" i="0" u="sng" strike="noStrike" cap="none" baseline="0" dirty="0">
                <a:ln>
                  <a:noFill/>
                </a:ln>
                <a:solidFill>
                  <a:srgbClr val="000000"/>
                </a:solidFill>
                <a:uFillTx/>
                <a:latin typeface="Arial" pitchFamily="2"/>
                <a:ea typeface="DejaVu Sans" pitchFamily="2"/>
                <a:cs typeface="DejaVu Sans" pitchFamily="2"/>
              </a:rPr>
              <a:t>lutte antifraude </a:t>
            </a:r>
            <a:r>
              <a:rPr lang="it-IT" sz="2800" b="0" i="0" u="sng" strike="noStrike" cap="none" baseline="0" dirty="0">
                <a:ln>
                  <a:noFill/>
                </a:ln>
                <a:solidFill>
                  <a:srgbClr val="000000"/>
                </a:solidFill>
                <a:uFillTx/>
                <a:latin typeface="Arial" pitchFamily="2"/>
                <a:ea typeface="DejaVu Sans" pitchFamily="2"/>
                <a:cs typeface="DejaVu Sans" pitchFamily="2"/>
              </a:rPr>
              <a:t>(OLAF)</a:t>
            </a:r>
            <a:r>
              <a:rPr lang="it-IT" sz="2800" b="0" i="0" u="none" strike="noStrike" cap="none" baseline="0" dirty="0">
                <a:ln>
                  <a:noFill/>
                </a:ln>
                <a:solidFill>
                  <a:srgbClr val="000000"/>
                </a:solidFill>
                <a:latin typeface="Arial" pitchFamily="2"/>
                <a:ea typeface="DejaVu Sans" pitchFamily="2"/>
                <a:cs typeface="DejaVu Sans" pitchFamily="2"/>
              </a:rPr>
              <a:t>, </a:t>
            </a:r>
            <a:r>
              <a:rPr lang="it-IT" sz="2800" b="0" i="0" u="none" strike="noStrike" cap="none" baseline="0" dirty="0">
                <a:ln>
                  <a:noFill/>
                </a:ln>
                <a:solidFill>
                  <a:srgbClr val="000000"/>
                </a:solidFill>
                <a:latin typeface="Arial" pitchFamily="2"/>
                <a:ea typeface="DejaVu Sans" pitchFamily="2"/>
                <a:cs typeface="DejaVu Sans" pitchFamily="2"/>
              </a:rPr>
              <a:t>et </a:t>
            </a:r>
            <a:r>
              <a:rPr lang="it-IT" sz="2800" b="0" i="0" u="none" strike="noStrike" cap="none" baseline="0" dirty="0" err="1">
                <a:ln>
                  <a:noFill/>
                </a:ln>
                <a:solidFill>
                  <a:srgbClr val="000000"/>
                </a:solidFill>
                <a:latin typeface="Arial" pitchFamily="2"/>
                <a:ea typeface="DejaVu Sans" pitchFamily="2"/>
                <a:cs typeface="DejaVu Sans" pitchFamily="2"/>
              </a:rPr>
              <a:t>adopte </a:t>
            </a:r>
            <a:r>
              <a:rPr lang="it-IT" sz="2800" b="0" i="0" u="none" strike="noStrike" cap="none" baseline="0" dirty="0">
                <a:ln>
                  <a:noFill/>
                </a:ln>
                <a:solidFill>
                  <a:srgbClr val="000000"/>
                </a:solidFill>
                <a:latin typeface="Arial" pitchFamily="2"/>
                <a:ea typeface="DejaVu Sans" pitchFamily="2"/>
                <a:cs typeface="DejaVu Sans" pitchFamily="2"/>
              </a:rPr>
              <a:t>les </a:t>
            </a:r>
            <a:r>
              <a:rPr lang="it-IT" sz="2800" b="0" i="0" u="none" strike="noStrike" cap="none" baseline="0" dirty="0" err="1">
                <a:ln>
                  <a:noFill/>
                </a:ln>
                <a:solidFill>
                  <a:srgbClr val="000000"/>
                </a:solidFill>
                <a:latin typeface="Arial" pitchFamily="2"/>
                <a:ea typeface="DejaVu Sans" pitchFamily="2"/>
                <a:cs typeface="DejaVu Sans" pitchFamily="2"/>
              </a:rPr>
              <a:t>dispositions </a:t>
            </a:r>
            <a:r>
              <a:rPr lang="it-IT" sz="2800" b="0" i="0" u="none" strike="noStrike" cap="none" baseline="0" dirty="0">
                <a:ln>
                  <a:noFill/>
                </a:ln>
                <a:solidFill>
                  <a:srgbClr val="000000"/>
                </a:solidFill>
                <a:latin typeface="Arial" pitchFamily="2"/>
                <a:ea typeface="DejaVu Sans" pitchFamily="2"/>
                <a:cs typeface="DejaVu Sans" pitchFamily="2"/>
              </a:rPr>
              <a:t>appropriées </a:t>
            </a:r>
            <a:r>
              <a:rPr lang="it-IT" sz="2800" b="0" i="0" u="none" strike="noStrike" cap="none" baseline="0" dirty="0" err="1">
                <a:ln>
                  <a:noFill/>
                </a:ln>
                <a:solidFill>
                  <a:srgbClr val="000000"/>
                </a:solidFill>
                <a:latin typeface="Arial" pitchFamily="2"/>
                <a:ea typeface="DejaVu Sans" pitchFamily="2"/>
                <a:cs typeface="DejaVu Sans" pitchFamily="2"/>
              </a:rPr>
              <a:t>applicables </a:t>
            </a:r>
            <a:r>
              <a:rPr lang="it-IT" sz="2800" b="0" i="0" u="none" strike="noStrike" cap="none" baseline="0" dirty="0">
                <a:ln>
                  <a:noFill/>
                </a:ln>
                <a:solidFill>
                  <a:srgbClr val="000000"/>
                </a:solidFill>
                <a:latin typeface="Arial" pitchFamily="2"/>
                <a:ea typeface="DejaVu Sans" pitchFamily="2"/>
                <a:cs typeface="DejaVu Sans" pitchFamily="2"/>
              </a:rPr>
              <a:t>au </a:t>
            </a:r>
            <a:r>
              <a:rPr lang="it-IT" sz="2800" b="0" i="0" u="none" strike="noStrike" cap="none" baseline="0" dirty="0">
                <a:ln>
                  <a:noFill/>
                </a:ln>
                <a:solidFill>
                  <a:srgbClr val="000000"/>
                </a:solidFill>
                <a:latin typeface="Arial" pitchFamily="2"/>
                <a:ea typeface="DejaVu Sans" pitchFamily="2"/>
                <a:cs typeface="DejaVu Sans" pitchFamily="2"/>
              </a:rPr>
              <a:t>procureur </a:t>
            </a:r>
            <a:r>
              <a:rPr lang="it-IT" sz="2800" b="0" i="0" u="none" strike="noStrike" cap="none" baseline="0" dirty="0" err="1">
                <a:ln>
                  <a:noFill/>
                </a:ln>
                <a:solidFill>
                  <a:srgbClr val="000000"/>
                </a:solidFill>
                <a:latin typeface="Arial" pitchFamily="2"/>
                <a:ea typeface="DejaVu Sans" pitchFamily="2"/>
                <a:cs typeface="DejaVu Sans" pitchFamily="2"/>
              </a:rPr>
              <a:t>européen</a:t>
            </a:r>
            <a:r>
              <a:rPr lang="it-IT" sz="2800" b="0" i="0" u="none" strike="noStrike" cap="none" baseline="0" dirty="0">
                <a:ln>
                  <a:noFill/>
                </a:ln>
                <a:solidFill>
                  <a:srgbClr val="000000"/>
                </a:solidFill>
                <a:latin typeface="Arial" pitchFamily="2"/>
                <a:ea typeface="DejaVu Sans" pitchFamily="2"/>
                <a:cs typeface="DejaVu Sans" pitchFamily="2"/>
              </a:rPr>
              <a:t>, aux </a:t>
            </a:r>
            <a:r>
              <a:rPr lang="it-IT" sz="2800" b="0" i="0" u="none" strike="noStrike" cap="none" baseline="0" dirty="0" err="1">
                <a:ln>
                  <a:noFill/>
                </a:ln>
                <a:solidFill>
                  <a:srgbClr val="000000"/>
                </a:solidFill>
                <a:latin typeface="Arial" pitchFamily="2"/>
                <a:ea typeface="DejaVu Sans" pitchFamily="2"/>
                <a:cs typeface="DejaVu Sans" pitchFamily="2"/>
              </a:rPr>
              <a:t>procureurs </a:t>
            </a:r>
            <a:r>
              <a:rPr lang="it-IT" sz="2800" b="0" i="0" u="none" strike="noStrike" cap="none" baseline="0" dirty="0" err="1">
                <a:ln>
                  <a:noFill/>
                </a:ln>
                <a:solidFill>
                  <a:srgbClr val="000000"/>
                </a:solidFill>
                <a:latin typeface="Arial" pitchFamily="2"/>
                <a:ea typeface="DejaVu Sans" pitchFamily="2"/>
                <a:cs typeface="DejaVu Sans" pitchFamily="2"/>
              </a:rPr>
              <a:t>européens</a:t>
            </a:r>
            <a:r>
              <a:rPr lang="it-IT" sz="2800" b="0" i="0" u="none" strike="noStrike" cap="none" baseline="0" dirty="0">
                <a:ln>
                  <a:noFill/>
                </a:ln>
                <a:solidFill>
                  <a:srgbClr val="000000"/>
                </a:solidFill>
                <a:latin typeface="Arial" pitchFamily="2"/>
                <a:ea typeface="DejaVu Sans" pitchFamily="2"/>
                <a:cs typeface="DejaVu Sans" pitchFamily="2"/>
              </a:rPr>
              <a:t>, au </a:t>
            </a:r>
            <a:r>
              <a:rPr lang="it-IT" sz="2800" b="0" i="0" u="none" strike="noStrike" cap="none" baseline="0" dirty="0">
                <a:ln>
                  <a:noFill/>
                </a:ln>
                <a:solidFill>
                  <a:srgbClr val="000000"/>
                </a:solidFill>
                <a:latin typeface="Arial" pitchFamily="2"/>
                <a:ea typeface="DejaVu Sans" pitchFamily="2"/>
                <a:cs typeface="DejaVu Sans" pitchFamily="2"/>
              </a:rPr>
              <a:t>directeur </a:t>
            </a:r>
            <a:r>
              <a:rPr lang="it-IT" sz="2800" b="0" i="0" u="none" strike="noStrike" cap="none" baseline="0" dirty="0" err="1">
                <a:ln>
                  <a:noFill/>
                </a:ln>
                <a:solidFill>
                  <a:srgbClr val="000000"/>
                </a:solidFill>
                <a:latin typeface="Arial" pitchFamily="2"/>
                <a:ea typeface="DejaVu Sans" pitchFamily="2"/>
                <a:cs typeface="DejaVu Sans" pitchFamily="2"/>
              </a:rPr>
              <a:t>administratif </a:t>
            </a:r>
            <a:r>
              <a:rPr lang="it-IT" sz="2800" b="0" i="0" u="none" strike="noStrike" cap="none" baseline="0" dirty="0">
                <a:ln>
                  <a:noFill/>
                </a:ln>
                <a:solidFill>
                  <a:srgbClr val="000000"/>
                </a:solidFill>
                <a:latin typeface="Arial" pitchFamily="2"/>
                <a:ea typeface="DejaVu Sans" pitchFamily="2"/>
                <a:cs typeface="DejaVu Sans" pitchFamily="2"/>
              </a:rPr>
              <a:t>et au personnel de l'OEPP, aux </a:t>
            </a:r>
            <a:r>
              <a:rPr lang="it-IT" sz="2800" b="0" i="0" u="none" strike="noStrike" cap="none" baseline="0" dirty="0" err="1">
                <a:ln>
                  <a:noFill/>
                </a:ln>
                <a:solidFill>
                  <a:srgbClr val="000000"/>
                </a:solidFill>
                <a:latin typeface="Arial" pitchFamily="2"/>
                <a:ea typeface="DejaVu Sans" pitchFamily="2"/>
                <a:cs typeface="DejaVu Sans" pitchFamily="2"/>
              </a:rPr>
              <a:t>experts </a:t>
            </a:r>
            <a:r>
              <a:rPr lang="it-IT" sz="2800" b="0" i="0" u="none" strike="noStrike" cap="none" baseline="0" dirty="0">
                <a:ln>
                  <a:noFill/>
                </a:ln>
                <a:solidFill>
                  <a:srgbClr val="000000"/>
                </a:solidFill>
                <a:latin typeface="Arial" pitchFamily="2"/>
                <a:ea typeface="DejaVu Sans" pitchFamily="2"/>
                <a:cs typeface="DejaVu Sans" pitchFamily="2"/>
              </a:rPr>
              <a:t>nationaux </a:t>
            </a:r>
            <a:r>
              <a:rPr lang="it-IT" sz="2800" b="0" i="0" u="none" strike="noStrike" cap="none" baseline="0" dirty="0" err="1">
                <a:ln>
                  <a:noFill/>
                </a:ln>
                <a:solidFill>
                  <a:srgbClr val="000000"/>
                </a:solidFill>
                <a:latin typeface="Arial" pitchFamily="2"/>
                <a:ea typeface="DejaVu Sans" pitchFamily="2"/>
                <a:cs typeface="DejaVu Sans" pitchFamily="2"/>
              </a:rPr>
              <a:t>détachés </a:t>
            </a:r>
            <a:r>
              <a:rPr lang="it-IT" sz="2800" b="0" i="0" u="none" strike="noStrike" cap="none" baseline="0" dirty="0">
                <a:ln>
                  <a:noFill/>
                </a:ln>
                <a:solidFill>
                  <a:srgbClr val="000000"/>
                </a:solidFill>
                <a:latin typeface="Arial" pitchFamily="2"/>
                <a:ea typeface="DejaVu Sans" pitchFamily="2"/>
                <a:cs typeface="DejaVu Sans" pitchFamily="2"/>
              </a:rPr>
              <a:t>et aux </a:t>
            </a:r>
            <a:r>
              <a:rPr lang="it-IT" sz="2800" b="0" i="0" u="none" strike="noStrike" cap="none" baseline="0" dirty="0" err="1">
                <a:ln>
                  <a:noFill/>
                </a:ln>
                <a:solidFill>
                  <a:srgbClr val="000000"/>
                </a:solidFill>
                <a:latin typeface="Arial" pitchFamily="2"/>
                <a:ea typeface="DejaVu Sans" pitchFamily="2"/>
                <a:cs typeface="DejaVu Sans" pitchFamily="2"/>
              </a:rPr>
              <a:t>autres </a:t>
            </a:r>
            <a:r>
              <a:rPr lang="it-IT" sz="2800" b="0" i="0" u="none" strike="noStrike" cap="none" baseline="0" dirty="0" err="1">
                <a:ln>
                  <a:noFill/>
                </a:ln>
                <a:solidFill>
                  <a:srgbClr val="000000"/>
                </a:solidFill>
                <a:latin typeface="Arial" pitchFamily="2"/>
                <a:ea typeface="DejaVu Sans" pitchFamily="2"/>
                <a:cs typeface="DejaVu Sans" pitchFamily="2"/>
              </a:rPr>
              <a:t>personnes </a:t>
            </a:r>
            <a:r>
              <a:rPr lang="it-IT" sz="2800" b="0" i="0" u="none" strike="noStrike" cap="none" baseline="0" dirty="0">
                <a:ln>
                  <a:noFill/>
                </a:ln>
                <a:solidFill>
                  <a:srgbClr val="000000"/>
                </a:solidFill>
                <a:latin typeface="Arial" pitchFamily="2"/>
                <a:ea typeface="DejaVu Sans" pitchFamily="2"/>
                <a:cs typeface="DejaVu Sans" pitchFamily="2"/>
              </a:rPr>
              <a:t>mises à </a:t>
            </a:r>
            <a:r>
              <a:rPr lang="it-IT" sz="2800" b="0" i="0" u="none" strike="noStrike" cap="none" baseline="0" dirty="0">
                <a:ln>
                  <a:noFill/>
                </a:ln>
                <a:solidFill>
                  <a:srgbClr val="000000"/>
                </a:solidFill>
                <a:latin typeface="Arial" pitchFamily="2"/>
                <a:ea typeface="DejaVu Sans" pitchFamily="2"/>
                <a:cs typeface="DejaVu Sans" pitchFamily="2"/>
              </a:rPr>
              <a:t>la </a:t>
            </a:r>
            <a:r>
              <a:rPr lang="it-IT" sz="2800" b="0" i="0" u="none" strike="noStrike" cap="none" baseline="0" dirty="0" err="1">
                <a:ln>
                  <a:noFill/>
                </a:ln>
                <a:solidFill>
                  <a:srgbClr val="000000"/>
                </a:solidFill>
                <a:latin typeface="Arial" pitchFamily="2"/>
                <a:ea typeface="DejaVu Sans" pitchFamily="2"/>
                <a:cs typeface="DejaVu Sans" pitchFamily="2"/>
              </a:rPr>
              <a:t>disposition </a:t>
            </a:r>
            <a:r>
              <a:rPr lang="it-IT" sz="2800" b="0" i="0" u="none" strike="noStrike" cap="none" baseline="0" dirty="0">
                <a:ln>
                  <a:noFill/>
                </a:ln>
                <a:solidFill>
                  <a:srgbClr val="000000"/>
                </a:solidFill>
                <a:latin typeface="Arial" pitchFamily="2"/>
                <a:ea typeface="DejaVu Sans" pitchFamily="2"/>
                <a:cs typeface="DejaVu Sans" pitchFamily="2"/>
              </a:rPr>
              <a:t>de l'</a:t>
            </a:r>
            <a:r>
              <a:rPr lang="it-IT" sz="2800" b="0" i="0" u="none" strike="noStrike" cap="none" baseline="0" dirty="0" err="1">
                <a:ln>
                  <a:noFill/>
                </a:ln>
                <a:solidFill>
                  <a:srgbClr val="000000"/>
                </a:solidFill>
                <a:latin typeface="Arial" pitchFamily="2"/>
                <a:ea typeface="DejaVu Sans" pitchFamily="2"/>
                <a:cs typeface="DejaVu Sans" pitchFamily="2"/>
              </a:rPr>
              <a:t>OEPP </a:t>
            </a:r>
            <a:r>
              <a:rPr lang="it-IT" sz="2800" b="0" i="0" u="none" strike="noStrike" cap="none" baseline="0" dirty="0" err="1">
                <a:ln>
                  <a:noFill/>
                </a:ln>
                <a:solidFill>
                  <a:srgbClr val="000000"/>
                </a:solidFill>
                <a:latin typeface="Arial" pitchFamily="2"/>
                <a:ea typeface="DejaVu Sans" pitchFamily="2"/>
                <a:cs typeface="DejaVu Sans" pitchFamily="2"/>
              </a:rPr>
              <a:t>sans </a:t>
            </a:r>
            <a:r>
              <a:rPr lang="it-IT" sz="2800" b="0" i="0" u="none" strike="noStrike" cap="none" baseline="0" dirty="0" err="1">
                <a:ln>
                  <a:noFill/>
                </a:ln>
                <a:solidFill>
                  <a:srgbClr val="000000"/>
                </a:solidFill>
                <a:latin typeface="Arial" pitchFamily="2"/>
                <a:ea typeface="DejaVu Sans" pitchFamily="2"/>
                <a:cs typeface="DejaVu Sans" pitchFamily="2"/>
              </a:rPr>
              <a:t>être </a:t>
            </a:r>
            <a:r>
              <a:rPr lang="it-IT" sz="2800" b="0" i="0" u="none" strike="noStrike" cap="none" baseline="0" dirty="0" err="1">
                <a:ln>
                  <a:noFill/>
                </a:ln>
                <a:solidFill>
                  <a:srgbClr val="000000"/>
                </a:solidFill>
                <a:latin typeface="Arial" pitchFamily="2"/>
                <a:ea typeface="DejaVu Sans" pitchFamily="2"/>
                <a:cs typeface="DejaVu Sans" pitchFamily="2"/>
              </a:rPr>
              <a:t>employées </a:t>
            </a:r>
            <a:r>
              <a:rPr lang="it-IT" sz="2800" b="0" i="0" u="none" strike="noStrike" cap="none" baseline="0" dirty="0">
                <a:ln>
                  <a:noFill/>
                </a:ln>
                <a:solidFill>
                  <a:srgbClr val="000000"/>
                </a:solidFill>
                <a:latin typeface="Arial" pitchFamily="2"/>
                <a:ea typeface="DejaVu Sans" pitchFamily="2"/>
                <a:cs typeface="DejaVu Sans" pitchFamily="2"/>
              </a:rPr>
              <a:t>par lui</a:t>
            </a:r>
            <a:r>
              <a:rPr lang="it-IT" sz="2800" b="0" i="0" u="none" strike="noStrike" cap="none" baseline="0" dirty="0">
                <a:ln>
                  <a:noFill/>
                </a:ln>
                <a:solidFill>
                  <a:srgbClr val="000000"/>
                </a:solidFill>
                <a:latin typeface="Arial" pitchFamily="2"/>
                <a:ea typeface="DejaVu Sans" pitchFamily="2"/>
                <a:cs typeface="DejaVu Sans" pitchFamily="2"/>
              </a:rPr>
              <a:t>, ainsi qu'aux </a:t>
            </a:r>
            <a:r>
              <a:rPr lang="it-IT" sz="2800" b="0" i="0" u="none" strike="noStrike" cap="none" baseline="0" dirty="0" err="1">
                <a:ln>
                  <a:noFill/>
                </a:ln>
                <a:solidFill>
                  <a:srgbClr val="000000"/>
                </a:solidFill>
                <a:latin typeface="Arial" pitchFamily="2"/>
                <a:ea typeface="DejaVu Sans" pitchFamily="2"/>
                <a:cs typeface="DejaVu Sans" pitchFamily="2"/>
              </a:rPr>
              <a:t>procureurs </a:t>
            </a:r>
            <a:r>
              <a:rPr lang="it-IT" sz="2800" b="0" i="0" u="none" strike="noStrike" cap="none" baseline="0" dirty="0" err="1">
                <a:ln>
                  <a:noFill/>
                </a:ln>
                <a:solidFill>
                  <a:srgbClr val="000000"/>
                </a:solidFill>
                <a:latin typeface="Arial" pitchFamily="2"/>
                <a:ea typeface="DejaVu Sans" pitchFamily="2"/>
                <a:cs typeface="DejaVu Sans" pitchFamily="2"/>
              </a:rPr>
              <a:t>européens </a:t>
            </a:r>
            <a:r>
              <a:rPr lang="it-IT" sz="2800" b="0" i="0" u="none" strike="noStrike" cap="none" baseline="0" dirty="0" err="1">
                <a:ln>
                  <a:noFill/>
                </a:ln>
                <a:solidFill>
                  <a:srgbClr val="000000"/>
                </a:solidFill>
                <a:latin typeface="Arial" pitchFamily="2"/>
                <a:ea typeface="DejaVu Sans" pitchFamily="2"/>
                <a:cs typeface="DejaVu Sans" pitchFamily="2"/>
              </a:rPr>
              <a:t>délégués</a:t>
            </a:r>
            <a:r>
              <a:rPr lang="it-IT" sz="2800" b="0" i="0" u="none" strike="noStrike" cap="none" baseline="0" dirty="0" err="1">
                <a:ln>
                  <a:noFill/>
                </a:ln>
                <a:solidFill>
                  <a:srgbClr val="000000"/>
                </a:solidFill>
                <a:latin typeface="Arial" pitchFamily="2"/>
                <a:ea typeface="DejaVu Sans" pitchFamily="2"/>
                <a:cs typeface="DejaVu Sans" pitchFamily="2"/>
              </a:rPr>
              <a:t>, en utilisant </a:t>
            </a:r>
            <a:r>
              <a:rPr lang="it-IT" sz="2800" b="0" i="0" u="none" strike="noStrike" cap="none" baseline="0" dirty="0">
                <a:ln>
                  <a:noFill/>
                </a:ln>
                <a:solidFill>
                  <a:srgbClr val="000000"/>
                </a:solidFill>
                <a:latin typeface="Arial" pitchFamily="2"/>
                <a:ea typeface="DejaVu Sans" pitchFamily="2"/>
                <a:cs typeface="DejaVu Sans" pitchFamily="2"/>
              </a:rPr>
              <a:t>le modèle figurant à l'</a:t>
            </a:r>
            <a:r>
              <a:rPr lang="it-IT" sz="2800" b="0" i="0" u="none" strike="noStrike" cap="none" baseline="0" dirty="0" err="1">
                <a:ln>
                  <a:noFill/>
                </a:ln>
                <a:solidFill>
                  <a:srgbClr val="000000"/>
                </a:solidFill>
                <a:latin typeface="Arial" pitchFamily="2"/>
                <a:ea typeface="DejaVu Sans" pitchFamily="2"/>
                <a:cs typeface="DejaVu Sans" pitchFamily="2"/>
              </a:rPr>
              <a:t>annexe </a:t>
            </a:r>
            <a:r>
              <a:rPr lang="it-IT" sz="2800" b="0" i="0" u="none" strike="noStrike" cap="none" baseline="0" dirty="0">
                <a:ln>
                  <a:noFill/>
                </a:ln>
                <a:solidFill>
                  <a:srgbClr val="000000"/>
                </a:solidFill>
                <a:latin typeface="Arial" pitchFamily="2"/>
                <a:ea typeface="DejaVu Sans" pitchFamily="2"/>
                <a:cs typeface="DejaVu Sans" pitchFamily="2"/>
              </a:rPr>
              <a:t>de </a:t>
            </a:r>
            <a:r>
              <a:rPr lang="it-IT" sz="2800" b="0" i="0" u="none" strike="noStrike" cap="none" baseline="0" dirty="0" err="1">
                <a:ln>
                  <a:noFill/>
                </a:ln>
                <a:solidFill>
                  <a:srgbClr val="000000"/>
                </a:solidFill>
                <a:latin typeface="Arial" pitchFamily="2"/>
                <a:ea typeface="DejaVu Sans" pitchFamily="2"/>
                <a:cs typeface="DejaVu Sans" pitchFamily="2"/>
              </a:rPr>
              <a:t>cet </a:t>
            </a:r>
            <a:r>
              <a:rPr lang="it-IT" sz="2800" b="0" i="0" u="none" strike="noStrike" cap="none" baseline="0" dirty="0">
                <a:ln>
                  <a:noFill/>
                </a:ln>
                <a:solidFill>
                  <a:srgbClr val="000000"/>
                </a:solidFill>
                <a:latin typeface="Arial" pitchFamily="2"/>
                <a:ea typeface="DejaVu Sans" pitchFamily="2"/>
                <a:cs typeface="DejaVu Sans" pitchFamily="2"/>
              </a:rPr>
              <a:t>accord.</a:t>
            </a: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t>16</a:t>
            </a:fld>
            <a:endParaRPr lang="hu-HU" dirty="0"/>
          </a:p>
        </p:txBody>
      </p:sp>
    </p:spTree>
    <p:extLst>
      <p:ext uri="{BB962C8B-B14F-4D97-AF65-F5344CB8AC3E}">
        <p14:creationId xmlns:p14="http://schemas.microsoft.com/office/powerpoint/2010/main" val="2802608706"/>
      </p:ext>
    </p:extLst>
  </p:cSld>
  <p:clrMapOvr>
    <a:masterClrMapping/>
  </p:clrMapOvr>
</p:sld>
</file>

<file path=ppt/slides/slide17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040C0-58A0-4FE2-9EB6-3C3C7DF86E43}"/>
              </a:ext>
            </a:extLst>
          </p:cNvPr>
          <p:cNvSpPr txBox="1">
            <a:spLocks noGrp="1"/>
          </p:cNvSpPr>
          <p:nvPr>
            <p:ph type="title" idx="4294967295"/>
          </p:nvPr>
        </p:nvSpPr>
        <p:spPr>
          <a:xfrm>
            <a:off x="812325" y="485509"/>
            <a:ext cx="9708925" cy="1038493"/>
          </a:xfrm>
        </p:spPr>
        <p:txBody>
          <a:bodyPr/>
          <a:lstStyle/>
          <a:p>
            <a:pPr marL="0" marR="0" lvl="0" indent="0"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4400" b="1" i="0" u="none" strike="noStrike" cap="none" baseline="0" dirty="0" err="1">
                <a:ln>
                  <a:noFill/>
                </a:ln>
                <a:solidFill>
                  <a:srgbClr val="000000"/>
                </a:solidFill>
                <a:latin typeface="Calibri" pitchFamily="34"/>
                <a:ea typeface="DejaVu Sans" pitchFamily="2"/>
                <a:cs typeface="DejaVu Sans" pitchFamily="2"/>
              </a:rPr>
              <a:t>Coopération </a:t>
            </a:r>
            <a:r>
              <a:rPr lang="it-IT" sz="4400" b="1" i="0" u="none" strike="noStrike" cap="none" baseline="0" dirty="0">
                <a:ln>
                  <a:noFill/>
                </a:ln>
                <a:solidFill>
                  <a:srgbClr val="000000"/>
                </a:solidFill>
                <a:latin typeface="Calibri" pitchFamily="34"/>
                <a:ea typeface="DejaVu Sans" pitchFamily="2"/>
                <a:cs typeface="DejaVu Sans" pitchFamily="2"/>
              </a:rPr>
              <a:t>avec d'</a:t>
            </a:r>
            <a:r>
              <a:rPr lang="it-IT" sz="4400" b="1" i="0" u="none" strike="noStrike" cap="none" baseline="0" dirty="0" err="1">
                <a:ln>
                  <a:noFill/>
                </a:ln>
                <a:solidFill>
                  <a:srgbClr val="000000"/>
                </a:solidFill>
                <a:latin typeface="Calibri" pitchFamily="34"/>
                <a:ea typeface="DejaVu Sans" pitchFamily="2"/>
                <a:cs typeface="DejaVu Sans" pitchFamily="2"/>
              </a:rPr>
              <a:t>autres </a:t>
            </a:r>
            <a:r>
              <a:rPr lang="it-IT" sz="4400" b="1" i="0" u="none" strike="noStrike" cap="none" baseline="0" dirty="0">
                <a:ln>
                  <a:noFill/>
                </a:ln>
                <a:solidFill>
                  <a:srgbClr val="000000"/>
                </a:solidFill>
                <a:latin typeface="Calibri" pitchFamily="34"/>
                <a:ea typeface="DejaVu Sans" pitchFamily="2"/>
                <a:cs typeface="DejaVu Sans" pitchFamily="2"/>
              </a:rPr>
              <a:t>organes de l'UE</a:t>
            </a:r>
          </a:p>
        </p:txBody>
      </p:sp>
      <p:sp>
        <p:nvSpPr>
          <p:cNvPr id="3" name="Segnaposto testo 2">
            <a:extLst>
              <a:ext uri="{FF2B5EF4-FFF2-40B4-BE49-F238E27FC236}">
                <a16:creationId xmlns:a16="http://schemas.microsoft.com/office/drawing/2014/main" id="{60C632DC-207F-435C-B796-8B7663C2D4F2}"/>
              </a:ext>
            </a:extLst>
          </p:cNvPr>
          <p:cNvSpPr txBox="1">
            <a:spLocks noGrp="1"/>
          </p:cNvSpPr>
          <p:nvPr>
            <p:ph type="body" idx="4294967295"/>
          </p:nvPr>
        </p:nvSpPr>
        <p:spPr>
          <a:xfrm>
            <a:off x="812325" y="2118048"/>
            <a:ext cx="9708925" cy="3984171"/>
          </a:xfrm>
        </p:spPr>
        <p:txBody>
          <a:bodyPr>
            <a:normAutofit fontScale="77500" lnSpcReduction="2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Art. 103</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2800" b="0" i="0" u="none" strike="noStrike" cap="none" baseline="0" dirty="0">
              <a:ln>
                <a:noFill/>
              </a:ln>
              <a:solidFill>
                <a:srgbClr val="000000"/>
              </a:solidFill>
              <a:latin typeface="Arial" pitchFamily="2"/>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2. </a:t>
            </a:r>
            <a:r>
              <a:rPr lang="it-IT" sz="2800" b="0" i="0" u="none" strike="noStrike" cap="none" baseline="0" dirty="0" err="1">
                <a:ln>
                  <a:noFill/>
                </a:ln>
                <a:solidFill>
                  <a:srgbClr val="000000"/>
                </a:solidFill>
                <a:latin typeface="Arial" pitchFamily="2"/>
                <a:ea typeface="DejaVu Sans" pitchFamily="2"/>
                <a:cs typeface="DejaVu Sans" pitchFamily="2"/>
              </a:rPr>
              <a:t>Sans </a:t>
            </a:r>
            <a:r>
              <a:rPr lang="it-IT" sz="2800" b="0" i="0" u="none" strike="noStrike" cap="none" baseline="0" dirty="0" err="1">
                <a:ln>
                  <a:noFill/>
                </a:ln>
                <a:solidFill>
                  <a:srgbClr val="000000"/>
                </a:solidFill>
                <a:latin typeface="Arial" pitchFamily="2"/>
                <a:ea typeface="DejaVu Sans" pitchFamily="2"/>
                <a:cs typeface="DejaVu Sans" pitchFamily="2"/>
              </a:rPr>
              <a:t>préjudice </a:t>
            </a:r>
            <a:r>
              <a:rPr lang="it-IT" sz="2800" b="0" i="0" u="none" strike="noStrike" cap="none" baseline="0" dirty="0">
                <a:ln>
                  <a:noFill/>
                </a:ln>
                <a:solidFill>
                  <a:srgbClr val="000000"/>
                </a:solidFill>
                <a:latin typeface="Arial" pitchFamily="2"/>
                <a:ea typeface="DejaVu Sans" pitchFamily="2"/>
                <a:cs typeface="DejaVu Sans" pitchFamily="2"/>
              </a:rPr>
              <a:t>du </a:t>
            </a:r>
            <a:r>
              <a:rPr lang="it-IT" sz="2800" b="0" i="0" u="none" strike="noStrike" cap="none" baseline="0" dirty="0" err="1">
                <a:ln>
                  <a:noFill/>
                </a:ln>
                <a:solidFill>
                  <a:srgbClr val="000000"/>
                </a:solidFill>
                <a:latin typeface="Arial" pitchFamily="2"/>
                <a:ea typeface="DejaVu Sans" pitchFamily="2"/>
                <a:cs typeface="DejaVu Sans" pitchFamily="2"/>
              </a:rPr>
              <a:t>bon </a:t>
            </a:r>
            <a:r>
              <a:rPr lang="it-IT" sz="2800" b="0" i="0" u="none" strike="noStrike" cap="none" baseline="0" dirty="0" err="1">
                <a:ln>
                  <a:noFill/>
                </a:ln>
                <a:solidFill>
                  <a:srgbClr val="000000"/>
                </a:solidFill>
                <a:latin typeface="Arial" pitchFamily="2"/>
                <a:ea typeface="DejaVu Sans" pitchFamily="2"/>
                <a:cs typeface="DejaVu Sans" pitchFamily="2"/>
              </a:rPr>
              <a:t>déroulement </a:t>
            </a:r>
            <a:r>
              <a:rPr lang="it-IT" sz="2800" b="0" i="0" u="none" strike="noStrike" cap="none" baseline="0" dirty="0">
                <a:ln>
                  <a:noFill/>
                </a:ln>
                <a:solidFill>
                  <a:srgbClr val="000000"/>
                </a:solidFill>
                <a:latin typeface="Arial" pitchFamily="2"/>
                <a:ea typeface="DejaVu Sans" pitchFamily="2"/>
                <a:cs typeface="DejaVu Sans" pitchFamily="2"/>
              </a:rPr>
              <a:t>et de la </a:t>
            </a:r>
            <a:r>
              <a:rPr lang="it-IT" sz="2800" b="0" i="0" u="none" strike="noStrike" cap="none" baseline="0" dirty="0" err="1">
                <a:ln>
                  <a:noFill/>
                </a:ln>
                <a:solidFill>
                  <a:srgbClr val="000000"/>
                </a:solidFill>
                <a:latin typeface="Arial" pitchFamily="2"/>
                <a:ea typeface="DejaVu Sans" pitchFamily="2"/>
                <a:cs typeface="DejaVu Sans" pitchFamily="2"/>
              </a:rPr>
              <a:t>confidentialité </a:t>
            </a:r>
            <a:r>
              <a:rPr lang="it-IT" sz="2800" b="0" i="0" u="none" strike="noStrike" cap="none" baseline="0" dirty="0">
                <a:ln>
                  <a:noFill/>
                </a:ln>
                <a:solidFill>
                  <a:srgbClr val="000000"/>
                </a:solidFill>
                <a:latin typeface="Arial" pitchFamily="2"/>
                <a:ea typeface="DejaVu Sans" pitchFamily="2"/>
                <a:cs typeface="DejaVu Sans" pitchFamily="2"/>
              </a:rPr>
              <a:t>de </a:t>
            </a:r>
            <a:r>
              <a:rPr lang="it-IT" sz="2800" b="0" i="0" u="none" strike="noStrike" cap="none" baseline="0" dirty="0" err="1">
                <a:ln>
                  <a:noFill/>
                </a:ln>
                <a:solidFill>
                  <a:srgbClr val="000000"/>
                </a:solidFill>
                <a:latin typeface="Arial" pitchFamily="2"/>
                <a:ea typeface="DejaVu Sans" pitchFamily="2"/>
                <a:cs typeface="DejaVu Sans" pitchFamily="2"/>
              </a:rPr>
              <a:t>ses </a:t>
            </a:r>
            <a:r>
              <a:rPr lang="it-IT" sz="2800" b="0" i="0" u="none" strike="noStrike" cap="none" baseline="0" dirty="0" err="1">
                <a:ln>
                  <a:noFill/>
                </a:ln>
                <a:solidFill>
                  <a:srgbClr val="000000"/>
                </a:solidFill>
                <a:latin typeface="Arial" pitchFamily="2"/>
                <a:ea typeface="DejaVu Sans" pitchFamily="2"/>
                <a:cs typeface="DejaVu Sans" pitchFamily="2"/>
              </a:rPr>
              <a:t>enquêtes</a:t>
            </a:r>
            <a:r>
              <a:rPr lang="it-IT" sz="2800" b="0" i="0" u="none" strike="noStrike" cap="none" baseline="0" dirty="0" err="1">
                <a:ln>
                  <a:noFill/>
                </a:ln>
                <a:solidFill>
                  <a:srgbClr val="000000"/>
                </a:solidFill>
                <a:latin typeface="Arial" pitchFamily="2"/>
                <a:ea typeface="DejaVu Sans" pitchFamily="2"/>
                <a:cs typeface="DejaVu Sans" pitchFamily="2"/>
              </a:rPr>
              <a:t>,</a:t>
            </a:r>
            <a:r>
              <a:rPr lang="it-IT" sz="2800" b="0" i="0" u="none" strike="noStrike" cap="none" baseline="0" dirty="0">
                <a:ln>
                  <a:noFill/>
                </a:ln>
                <a:solidFill>
                  <a:srgbClr val="000000"/>
                </a:solidFill>
                <a:latin typeface="Arial" pitchFamily="2"/>
                <a:ea typeface="DejaVu Sans" pitchFamily="2"/>
                <a:cs typeface="DejaVu Sans" pitchFamily="2"/>
              </a:rPr>
              <a:t> l'OEPP </a:t>
            </a:r>
            <a:r>
              <a:rPr lang="it-IT" sz="2800" b="0" i="0" u="none" strike="noStrike" cap="none" baseline="0" dirty="0" err="1">
                <a:ln>
                  <a:noFill/>
                </a:ln>
                <a:solidFill>
                  <a:srgbClr val="000000"/>
                </a:solidFill>
                <a:latin typeface="Arial" pitchFamily="2"/>
                <a:ea typeface="DejaVu Sans" pitchFamily="2"/>
                <a:cs typeface="DejaVu Sans" pitchFamily="2"/>
              </a:rPr>
              <a:t>fournit </a:t>
            </a:r>
            <a:r>
              <a:rPr lang="it-IT" sz="2800" b="0" i="0" u="none" strike="noStrike" cap="none" baseline="0" dirty="0" err="1">
                <a:ln>
                  <a:noFill/>
                </a:ln>
                <a:solidFill>
                  <a:srgbClr val="000000"/>
                </a:solidFill>
                <a:latin typeface="Arial" pitchFamily="2"/>
                <a:ea typeface="DejaVu Sans" pitchFamily="2"/>
                <a:cs typeface="DejaVu Sans" pitchFamily="2"/>
              </a:rPr>
              <a:t>sans </a:t>
            </a:r>
            <a:r>
              <a:rPr lang="it-IT" sz="2800" b="0" i="0" u="none" strike="noStrike" cap="none" baseline="0" dirty="0">
                <a:ln>
                  <a:noFill/>
                </a:ln>
                <a:solidFill>
                  <a:srgbClr val="000000"/>
                </a:solidFill>
                <a:latin typeface="Arial" pitchFamily="2"/>
                <a:ea typeface="DejaVu Sans" pitchFamily="2"/>
                <a:cs typeface="DejaVu Sans" pitchFamily="2"/>
              </a:rPr>
              <a:t>délai </a:t>
            </a:r>
            <a:r>
              <a:rPr lang="it-IT" sz="2800" b="0" i="0" u="none" strike="noStrike" cap="none" baseline="0" dirty="0" err="1">
                <a:ln>
                  <a:noFill/>
                </a:ln>
                <a:solidFill>
                  <a:srgbClr val="000000"/>
                </a:solidFill>
                <a:latin typeface="Arial" pitchFamily="2"/>
                <a:ea typeface="DejaVu Sans" pitchFamily="2"/>
                <a:cs typeface="DejaVu Sans" pitchFamily="2"/>
              </a:rPr>
              <a:t>à </a:t>
            </a:r>
            <a:r>
              <a:rPr lang="it-IT" sz="2800" b="0" i="0" u="none" strike="noStrike" cap="none" baseline="0" dirty="0">
                <a:ln>
                  <a:noFill/>
                </a:ln>
                <a:solidFill>
                  <a:srgbClr val="000000"/>
                </a:solidFill>
                <a:latin typeface="Arial" pitchFamily="2"/>
                <a:ea typeface="DejaVu Sans" pitchFamily="2"/>
                <a:cs typeface="DejaVu Sans" pitchFamily="2"/>
              </a:rPr>
              <a:t>l'institution, l'organe, le bureau ou l'agence de l'Union et aux </a:t>
            </a:r>
            <a:r>
              <a:rPr lang="it-IT" sz="2800" b="0" i="0" u="none" strike="noStrike" cap="none" baseline="0" dirty="0" err="1">
                <a:ln>
                  <a:noFill/>
                </a:ln>
                <a:solidFill>
                  <a:srgbClr val="000000"/>
                </a:solidFill>
                <a:latin typeface="Arial" pitchFamily="2"/>
                <a:ea typeface="DejaVu Sans" pitchFamily="2"/>
                <a:cs typeface="DejaVu Sans" pitchFamily="2"/>
              </a:rPr>
              <a:t>autres </a:t>
            </a:r>
            <a:r>
              <a:rPr lang="it-IT" sz="2800" b="0" i="0" u="none" strike="noStrike" cap="none" baseline="0" dirty="0" err="1">
                <a:ln>
                  <a:noFill/>
                </a:ln>
                <a:solidFill>
                  <a:srgbClr val="000000"/>
                </a:solidFill>
                <a:latin typeface="Arial" pitchFamily="2"/>
                <a:ea typeface="DejaVu Sans" pitchFamily="2"/>
                <a:cs typeface="DejaVu Sans" pitchFamily="2"/>
              </a:rPr>
              <a:t>victimes </a:t>
            </a:r>
            <a:r>
              <a:rPr lang="it-IT" sz="2800" b="0" i="0" u="none" strike="noStrike" cap="none" baseline="0" dirty="0" err="1">
                <a:ln>
                  <a:noFill/>
                </a:ln>
                <a:solidFill>
                  <a:srgbClr val="000000"/>
                </a:solidFill>
                <a:latin typeface="Arial" pitchFamily="2"/>
                <a:ea typeface="DejaVu Sans" pitchFamily="2"/>
                <a:cs typeface="DejaVu Sans" pitchFamily="2"/>
              </a:rPr>
              <a:t>concernées des </a:t>
            </a:r>
            <a:r>
              <a:rPr lang="it-IT" sz="2800" b="0" i="0" u="none" strike="noStrike" cap="none" baseline="0" dirty="0">
                <a:ln>
                  <a:noFill/>
                </a:ln>
                <a:solidFill>
                  <a:srgbClr val="000000"/>
                </a:solidFill>
                <a:latin typeface="Arial" pitchFamily="2"/>
                <a:ea typeface="DejaVu Sans" pitchFamily="2"/>
                <a:cs typeface="DejaVu Sans" pitchFamily="2"/>
              </a:rPr>
              <a:t>informations </a:t>
            </a:r>
            <a:r>
              <a:rPr lang="it-IT" sz="2800" b="0" i="0" u="none" strike="noStrike" cap="none" baseline="0" dirty="0" err="1">
                <a:ln>
                  <a:noFill/>
                </a:ln>
                <a:solidFill>
                  <a:srgbClr val="000000"/>
                </a:solidFill>
                <a:latin typeface="Arial" pitchFamily="2"/>
                <a:ea typeface="DejaVu Sans" pitchFamily="2"/>
                <a:cs typeface="DejaVu Sans" pitchFamily="2"/>
              </a:rPr>
              <a:t>suffisantes </a:t>
            </a:r>
            <a:r>
              <a:rPr lang="it-IT" sz="2800" b="0" i="0" u="none" strike="noStrike" cap="none" baseline="0" dirty="0">
                <a:ln>
                  <a:noFill/>
                </a:ln>
                <a:solidFill>
                  <a:srgbClr val="000000"/>
                </a:solidFill>
                <a:latin typeface="Arial" pitchFamily="2"/>
                <a:ea typeface="DejaVu Sans" pitchFamily="2"/>
                <a:cs typeface="DejaVu Sans" pitchFamily="2"/>
              </a:rPr>
              <a:t>pour </a:t>
            </a:r>
            <a:r>
              <a:rPr lang="it-IT" sz="2800" b="0" i="0" u="none" strike="noStrike" cap="none" baseline="0" dirty="0" err="1">
                <a:ln>
                  <a:noFill/>
                </a:ln>
                <a:solidFill>
                  <a:srgbClr val="000000"/>
                </a:solidFill>
                <a:latin typeface="Arial" pitchFamily="2"/>
                <a:ea typeface="DejaVu Sans" pitchFamily="2"/>
                <a:cs typeface="DejaVu Sans" pitchFamily="2"/>
              </a:rPr>
              <a:t>leur </a:t>
            </a:r>
            <a:r>
              <a:rPr lang="it-IT" sz="2800" b="0" i="0" u="none" strike="noStrike" cap="none" baseline="0" dirty="0" err="1">
                <a:ln>
                  <a:noFill/>
                </a:ln>
                <a:solidFill>
                  <a:srgbClr val="000000"/>
                </a:solidFill>
                <a:latin typeface="Arial" pitchFamily="2"/>
                <a:ea typeface="DejaVu Sans" pitchFamily="2"/>
                <a:cs typeface="DejaVu Sans" pitchFamily="2"/>
              </a:rPr>
              <a:t>permettre de prendre les </a:t>
            </a:r>
            <a:r>
              <a:rPr lang="it-IT" sz="2800" b="0" i="0" u="none" strike="noStrike" cap="none" baseline="0" dirty="0" err="1">
                <a:ln>
                  <a:noFill/>
                </a:ln>
                <a:solidFill>
                  <a:srgbClr val="000000"/>
                </a:solidFill>
                <a:latin typeface="Arial" pitchFamily="2"/>
                <a:ea typeface="DejaVu Sans" pitchFamily="2"/>
                <a:cs typeface="DejaVu Sans" pitchFamily="2"/>
              </a:rPr>
              <a:t>mesures </a:t>
            </a:r>
            <a:r>
              <a:rPr lang="it-IT" sz="2800" b="0" i="0" u="none" strike="noStrike" cap="none" baseline="0" dirty="0">
                <a:ln>
                  <a:noFill/>
                </a:ln>
                <a:solidFill>
                  <a:srgbClr val="000000"/>
                </a:solidFill>
                <a:latin typeface="Arial" pitchFamily="2"/>
                <a:ea typeface="DejaVu Sans" pitchFamily="2"/>
                <a:cs typeface="DejaVu Sans" pitchFamily="2"/>
              </a:rPr>
              <a:t>appropriées</a:t>
            </a:r>
            <a:r>
              <a:rPr lang="it-IT" sz="2800" b="0" i="0" u="none" strike="noStrike" cap="none" baseline="0" dirty="0">
                <a:ln>
                  <a:noFill/>
                </a:ln>
                <a:solidFill>
                  <a:srgbClr val="000000"/>
                </a:solidFill>
                <a:latin typeface="Arial" pitchFamily="2"/>
                <a:ea typeface="DejaVu Sans" pitchFamily="2"/>
                <a:cs typeface="DejaVu Sans" pitchFamily="2"/>
              </a:rPr>
              <a:t>, en </a:t>
            </a:r>
            <a:r>
              <a:rPr lang="it-IT" sz="2800" b="0" i="0" u="none" strike="noStrike" cap="none" baseline="0" dirty="0" err="1">
                <a:ln>
                  <a:noFill/>
                </a:ln>
                <a:solidFill>
                  <a:srgbClr val="000000"/>
                </a:solidFill>
                <a:latin typeface="Arial" pitchFamily="2"/>
                <a:ea typeface="DejaVu Sans" pitchFamily="2"/>
                <a:cs typeface="DejaVu Sans" pitchFamily="2"/>
              </a:rPr>
              <a:t>particulier </a:t>
            </a:r>
            <a:r>
              <a:rPr lang="it-IT" sz="2800" b="0" i="0" u="none" strike="noStrike" cap="none" baseline="0" dirty="0">
                <a:ln>
                  <a:noFill/>
                </a:ln>
                <a:solidFill>
                  <a:srgbClr val="000000"/>
                </a:solidFill>
                <a:latin typeface="Arial" pitchFamily="2"/>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(a) des </a:t>
            </a:r>
            <a:r>
              <a:rPr lang="it-IT" sz="2800" b="0" i="0" u="none" strike="noStrike" cap="none" baseline="0" dirty="0" err="1">
                <a:ln>
                  <a:noFill/>
                </a:ln>
                <a:solidFill>
                  <a:srgbClr val="000000"/>
                </a:solidFill>
                <a:latin typeface="Arial" pitchFamily="2"/>
                <a:ea typeface="DejaVu Sans" pitchFamily="2"/>
                <a:cs typeface="DejaVu Sans" pitchFamily="2"/>
              </a:rPr>
              <a:t>mesures </a:t>
            </a:r>
            <a:r>
              <a:rPr lang="it-IT" sz="2800" b="0" i="0" u="none" strike="noStrike" cap="none" baseline="0" dirty="0" err="1">
                <a:ln>
                  <a:noFill/>
                </a:ln>
                <a:solidFill>
                  <a:srgbClr val="000000"/>
                </a:solidFill>
                <a:latin typeface="Arial" pitchFamily="2"/>
                <a:ea typeface="DejaVu Sans" pitchFamily="2"/>
                <a:cs typeface="DejaVu Sans" pitchFamily="2"/>
              </a:rPr>
              <a:t>administratives</a:t>
            </a:r>
            <a:r>
              <a:rPr lang="it-IT" sz="2800" b="0" i="0" u="none" strike="noStrike" cap="none" baseline="0" dirty="0">
                <a:ln>
                  <a:noFill/>
                </a:ln>
                <a:solidFill>
                  <a:srgbClr val="000000"/>
                </a:solidFill>
                <a:latin typeface="Arial" pitchFamily="2"/>
                <a:ea typeface="DejaVu Sans" pitchFamily="2"/>
                <a:cs typeface="DejaVu Sans" pitchFamily="2"/>
              </a:rPr>
              <a:t>, </a:t>
            </a:r>
            <a:r>
              <a:rPr lang="it-IT" sz="2800" b="0" i="0" u="none" strike="noStrike" cap="none" baseline="0" dirty="0" err="1">
                <a:ln>
                  <a:noFill/>
                </a:ln>
                <a:solidFill>
                  <a:srgbClr val="000000"/>
                </a:solidFill>
                <a:latin typeface="Arial" pitchFamily="2"/>
                <a:ea typeface="DejaVu Sans" pitchFamily="2"/>
                <a:cs typeface="DejaVu Sans" pitchFamily="2"/>
              </a:rPr>
              <a:t>telles que </a:t>
            </a:r>
            <a:r>
              <a:rPr lang="it-IT" sz="2800" b="0" i="0" u="none" strike="noStrike" cap="none" baseline="0" dirty="0" err="1">
                <a:ln>
                  <a:noFill/>
                </a:ln>
                <a:solidFill>
                  <a:srgbClr val="000000"/>
                </a:solidFill>
                <a:latin typeface="Arial" pitchFamily="2"/>
                <a:ea typeface="DejaVu Sans" pitchFamily="2"/>
                <a:cs typeface="DejaVu Sans" pitchFamily="2"/>
              </a:rPr>
              <a:t>des </a:t>
            </a:r>
            <a:r>
              <a:rPr lang="it-IT" sz="2800" b="0" i="0" u="none" strike="noStrike" cap="none" baseline="0" dirty="0" err="1">
                <a:ln>
                  <a:noFill/>
                </a:ln>
                <a:solidFill>
                  <a:srgbClr val="000000"/>
                </a:solidFill>
                <a:latin typeface="Arial" pitchFamily="2"/>
                <a:ea typeface="DejaVu Sans" pitchFamily="2"/>
                <a:cs typeface="DejaVu Sans" pitchFamily="2"/>
              </a:rPr>
              <a:t>mesures de </a:t>
            </a:r>
            <a:r>
              <a:rPr lang="it-IT" sz="2800" b="0" i="0" u="none" strike="noStrike" cap="none" baseline="0" dirty="0" err="1">
                <a:ln>
                  <a:noFill/>
                </a:ln>
                <a:solidFill>
                  <a:srgbClr val="000000"/>
                </a:solidFill>
                <a:latin typeface="Arial" pitchFamily="2"/>
                <a:ea typeface="DejaVu Sans" pitchFamily="2"/>
                <a:cs typeface="DejaVu Sans" pitchFamily="2"/>
              </a:rPr>
              <a:t>précaution </a:t>
            </a:r>
            <a:r>
              <a:rPr lang="it-IT" sz="2800" b="0" i="0" u="none" strike="noStrike" cap="none" baseline="0" dirty="0">
                <a:ln>
                  <a:noFill/>
                </a:ln>
                <a:solidFill>
                  <a:srgbClr val="000000"/>
                </a:solidFill>
                <a:latin typeface="Arial" pitchFamily="2"/>
                <a:ea typeface="DejaVu Sans" pitchFamily="2"/>
                <a:cs typeface="DejaVu Sans" pitchFamily="2"/>
              </a:rPr>
              <a:t>pour </a:t>
            </a:r>
            <a:r>
              <a:rPr lang="it-IT" sz="2800" b="0" i="0" u="none" strike="noStrike" cap="none" baseline="0" dirty="0" err="1">
                <a:ln>
                  <a:noFill/>
                </a:ln>
                <a:solidFill>
                  <a:srgbClr val="000000"/>
                </a:solidFill>
                <a:latin typeface="Arial" pitchFamily="2"/>
                <a:ea typeface="DejaVu Sans" pitchFamily="2"/>
                <a:cs typeface="DejaVu Sans" pitchFamily="2"/>
              </a:rPr>
              <a:t>protéger </a:t>
            </a:r>
            <a:r>
              <a:rPr lang="it-IT" sz="2800" b="0" i="0" u="none" strike="noStrike" cap="none" baseline="0" dirty="0">
                <a:ln>
                  <a:noFill/>
                </a:ln>
                <a:solidFill>
                  <a:srgbClr val="000000"/>
                </a:solidFill>
                <a:latin typeface="Arial" pitchFamily="2"/>
                <a:ea typeface="DejaVu Sans" pitchFamily="2"/>
                <a:cs typeface="DejaVu Sans" pitchFamily="2"/>
              </a:rPr>
              <a:t>les </a:t>
            </a:r>
            <a:r>
              <a:rPr lang="it-IT" sz="2800" b="0" i="0" u="none" strike="noStrike" cap="none" baseline="0" dirty="0" err="1">
                <a:ln>
                  <a:noFill/>
                </a:ln>
                <a:solidFill>
                  <a:srgbClr val="000000"/>
                </a:solidFill>
                <a:latin typeface="Arial" pitchFamily="2"/>
                <a:ea typeface="DejaVu Sans" pitchFamily="2"/>
                <a:cs typeface="DejaVu Sans" pitchFamily="2"/>
              </a:rPr>
              <a:t>intérêts </a:t>
            </a:r>
            <a:r>
              <a:rPr lang="it-IT" sz="2800" b="0" i="0" u="none" strike="noStrike" cap="none" baseline="0" dirty="0" err="1">
                <a:ln>
                  <a:noFill/>
                </a:ln>
                <a:solidFill>
                  <a:srgbClr val="000000"/>
                </a:solidFill>
                <a:latin typeface="Arial" pitchFamily="2"/>
                <a:ea typeface="DejaVu Sans" pitchFamily="2"/>
                <a:cs typeface="DejaVu Sans" pitchFamily="2"/>
              </a:rPr>
              <a:t>financiers </a:t>
            </a:r>
            <a:r>
              <a:rPr lang="it-IT" sz="2800" b="0" i="0" u="none" strike="noStrike" cap="none" baseline="0" dirty="0">
                <a:ln>
                  <a:noFill/>
                </a:ln>
                <a:solidFill>
                  <a:srgbClr val="000000"/>
                </a:solidFill>
                <a:latin typeface="Arial" pitchFamily="2"/>
                <a:ea typeface="DejaVu Sans" pitchFamily="2"/>
                <a:cs typeface="DejaVu Sans" pitchFamily="2"/>
              </a:rPr>
              <a:t>de l'Union, à </a:t>
            </a:r>
            <a:r>
              <a:rPr lang="it-IT" sz="2800" b="0" i="0" u="none" strike="noStrike" cap="none" baseline="0" dirty="0" err="1">
                <a:ln>
                  <a:noFill/>
                </a:ln>
                <a:solidFill>
                  <a:srgbClr val="000000"/>
                </a:solidFill>
                <a:latin typeface="Arial" pitchFamily="2"/>
                <a:ea typeface="DejaVu Sans" pitchFamily="2"/>
                <a:cs typeface="DejaVu Sans" pitchFamily="2"/>
              </a:rPr>
              <a:t>cet </a:t>
            </a:r>
            <a:r>
              <a:rPr lang="it-IT" sz="2800" b="0" i="0" u="none" strike="noStrike" cap="none" baseline="0" dirty="0" err="1">
                <a:ln>
                  <a:noFill/>
                </a:ln>
                <a:solidFill>
                  <a:srgbClr val="000000"/>
                </a:solidFill>
                <a:latin typeface="Arial" pitchFamily="2"/>
                <a:ea typeface="DejaVu Sans" pitchFamily="2"/>
                <a:cs typeface="DejaVu Sans" pitchFamily="2"/>
              </a:rPr>
              <a:t>égard</a:t>
            </a:r>
            <a:r>
              <a:rPr lang="it-IT" sz="2800" b="0" i="0" u="none" strike="noStrike" cap="none" baseline="0" dirty="0">
                <a:ln>
                  <a:noFill/>
                </a:ln>
                <a:solidFill>
                  <a:srgbClr val="000000"/>
                </a:solidFill>
                <a:latin typeface="Arial" pitchFamily="2"/>
                <a:ea typeface="DejaVu Sans" pitchFamily="2"/>
                <a:cs typeface="DejaVu Sans" pitchFamily="2"/>
              </a:rPr>
              <a:t>. </a:t>
            </a:r>
            <a:r>
              <a:rPr lang="it-IT" sz="2800" b="0" i="0" u="none" strike="noStrike" cap="none" baseline="0" dirty="0">
                <a:ln>
                  <a:noFill/>
                </a:ln>
                <a:solidFill>
                  <a:srgbClr val="000000"/>
                </a:solidFill>
                <a:latin typeface="Arial" pitchFamily="2"/>
                <a:ea typeface="DejaVu Sans" pitchFamily="2"/>
                <a:cs typeface="DejaVu Sans" pitchFamily="2"/>
              </a:rPr>
              <a:t>L'OEPP </a:t>
            </a:r>
            <a:r>
              <a:rPr lang="it-IT" sz="2800" b="0" i="0" u="none" strike="noStrike" cap="none" baseline="0" dirty="0" err="1">
                <a:ln>
                  <a:noFill/>
                </a:ln>
                <a:solidFill>
                  <a:srgbClr val="000000"/>
                </a:solidFill>
                <a:latin typeface="Arial" pitchFamily="2"/>
                <a:ea typeface="DejaVu Sans" pitchFamily="2"/>
                <a:cs typeface="DejaVu Sans" pitchFamily="2"/>
              </a:rPr>
              <a:t>peut </a:t>
            </a:r>
            <a:r>
              <a:rPr lang="it-IT" sz="2800" b="0" i="0" u="none" strike="noStrike" cap="none" baseline="0" dirty="0" err="1">
                <a:ln>
                  <a:noFill/>
                </a:ln>
                <a:solidFill>
                  <a:srgbClr val="000000"/>
                </a:solidFill>
                <a:latin typeface="Arial" pitchFamily="2"/>
                <a:ea typeface="DejaVu Sans" pitchFamily="2"/>
                <a:cs typeface="DejaVu Sans" pitchFamily="2"/>
              </a:rPr>
              <a:t>recommander des </a:t>
            </a:r>
            <a:r>
              <a:rPr lang="it-IT" sz="2800" b="0" i="0" u="none" strike="noStrike" cap="none" baseline="0" dirty="0" err="1">
                <a:ln>
                  <a:noFill/>
                </a:ln>
                <a:solidFill>
                  <a:srgbClr val="000000"/>
                </a:solidFill>
                <a:latin typeface="Arial" pitchFamily="2"/>
                <a:ea typeface="DejaVu Sans" pitchFamily="2"/>
                <a:cs typeface="DejaVu Sans" pitchFamily="2"/>
              </a:rPr>
              <a:t>mesures </a:t>
            </a:r>
            <a:r>
              <a:rPr lang="it-IT" sz="2800" b="0" i="0" u="none" strike="noStrike" cap="none" baseline="0" dirty="0" err="1">
                <a:ln>
                  <a:noFill/>
                </a:ln>
                <a:solidFill>
                  <a:srgbClr val="000000"/>
                </a:solidFill>
                <a:latin typeface="Arial" pitchFamily="2"/>
                <a:ea typeface="DejaVu Sans" pitchFamily="2"/>
                <a:cs typeface="DejaVu Sans" pitchFamily="2"/>
              </a:rPr>
              <a:t>spécifiques </a:t>
            </a:r>
            <a:r>
              <a:rPr lang="it-IT" sz="2800" b="0" i="0" u="none" strike="noStrike" cap="none" baseline="0" dirty="0">
                <a:ln>
                  <a:noFill/>
                </a:ln>
                <a:solidFill>
                  <a:srgbClr val="000000"/>
                </a:solidFill>
                <a:latin typeface="Arial" pitchFamily="2"/>
                <a:ea typeface="DejaVu Sans" pitchFamily="2"/>
                <a:cs typeface="DejaVu Sans" pitchFamily="2"/>
              </a:rPr>
              <a:t>à l'institution, l'organe, le bureau ou l'agence de l'Union ;</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(b) l'</a:t>
            </a:r>
            <a:r>
              <a:rPr lang="it-IT" sz="2800" b="0" i="0" u="none" strike="noStrike" cap="none" baseline="0" dirty="0" err="1">
                <a:ln>
                  <a:noFill/>
                </a:ln>
                <a:solidFill>
                  <a:srgbClr val="000000"/>
                </a:solidFill>
                <a:latin typeface="Arial" pitchFamily="2"/>
                <a:ea typeface="DejaVu Sans" pitchFamily="2"/>
                <a:cs typeface="DejaVu Sans" pitchFamily="2"/>
              </a:rPr>
              <a:t>intervention en </a:t>
            </a:r>
            <a:r>
              <a:rPr lang="it-IT" sz="2800" b="0" i="0" u="none" strike="noStrike" cap="none" baseline="0" dirty="0">
                <a:ln>
                  <a:noFill/>
                </a:ln>
                <a:solidFill>
                  <a:srgbClr val="000000"/>
                </a:solidFill>
                <a:latin typeface="Arial" pitchFamily="2"/>
                <a:ea typeface="DejaVu Sans" pitchFamily="2"/>
                <a:cs typeface="DejaVu Sans" pitchFamily="2"/>
              </a:rPr>
              <a:t>tant</a:t>
            </a:r>
            <a:r>
              <a:rPr lang="it-IT" sz="2800" b="0" i="0" u="none" strike="noStrike" cap="none" baseline="0" dirty="0" err="1">
                <a:ln>
                  <a:noFill/>
                </a:ln>
                <a:solidFill>
                  <a:srgbClr val="000000"/>
                </a:solidFill>
                <a:latin typeface="Arial" pitchFamily="2"/>
                <a:ea typeface="DejaVu Sans" pitchFamily="2"/>
                <a:cs typeface="DejaVu Sans" pitchFamily="2"/>
              </a:rPr>
              <a:t> que </a:t>
            </a:r>
            <a:r>
              <a:rPr lang="it-IT" sz="2800" b="0" i="0" u="none" strike="noStrike" cap="none" baseline="0" dirty="0">
                <a:ln>
                  <a:noFill/>
                </a:ln>
                <a:solidFill>
                  <a:srgbClr val="000000"/>
                </a:solidFill>
                <a:latin typeface="Arial" pitchFamily="2"/>
                <a:ea typeface="DejaVu Sans" pitchFamily="2"/>
                <a:cs typeface="DejaVu Sans" pitchFamily="2"/>
              </a:rPr>
              <a:t>partie </a:t>
            </a:r>
            <a:r>
              <a:rPr lang="it-IT" sz="2800" b="0" i="0" u="none" strike="noStrike" cap="none" baseline="0" dirty="0" err="1">
                <a:ln>
                  <a:noFill/>
                </a:ln>
                <a:solidFill>
                  <a:srgbClr val="000000"/>
                </a:solidFill>
                <a:latin typeface="Arial" pitchFamily="2"/>
                <a:ea typeface="DejaVu Sans" pitchFamily="2"/>
                <a:cs typeface="DejaVu Sans" pitchFamily="2"/>
              </a:rPr>
              <a:t>civile </a:t>
            </a:r>
            <a:r>
              <a:rPr lang="it-IT" sz="2800" b="0" i="0" u="none" strike="noStrike" cap="none" baseline="0" dirty="0">
                <a:ln>
                  <a:noFill/>
                </a:ln>
                <a:solidFill>
                  <a:srgbClr val="000000"/>
                </a:solidFill>
                <a:latin typeface="Arial" pitchFamily="2"/>
                <a:ea typeface="DejaVu Sans" pitchFamily="2"/>
                <a:cs typeface="DejaVu Sans" pitchFamily="2"/>
              </a:rPr>
              <a:t>dans la </a:t>
            </a:r>
            <a:r>
              <a:rPr lang="it-IT" sz="2800" b="0" i="0" u="none" strike="noStrike" cap="none" baseline="0" dirty="0" err="1">
                <a:ln>
                  <a:noFill/>
                </a:ln>
                <a:solidFill>
                  <a:srgbClr val="000000"/>
                </a:solidFill>
                <a:latin typeface="Arial" pitchFamily="2"/>
                <a:ea typeface="DejaVu Sans" pitchFamily="2"/>
                <a:cs typeface="DejaVu Sans" pitchFamily="2"/>
              </a:rPr>
              <a:t>procédure </a:t>
            </a:r>
            <a:r>
              <a:rPr lang="it-IT" sz="2800" b="0" i="0" u="none" strike="noStrike" cap="none" baseline="0" dirty="0">
                <a:ln>
                  <a:noFill/>
                </a:ln>
                <a:solidFill>
                  <a:srgbClr val="000000"/>
                </a:solidFill>
                <a:latin typeface="Arial" pitchFamily="2"/>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2800" b="0" i="0" u="none" strike="noStrike" cap="none" baseline="0" dirty="0">
                <a:ln>
                  <a:noFill/>
                </a:ln>
                <a:solidFill>
                  <a:srgbClr val="000000"/>
                </a:solidFill>
                <a:latin typeface="Arial" pitchFamily="2"/>
                <a:ea typeface="DejaVu Sans" pitchFamily="2"/>
                <a:cs typeface="DejaVu Sans" pitchFamily="2"/>
              </a:rPr>
              <a:t>(c) les </a:t>
            </a:r>
            <a:r>
              <a:rPr lang="it-IT" sz="2800" b="0" i="0" u="sng" strike="noStrike" cap="none" baseline="0" dirty="0" err="1">
                <a:ln>
                  <a:noFill/>
                </a:ln>
                <a:solidFill>
                  <a:srgbClr val="000000"/>
                </a:solidFill>
                <a:uFillTx/>
                <a:latin typeface="Arial" pitchFamily="2"/>
                <a:ea typeface="DejaVu Sans" pitchFamily="2"/>
                <a:cs typeface="DejaVu Sans" pitchFamily="2"/>
              </a:rPr>
              <a:t>mesures </a:t>
            </a:r>
            <a:r>
              <a:rPr lang="it-IT" sz="2800" b="0" i="0" u="sng" strike="noStrike" cap="none" baseline="0" dirty="0">
                <a:ln>
                  <a:noFill/>
                </a:ln>
                <a:solidFill>
                  <a:srgbClr val="000000"/>
                </a:solidFill>
                <a:uFillTx/>
                <a:latin typeface="Arial" pitchFamily="2"/>
                <a:ea typeface="DejaVu Sans" pitchFamily="2"/>
                <a:cs typeface="DejaVu Sans" pitchFamily="2"/>
              </a:rPr>
              <a:t>ayant </a:t>
            </a:r>
            <a:r>
              <a:rPr lang="it-IT" sz="2800" b="0" i="0" u="sng" strike="noStrike" cap="none" baseline="0" dirty="0" err="1">
                <a:ln>
                  <a:noFill/>
                </a:ln>
                <a:solidFill>
                  <a:srgbClr val="000000"/>
                </a:solidFill>
                <a:uFillTx/>
                <a:latin typeface="Arial" pitchFamily="2"/>
                <a:ea typeface="DejaVu Sans" pitchFamily="2"/>
                <a:cs typeface="DejaVu Sans" pitchFamily="2"/>
              </a:rPr>
              <a:t>pour objet </a:t>
            </a:r>
            <a:r>
              <a:rPr lang="it-IT" sz="2800" b="0" i="0" u="sng" strike="noStrike" cap="none" baseline="0" dirty="0">
                <a:ln>
                  <a:noFill/>
                </a:ln>
                <a:solidFill>
                  <a:srgbClr val="000000"/>
                </a:solidFill>
                <a:uFillTx/>
                <a:latin typeface="Arial" pitchFamily="2"/>
                <a:ea typeface="DejaVu Sans" pitchFamily="2"/>
                <a:cs typeface="DejaVu Sans" pitchFamily="2"/>
              </a:rPr>
              <a:t>le </a:t>
            </a:r>
            <a:r>
              <a:rPr lang="it-IT" sz="2800" b="0" i="0" u="sng" strike="noStrike" cap="none" baseline="0" dirty="0">
                <a:ln>
                  <a:noFill/>
                </a:ln>
                <a:solidFill>
                  <a:srgbClr val="000000"/>
                </a:solidFill>
                <a:uFillTx/>
                <a:latin typeface="Arial" pitchFamily="2"/>
                <a:ea typeface="DejaVu Sans" pitchFamily="2"/>
                <a:cs typeface="DejaVu Sans" pitchFamily="2"/>
              </a:rPr>
              <a:t>recouvrement </a:t>
            </a:r>
            <a:r>
              <a:rPr lang="it-IT" sz="2800" b="0" i="0" u="sng" strike="noStrike" cap="none" baseline="0" dirty="0" err="1">
                <a:ln>
                  <a:noFill/>
                </a:ln>
                <a:solidFill>
                  <a:srgbClr val="000000"/>
                </a:solidFill>
                <a:uFillTx/>
                <a:latin typeface="Arial" pitchFamily="2"/>
                <a:ea typeface="DejaVu Sans" pitchFamily="2"/>
                <a:cs typeface="DejaVu Sans" pitchFamily="2"/>
              </a:rPr>
              <a:t>administratif </a:t>
            </a:r>
            <a:r>
              <a:rPr lang="it-IT" sz="2800" b="0" i="0" u="sng" strike="noStrike" cap="none" baseline="0" dirty="0">
                <a:ln>
                  <a:noFill/>
                </a:ln>
                <a:solidFill>
                  <a:srgbClr val="000000"/>
                </a:solidFill>
                <a:uFillTx/>
                <a:latin typeface="Arial" pitchFamily="2"/>
                <a:ea typeface="DejaVu Sans" pitchFamily="2"/>
                <a:cs typeface="DejaVu Sans" pitchFamily="2"/>
              </a:rPr>
              <a:t>de sommes dues au budget de l'Union </a:t>
            </a:r>
            <a:r>
              <a:rPr lang="it-IT" sz="2800" b="0" i="0" u="none" strike="noStrike" cap="none" baseline="0" dirty="0">
                <a:ln>
                  <a:noFill/>
                </a:ln>
                <a:solidFill>
                  <a:srgbClr val="000000"/>
                </a:solidFill>
                <a:latin typeface="Arial" pitchFamily="2"/>
                <a:ea typeface="DejaVu Sans" pitchFamily="2"/>
                <a:cs typeface="DejaVu Sans" pitchFamily="2"/>
              </a:rPr>
              <a:t>ou des </a:t>
            </a:r>
            <a:r>
              <a:rPr lang="it-IT" sz="2800" b="0" i="0" u="none" strike="noStrike" cap="none" baseline="0" dirty="0">
                <a:ln>
                  <a:noFill/>
                </a:ln>
                <a:solidFill>
                  <a:srgbClr val="000000"/>
                </a:solidFill>
                <a:latin typeface="Arial" pitchFamily="2"/>
                <a:ea typeface="DejaVu Sans" pitchFamily="2"/>
                <a:cs typeface="DejaVu Sans" pitchFamily="2"/>
              </a:rPr>
              <a:t>actions </a:t>
            </a:r>
            <a:r>
              <a:rPr lang="it-IT" sz="2800" b="0" i="0" u="none" strike="noStrike" cap="none" baseline="0" dirty="0" err="1">
                <a:ln>
                  <a:noFill/>
                </a:ln>
                <a:solidFill>
                  <a:srgbClr val="000000"/>
                </a:solidFill>
                <a:latin typeface="Arial" pitchFamily="2"/>
                <a:ea typeface="DejaVu Sans" pitchFamily="2"/>
                <a:cs typeface="DejaVu Sans" pitchFamily="2"/>
              </a:rPr>
              <a:t>disciplinaires</a:t>
            </a:r>
            <a:r>
              <a:rPr lang="it-IT" sz="2800" b="0" i="0" u="none" strike="noStrike" cap="none" baseline="0" dirty="0">
                <a:ln>
                  <a:noFill/>
                </a:ln>
                <a:solidFill>
                  <a:srgbClr val="000000"/>
                </a:solidFill>
                <a:latin typeface="Arial" pitchFamily="2"/>
                <a:ea typeface="DejaVu Sans" pitchFamily="2"/>
                <a:cs typeface="DejaVu Sans" pitchFamily="2"/>
              </a:rPr>
              <a:t>.</a:t>
            </a:r>
          </a:p>
        </p:txBody>
      </p:sp>
      <p:sp>
        <p:nvSpPr>
          <p:cNvPr id="5" name="Dia számának helye 4">
            <a:extLst>
              <a:ext uri="{FF2B5EF4-FFF2-40B4-BE49-F238E27FC236}">
                <a16:creationId xmlns:a16="http://schemas.microsoft.com/office/drawing/2014/main" id="{89052722-FA17-43E9-882F-9F24E61A2942}"/>
              </a:ext>
            </a:extLst>
          </p:cNvPr>
          <p:cNvSpPr>
            <a:spLocks noGrp="1"/>
          </p:cNvSpPr>
          <p:nvPr>
            <p:ph type="sldNum" sz="quarter" idx="8"/>
          </p:nvPr>
        </p:nvSpPr>
        <p:spPr/>
        <p:txBody>
          <a:bodyPr/>
          <a:lstStyle/>
          <a:p>
            <a:fld id="{30823021-24C4-4F3C-9002-E6C2410D5093}" type="slidenum">
              <a:rPr lang="hu-HU" smtClean="0"/>
              <a:t>17</a:t>
            </a:fld>
            <a:endParaRPr lang="hu-HU" dirty="0"/>
          </a:p>
        </p:txBody>
      </p:sp>
    </p:spTree>
    <p:extLst>
      <p:ext uri="{BB962C8B-B14F-4D97-AF65-F5344CB8AC3E}">
        <p14:creationId xmlns:p14="http://schemas.microsoft.com/office/powerpoint/2010/main" val="4178843398"/>
      </p:ext>
    </p:extLst>
  </p:cSld>
  <p:clrMapOvr>
    <a:masterClrMapping/>
  </p:clrMapOvr>
</p:sld>
</file>

<file path=ppt/slides/slide188.xml><?xml version="1.0" encoding="utf-8"?>
<p:sld xmlns:a16="http://schemas.microsoft.com/office/drawing/2014/main"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C13071E0-3062-4576-BFEA-962A54917A0F}"/>
              </a:ext>
            </a:extLst>
          </p:cNvPr>
          <p:cNvSpPr txBox="1">
            <a:spLocks noGrp="1"/>
          </p:cNvSpPr>
          <p:nvPr>
            <p:ph type="body" idx="4294967295"/>
          </p:nvPr>
        </p:nvSpPr>
        <p:spPr>
          <a:xfrm>
            <a:off x="719897" y="2397967"/>
            <a:ext cx="9485263" cy="1462830"/>
          </a:xfrm>
        </p:spPr>
        <p:txBody>
          <a:bodyPr/>
          <a:lstStyle/>
          <a:p>
            <a:pPr marL="0" lvl="0" indent="0">
              <a:lnSpc>
                <a:spcPct val="60000"/>
              </a:lnSpc>
              <a:buNone/>
            </a:pPr>
            <a:r>
              <a:rPr lang="it-IT" sz="6600" b="1" dirty="0">
                <a:solidFill>
                  <a:schemeClr val="tx1"/>
                </a:solidFill>
              </a:rPr>
              <a:t>Travailler avec l'OEPP </a:t>
            </a:r>
            <a:r>
              <a:rPr lang="it-IT" sz="6600" b="1" dirty="0" err="1">
                <a:solidFill>
                  <a:schemeClr val="tx1"/>
                </a:solidFill>
              </a:rPr>
              <a:t>au </a:t>
            </a:r>
            <a:r>
              <a:rPr lang="it-IT" sz="6600" b="1" dirty="0" err="1">
                <a:solidFill>
                  <a:schemeClr val="tx1"/>
                </a:solidFill>
              </a:rPr>
              <a:t>niveau </a:t>
            </a:r>
            <a:r>
              <a:rPr lang="it-IT" sz="6600" b="1" dirty="0" err="1">
                <a:solidFill>
                  <a:schemeClr val="tx1"/>
                </a:solidFill>
              </a:rPr>
              <a:t>décentralisé</a:t>
            </a:r>
            <a:endParaRPr lang="it-IT" sz="6600" b="1" dirty="0">
              <a:ln w="10160">
                <a:solidFill>
                  <a:schemeClr val="bg1">
                    <a:lumMod val="75000"/>
                  </a:schemeClr>
                </a:solidFill>
                <a:prstDash val="solid"/>
              </a:ln>
              <a:solidFill>
                <a:schemeClr val="tx1"/>
              </a:solidFill>
              <a:effectLst>
                <a:outerShdw blurRad="50800" dist="38100" dir="2700000" algn="tl" rotWithShape="0">
                  <a:prstClr val="black">
                    <a:alpha val="40000"/>
                  </a:prstClr>
                </a:outerShdw>
              </a:effectLst>
            </a:endParaRPr>
          </a:p>
        </p:txBody>
      </p:sp>
    </p:spTree>
  </p:cSld>
  <p:clrMapOvr>
    <a:masterClrMapping/>
  </p:clrMapOvr>
</p:sld>
</file>

<file path=ppt/slides/slide244.xml><?xml version="1.0" encoding="utf-8"?>
<p:sld xmlns:a16="http://schemas.microsoft.com/office/drawing/2014/main"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122854-C3B9-449A-82C2-380BE6CFEBF6}"/>
              </a:ext>
            </a:extLst>
          </p:cNvPr>
          <p:cNvSpPr txBox="1">
            <a:spLocks noGrp="1"/>
          </p:cNvSpPr>
          <p:nvPr>
            <p:ph type="title" idx="4294967295"/>
          </p:nvPr>
        </p:nvSpPr>
        <p:spPr>
          <a:xfrm>
            <a:off x="789840" y="0"/>
            <a:ext cx="7597804" cy="1522749"/>
          </a:xfrm>
        </p:spPr>
        <p:txBody>
          <a:bodyPr>
            <a:noAutofit/>
          </a:bodyPr>
          <a:lstStyle/>
          <a:p>
            <a:pPr lvl="0">
              <a:buNone/>
            </a:pPr>
            <a:br>
              <a:rPr lang="it-IT" sz="5400" dirty="0"/>
            </a:br>
            <a:r>
              <a:rPr lang="it-IT" sz="4500" b="1" dirty="0"/>
              <a:t>Recouvrement et </a:t>
            </a:r>
            <a:r>
              <a:rPr lang="it-IT" sz="4500" b="1" dirty="0" err="1"/>
              <a:t>confiscation des </a:t>
            </a:r>
            <a:r>
              <a:rPr lang="it-IT" sz="4500" b="1" dirty="0"/>
              <a:t>avoirs </a:t>
            </a:r>
            <a:r>
              <a:rPr lang="it-IT" sz="4500" b="1" dirty="0"/>
              <a:t>dans le cadre de la </a:t>
            </a:r>
            <a:r>
              <a:rPr lang="it-IT" sz="4500" b="1" dirty="0" err="1"/>
              <a:t>procédure </a:t>
            </a:r>
            <a:r>
              <a:rPr lang="it-IT" sz="4500" b="1" dirty="0"/>
              <a:t>OEPP</a:t>
            </a:r>
            <a:endParaRPr lang="it-IT" sz="4500" b="1" dirty="0"/>
          </a:p>
        </p:txBody>
      </p:sp>
      <p:sp>
        <p:nvSpPr>
          <p:cNvPr id="3" name="Segnaposto testo 2">
            <a:extLst>
              <a:ext uri="{FF2B5EF4-FFF2-40B4-BE49-F238E27FC236}">
                <a16:creationId xmlns:a16="http://schemas.microsoft.com/office/drawing/2014/main" id="{9D14FC64-4AAD-4222-8BEA-39498E30332B}"/>
              </a:ext>
            </a:extLst>
          </p:cNvPr>
          <p:cNvSpPr txBox="1">
            <a:spLocks noGrp="1"/>
          </p:cNvSpPr>
          <p:nvPr>
            <p:ph type="body" idx="4294967295"/>
          </p:nvPr>
        </p:nvSpPr>
        <p:spPr>
          <a:xfrm>
            <a:off x="789840" y="2061725"/>
            <a:ext cx="10092644" cy="4463259"/>
          </a:xfrm>
        </p:spPr>
        <p:txBody>
          <a:bodyPr/>
          <a:lstStyle/>
          <a:p>
            <a:pPr lvl="0"/>
            <a:r>
              <a:rPr lang="it-IT" dirty="0"/>
              <a:t>Andrea Venegoni</a:t>
            </a:r>
          </a:p>
        </p:txBody>
      </p:sp>
      <p:sp>
        <p:nvSpPr>
          <p:cNvPr id="5" name="Dia számának helye 4">
            <a:extLst>
              <a:ext uri="{FF2B5EF4-FFF2-40B4-BE49-F238E27FC236}">
                <a16:creationId xmlns:a16="http://schemas.microsoft.com/office/drawing/2014/main" id="{E30B3C26-4752-4700-B2A6-2A6FED718629}"/>
              </a:ext>
            </a:extLst>
          </p:cNvPr>
          <p:cNvSpPr>
            <a:spLocks noGrp="1"/>
          </p:cNvSpPr>
          <p:nvPr>
            <p:ph type="sldNum" sz="quarter" idx="8"/>
          </p:nvPr>
        </p:nvSpPr>
        <p:spPr/>
        <p:txBody>
          <a:bodyPr/>
          <a:lstStyle/>
          <a:p>
            <a:fld id="{30823021-24C4-4F3C-9002-E6C2410D5093}" type="slidenum">
              <a:rPr lang="hu-HU" smtClean="0"/>
              <a:t>2</a:t>
            </a:fld>
            <a:endParaRPr lang="hu-HU" dirty="0"/>
          </a:p>
        </p:txBody>
      </p:sp>
    </p:spTree>
  </p:cSld>
  <p:clrMapOvr>
    <a:masterClrMapping/>
  </p:clrMapOvr>
</p:sld>
</file>

<file path=ppt/slides/slide31515.xml><?xml version="1.0" encoding="utf-8"?>
<p:sld xmlns:a16="http://schemas.microsoft.com/office/drawing/2014/main" xmlns:a="http://schemas.openxmlformats.org/drawingml/2006/main" xmlns:r="http://schemas.openxmlformats.org/officeDocument/2006/relationships" xmlns:p="http://schemas.openxmlformats.org/presentationml/2006/main">
  <p:cSld name="Slide3">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D216DD-5CBF-40B1-89E2-A3789ECE7979}"/>
              </a:ext>
            </a:extLst>
          </p:cNvPr>
          <p:cNvSpPr txBox="1">
            <a:spLocks noGrp="1"/>
          </p:cNvSpPr>
          <p:nvPr>
            <p:ph type="title" idx="4294967295"/>
          </p:nvPr>
        </p:nvSpPr>
        <p:spPr>
          <a:xfrm>
            <a:off x="789748" y="433727"/>
            <a:ext cx="7247945" cy="976158"/>
          </a:xfrm>
        </p:spPr>
        <p:txBody>
          <a:bodyPr/>
          <a:lstStyle/>
          <a:p>
            <a:pPr lvl="0"/>
            <a:r>
              <a:rPr lang="it-IT" sz="5400" b="1" dirty="0" err="1"/>
              <a:t>Introduction</a:t>
            </a:r>
            <a:endParaRPr lang="it-IT" sz="5400" b="1" dirty="0"/>
          </a:p>
        </p:txBody>
      </p:sp>
      <p:sp>
        <p:nvSpPr>
          <p:cNvPr id="3" name="Segnaposto testo 2">
            <a:extLst>
              <a:ext uri="{FF2B5EF4-FFF2-40B4-BE49-F238E27FC236}">
                <a16:creationId xmlns:a16="http://schemas.microsoft.com/office/drawing/2014/main" id="{B5FC0FBF-13F1-42CA-82EF-B306212E8EFF}"/>
              </a:ext>
            </a:extLst>
          </p:cNvPr>
          <p:cNvSpPr txBox="1">
            <a:spLocks noGrp="1"/>
          </p:cNvSpPr>
          <p:nvPr>
            <p:ph type="body" idx="4294967295"/>
          </p:nvPr>
        </p:nvSpPr>
        <p:spPr>
          <a:xfrm>
            <a:off x="789748" y="2061725"/>
            <a:ext cx="10533010" cy="4576142"/>
          </a:xfrm>
        </p:spPr>
        <p:txBody>
          <a:bodyPr/>
          <a:lstStyle/>
          <a:p>
            <a:pPr lvl="0"/>
            <a:r>
              <a:rPr lang="it-IT" dirty="0" err="1"/>
              <a:t>Dispositions/Principes</a:t>
            </a:r>
            <a:endParaRPr lang="it-IT" dirty="0"/>
          </a:p>
          <a:p>
            <a:pPr lvl="0"/>
            <a:r>
              <a:rPr lang="it-IT" dirty="0"/>
              <a:t>Art. 30 - 38</a:t>
            </a:r>
          </a:p>
          <a:p>
            <a:pPr lvl="0"/>
            <a:r>
              <a:rPr lang="it-IT" dirty="0" err="1"/>
              <a:t>Mesures d'</a:t>
            </a:r>
            <a:r>
              <a:rPr lang="it-IT" dirty="0"/>
              <a:t>investigation</a:t>
            </a:r>
            <a:r>
              <a:rPr lang="it-IT" dirty="0"/>
              <a:t>, </a:t>
            </a:r>
            <a:r>
              <a:rPr lang="it-IT" dirty="0" err="1"/>
              <a:t>enquêtes </a:t>
            </a:r>
            <a:r>
              <a:rPr lang="it-IT" dirty="0" err="1"/>
              <a:t>transfrontalières</a:t>
            </a:r>
            <a:r>
              <a:rPr lang="it-IT" dirty="0"/>
              <a:t>, </a:t>
            </a:r>
            <a:r>
              <a:rPr lang="it-IT" dirty="0" err="1"/>
              <a:t>disposition </a:t>
            </a:r>
            <a:r>
              <a:rPr lang="it-IT" dirty="0"/>
              <a:t>des </a:t>
            </a:r>
            <a:r>
              <a:rPr lang="it-IT" dirty="0"/>
              <a:t>avoirs </a:t>
            </a:r>
            <a:r>
              <a:rPr lang="it-IT" dirty="0" err="1"/>
              <a:t>confisqués</a:t>
            </a:r>
          </a:p>
          <a:p>
            <a:pPr lvl="0"/>
            <a:endParaRPr lang="it-IT" dirty="0"/>
          </a:p>
        </p:txBody>
      </p:sp>
      <p:sp>
        <p:nvSpPr>
          <p:cNvPr id="5" name="Dia számának helye 4">
            <a:extLst>
              <a:ext uri="{FF2B5EF4-FFF2-40B4-BE49-F238E27FC236}">
                <a16:creationId xmlns:a16="http://schemas.microsoft.com/office/drawing/2014/main" id="{41F6A58C-615B-47B7-B88C-7E2BD812A7BD}"/>
              </a:ext>
            </a:extLst>
          </p:cNvPr>
          <p:cNvSpPr>
            <a:spLocks noGrp="1"/>
          </p:cNvSpPr>
          <p:nvPr>
            <p:ph type="sldNum" sz="quarter" idx="8"/>
          </p:nvPr>
        </p:nvSpPr>
        <p:spPr/>
        <p:txBody>
          <a:bodyPr/>
          <a:lstStyle/>
          <a:p>
            <a:fld id="{30823021-24C4-4F3C-9002-E6C2410D5093}" type="slidenum">
              <a:rPr lang="hu-HU" smtClean="0"/>
              <a:t>3</a:t>
            </a:fld>
            <a:endParaRPr lang="hu-HU" dirty="0"/>
          </a:p>
        </p:txBody>
      </p:sp>
    </p:spTree>
  </p:cSld>
  <p:clrMapOvr>
    <a:masterClrMapping/>
  </p:clrMapOvr>
</p:sld>
</file>

<file path=ppt/slides/slide41212.xml><?xml version="1.0" encoding="utf-8"?>
<p:sld xmlns:a16="http://schemas.microsoft.com/office/drawing/2014/main" xmlns:a="http://schemas.openxmlformats.org/drawingml/2006/main" xmlns:r="http://schemas.openxmlformats.org/officeDocument/2006/relationships" xmlns:p="http://schemas.openxmlformats.org/presentationml/2006/main">
  <p:cSld name="Slide4">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5948EF-48EF-4477-96BA-8C3FE729B6B3}"/>
              </a:ext>
            </a:extLst>
          </p:cNvPr>
          <p:cNvSpPr txBox="1">
            <a:spLocks noGrp="1"/>
          </p:cNvSpPr>
          <p:nvPr>
            <p:ph type="title" idx="4294967295"/>
          </p:nvPr>
        </p:nvSpPr>
        <p:spPr>
          <a:xfrm>
            <a:off x="811786" y="516398"/>
            <a:ext cx="7779056" cy="1041465"/>
          </a:xfrm>
        </p:spPr>
        <p:txBody>
          <a:bodyPr/>
          <a:lstStyle/>
          <a:p>
            <a:pPr lvl="0"/>
            <a:r>
              <a:rPr lang="de-DE" sz="4900" b="1" dirty="0" err="1"/>
              <a:t>Saisie </a:t>
            </a:r>
            <a:r>
              <a:rPr lang="de-DE" sz="4900" b="1" dirty="0"/>
              <a:t>et </a:t>
            </a:r>
            <a:r>
              <a:rPr lang="de-DE" sz="4900" b="1" dirty="0" err="1"/>
              <a:t>confiscation</a:t>
            </a:r>
            <a:endParaRPr lang="it-IT" sz="4900" b="1" dirty="0"/>
          </a:p>
        </p:txBody>
      </p:sp>
      <p:sp>
        <p:nvSpPr>
          <p:cNvPr id="3" name="Segnaposto testo 2">
            <a:extLst>
              <a:ext uri="{FF2B5EF4-FFF2-40B4-BE49-F238E27FC236}">
                <a16:creationId xmlns:a16="http://schemas.microsoft.com/office/drawing/2014/main" id="{A2782677-4DA9-4B4D-BD08-B3C6494B1158}"/>
              </a:ext>
            </a:extLst>
          </p:cNvPr>
          <p:cNvSpPr txBox="1">
            <a:spLocks noGrp="1"/>
          </p:cNvSpPr>
          <p:nvPr>
            <p:ph type="body" idx="4294967295"/>
          </p:nvPr>
        </p:nvSpPr>
        <p:spPr>
          <a:xfrm>
            <a:off x="811786" y="2135937"/>
            <a:ext cx="10161013" cy="4411623"/>
          </a:xfrm>
        </p:spPr>
        <p:txBody>
          <a:bodyPr/>
          <a:lstStyle/>
          <a:p>
            <a:pPr lvl="0"/>
            <a:r>
              <a:rPr lang="it-IT" sz="3600" dirty="0" err="1"/>
              <a:t>Saisie </a:t>
            </a:r>
            <a:r>
              <a:rPr lang="it-IT" sz="3600" dirty="0"/>
              <a:t>d'outils ou de </a:t>
            </a:r>
            <a:r>
              <a:rPr lang="it-IT" sz="3600" dirty="0" err="1"/>
              <a:t>produits </a:t>
            </a:r>
            <a:r>
              <a:rPr lang="it-IT" sz="3600" dirty="0"/>
              <a:t>du crime</a:t>
            </a:r>
          </a:p>
          <a:p>
            <a:pPr lvl="0"/>
            <a:r>
              <a:rPr lang="it-IT" sz="3600" dirty="0"/>
              <a:t>Art 30, paragraphe 1, </a:t>
            </a:r>
            <a:r>
              <a:rPr lang="it-IT" sz="3600" dirty="0" err="1"/>
              <a:t>lit </a:t>
            </a:r>
            <a:r>
              <a:rPr lang="it-IT" sz="3600" dirty="0"/>
              <a:t>d) :</a:t>
            </a:r>
          </a:p>
          <a:p>
            <a:pPr lvl="0"/>
            <a:r>
              <a:rPr lang="it-IT" sz="3600" dirty="0" err="1"/>
              <a:t>geler les </a:t>
            </a:r>
            <a:r>
              <a:rPr lang="it-IT" sz="3600" dirty="0" err="1"/>
              <a:t>instruments </a:t>
            </a:r>
            <a:r>
              <a:rPr lang="it-IT" sz="3600" dirty="0"/>
              <a:t>ou les </a:t>
            </a:r>
            <a:r>
              <a:rPr lang="it-IT" sz="3600" dirty="0" err="1"/>
              <a:t>produits </a:t>
            </a:r>
            <a:r>
              <a:rPr lang="it-IT" sz="3600" dirty="0"/>
              <a:t>du crime, </a:t>
            </a:r>
            <a:r>
              <a:rPr lang="it-IT" sz="3600" dirty="0" err="1"/>
              <a:t>y compris les </a:t>
            </a:r>
            <a:r>
              <a:rPr lang="it-IT" sz="3600" dirty="0"/>
              <a:t>biens, </a:t>
            </a:r>
            <a:r>
              <a:rPr lang="it-IT" sz="3600" dirty="0" err="1"/>
              <a:t>dont </a:t>
            </a:r>
            <a:r>
              <a:rPr lang="it-IT" sz="3600" dirty="0" err="1"/>
              <a:t>on s'attend à ce qu'</a:t>
            </a:r>
            <a:r>
              <a:rPr lang="it-IT" sz="3600" dirty="0"/>
              <a:t>ils </a:t>
            </a:r>
            <a:r>
              <a:rPr lang="it-IT" sz="3600" dirty="0"/>
              <a:t>soient </a:t>
            </a:r>
            <a:r>
              <a:rPr lang="it-IT" sz="3600" dirty="0" err="1"/>
              <a:t>confisqués </a:t>
            </a:r>
            <a:r>
              <a:rPr lang="it-IT" sz="3600" dirty="0"/>
              <a:t>par la juridiction de jugement, </a:t>
            </a:r>
            <a:r>
              <a:rPr lang="it-IT" sz="3600" dirty="0" err="1"/>
              <a:t>lorsqu'</a:t>
            </a:r>
            <a:r>
              <a:rPr lang="it-IT" sz="3600" dirty="0" err="1"/>
              <a:t>il y </a:t>
            </a:r>
            <a:r>
              <a:rPr lang="it-IT" sz="3600" dirty="0" err="1"/>
              <a:t>a des </a:t>
            </a:r>
            <a:r>
              <a:rPr lang="it-IT" sz="3600" dirty="0" err="1"/>
              <a:t>raisons </a:t>
            </a:r>
            <a:r>
              <a:rPr lang="it-IT" sz="3600" dirty="0"/>
              <a:t>de </a:t>
            </a:r>
            <a:r>
              <a:rPr lang="it-IT" sz="3600" dirty="0" err="1"/>
              <a:t>croire </a:t>
            </a:r>
            <a:r>
              <a:rPr lang="it-IT" sz="3600" dirty="0" err="1"/>
              <a:t>que </a:t>
            </a:r>
            <a:r>
              <a:rPr lang="it-IT" sz="3600" dirty="0" err="1"/>
              <a:t>le </a:t>
            </a:r>
            <a:r>
              <a:rPr lang="it-IT" sz="3600" dirty="0" err="1"/>
              <a:t>propriétaire</a:t>
            </a:r>
            <a:r>
              <a:rPr lang="it-IT" sz="3600" dirty="0"/>
              <a:t>, le </a:t>
            </a:r>
            <a:r>
              <a:rPr lang="it-IT" sz="3600" dirty="0" err="1"/>
              <a:t>possesseur </a:t>
            </a:r>
            <a:r>
              <a:rPr lang="it-IT" sz="3600" dirty="0"/>
              <a:t>ou le contrôleur de </a:t>
            </a:r>
            <a:r>
              <a:rPr lang="it-IT" sz="3600" dirty="0" err="1"/>
              <a:t>ces </a:t>
            </a:r>
            <a:r>
              <a:rPr lang="it-IT" sz="3600" dirty="0" err="1"/>
              <a:t>instruments </a:t>
            </a:r>
            <a:r>
              <a:rPr lang="it-IT" sz="3600" dirty="0"/>
              <a:t>ou </a:t>
            </a:r>
            <a:r>
              <a:rPr lang="it-IT" sz="3600" dirty="0" err="1"/>
              <a:t>produits </a:t>
            </a:r>
            <a:r>
              <a:rPr lang="it-IT" sz="3600" dirty="0" err="1"/>
              <a:t>cherchera à </a:t>
            </a:r>
            <a:r>
              <a:rPr lang="it-IT" sz="3600" dirty="0"/>
              <a:t>faire échouer le </a:t>
            </a:r>
            <a:r>
              <a:rPr lang="it-IT" sz="3600" dirty="0" err="1"/>
              <a:t>jugement </a:t>
            </a:r>
            <a:r>
              <a:rPr lang="it-IT" sz="3600" dirty="0" err="1"/>
              <a:t>ordonnant la </a:t>
            </a:r>
            <a:r>
              <a:rPr lang="it-IT" sz="3600" dirty="0" err="1"/>
              <a:t>confiscation</a:t>
            </a:r>
            <a:r>
              <a:rPr lang="it-IT" sz="3600" dirty="0"/>
              <a:t>.</a:t>
            </a:r>
          </a:p>
        </p:txBody>
      </p:sp>
      <p:sp>
        <p:nvSpPr>
          <p:cNvPr id="5" name="Dia számának helye 4">
            <a:extLst>
              <a:ext uri="{FF2B5EF4-FFF2-40B4-BE49-F238E27FC236}">
                <a16:creationId xmlns:a16="http://schemas.microsoft.com/office/drawing/2014/main" id="{936ED714-DA00-4118-8FC7-893159EA1174}"/>
              </a:ext>
            </a:extLst>
          </p:cNvPr>
          <p:cNvSpPr>
            <a:spLocks noGrp="1"/>
          </p:cNvSpPr>
          <p:nvPr>
            <p:ph type="sldNum" sz="quarter" idx="8"/>
          </p:nvPr>
        </p:nvSpPr>
        <p:spPr/>
        <p:txBody>
          <a:bodyPr/>
          <a:lstStyle/>
          <a:p>
            <a:fld id="{30823021-24C4-4F3C-9002-E6C2410D5093}" type="slidenum">
              <a:rPr lang="hu-HU" smtClean="0"/>
              <a:t>4</a:t>
            </a:fld>
            <a:endParaRPr lang="hu-HU" dirty="0"/>
          </a:p>
        </p:txBody>
      </p:sp>
    </p:spTree>
  </p:cSld>
  <p:clrMapOvr>
    <a:masterClrMapping/>
  </p:clrMapOvr>
</p:sld>
</file>

<file path=ppt/slides/slide51010.xml><?xml version="1.0" encoding="utf-8"?>
<p:sld xmlns:a16="http://schemas.microsoft.com/office/drawing/2014/main" xmlns:a="http://schemas.openxmlformats.org/drawingml/2006/main" xmlns:r="http://schemas.openxmlformats.org/officeDocument/2006/relationships" xmlns:p="http://schemas.openxmlformats.org/presentationml/2006/main">
  <p:cSld name="Slide5">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CA6F00-AE6C-4DC4-9A0D-E790A769C45F}"/>
              </a:ext>
            </a:extLst>
          </p:cNvPr>
          <p:cNvSpPr txBox="1">
            <a:spLocks noGrp="1"/>
          </p:cNvSpPr>
          <p:nvPr>
            <p:ph type="title" idx="4294967295"/>
          </p:nvPr>
        </p:nvSpPr>
        <p:spPr>
          <a:xfrm>
            <a:off x="801032" y="592988"/>
            <a:ext cx="8690805" cy="1055181"/>
          </a:xfrm>
        </p:spPr>
        <p:txBody>
          <a:bodyPr/>
          <a:lstStyle/>
          <a:p>
            <a:pPr lvl="0"/>
            <a:r>
              <a:rPr lang="it-IT" b="1" dirty="0" err="1"/>
              <a:t>Saisie </a:t>
            </a:r>
            <a:r>
              <a:rPr lang="it-IT" b="1" dirty="0"/>
              <a:t>et </a:t>
            </a:r>
            <a:r>
              <a:rPr lang="it-IT" b="1" dirty="0" err="1"/>
              <a:t>confiscation</a:t>
            </a:r>
            <a:endParaRPr lang="it-IT" b="1" dirty="0"/>
          </a:p>
        </p:txBody>
      </p:sp>
      <p:sp>
        <p:nvSpPr>
          <p:cNvPr id="3" name="Segnaposto testo 2">
            <a:extLst>
              <a:ext uri="{FF2B5EF4-FFF2-40B4-BE49-F238E27FC236}">
                <a16:creationId xmlns:a16="http://schemas.microsoft.com/office/drawing/2014/main" id="{089275DA-2012-41FF-9917-63D7B4895ADC}"/>
              </a:ext>
            </a:extLst>
          </p:cNvPr>
          <p:cNvSpPr txBox="1">
            <a:spLocks noGrp="1"/>
          </p:cNvSpPr>
          <p:nvPr>
            <p:ph type="body" idx="4294967295"/>
          </p:nvPr>
        </p:nvSpPr>
        <p:spPr>
          <a:xfrm>
            <a:off x="801032" y="2152031"/>
            <a:ext cx="10420118" cy="4282638"/>
          </a:xfrm>
        </p:spPr>
        <p:txBody>
          <a:bodyPr>
            <a:normAutofit fontScale="85000" lnSpcReduction="10000"/>
          </a:bodyPr>
          <a:lstStyle/>
          <a:p>
            <a:pPr lvl="0"/>
            <a:r>
              <a:rPr lang="it-IT" dirty="0" err="1"/>
              <a:t>Saisie </a:t>
            </a:r>
            <a:r>
              <a:rPr lang="it-IT" dirty="0"/>
              <a:t>des </a:t>
            </a:r>
            <a:r>
              <a:rPr lang="it-IT" dirty="0" err="1"/>
              <a:t>produits </a:t>
            </a:r>
            <a:r>
              <a:rPr lang="it-IT" dirty="0"/>
              <a:t>du crime </a:t>
            </a:r>
            <a:r>
              <a:rPr lang="it-IT" dirty="0" err="1"/>
              <a:t>afin </a:t>
            </a:r>
            <a:r>
              <a:rPr lang="it-IT" dirty="0"/>
              <a:t>de </a:t>
            </a:r>
            <a:r>
              <a:rPr lang="it-IT" dirty="0" err="1"/>
              <a:t>récupérer </a:t>
            </a:r>
            <a:r>
              <a:rPr lang="it-IT" dirty="0"/>
              <a:t>le </a:t>
            </a:r>
            <a:r>
              <a:rPr lang="it-IT" dirty="0" err="1"/>
              <a:t>montant </a:t>
            </a:r>
            <a:r>
              <a:rPr lang="it-IT" dirty="0" err="1"/>
              <a:t>fraudé</a:t>
            </a:r>
            <a:endParaRPr lang="it-IT" dirty="0"/>
          </a:p>
          <a:p>
            <a:pPr lvl="0"/>
            <a:r>
              <a:rPr lang="it-IT" dirty="0"/>
              <a:t>Art 38</a:t>
            </a:r>
          </a:p>
          <a:p>
            <a:pPr lvl="0"/>
            <a:r>
              <a:rPr lang="it-IT" dirty="0" err="1"/>
              <a:t>Lorsque</a:t>
            </a:r>
            <a:r>
              <a:rPr lang="it-IT" dirty="0"/>
              <a:t>, </a:t>
            </a:r>
            <a:r>
              <a:rPr lang="it-IT" dirty="0" err="1"/>
              <a:t>conformément </a:t>
            </a:r>
            <a:r>
              <a:rPr lang="it-IT" dirty="0"/>
              <a:t>aux </a:t>
            </a:r>
            <a:r>
              <a:rPr lang="it-IT" dirty="0" err="1"/>
              <a:t>exigences </a:t>
            </a:r>
            <a:r>
              <a:rPr lang="it-IT" dirty="0"/>
              <a:t>et aux </a:t>
            </a:r>
            <a:r>
              <a:rPr lang="it-IT" dirty="0" err="1"/>
              <a:t>procédures </a:t>
            </a:r>
            <a:r>
              <a:rPr lang="it-IT" dirty="0"/>
              <a:t>prévues par le </a:t>
            </a:r>
            <a:r>
              <a:rPr lang="it-IT" dirty="0" err="1"/>
              <a:t>droit </a:t>
            </a:r>
            <a:r>
              <a:rPr lang="it-IT" dirty="0"/>
              <a:t>national</a:t>
            </a:r>
            <a:r>
              <a:rPr lang="it-IT" dirty="0" err="1"/>
              <a:t>, y compris </a:t>
            </a:r>
            <a:r>
              <a:rPr lang="it-IT" dirty="0"/>
              <a:t>le </a:t>
            </a:r>
            <a:r>
              <a:rPr lang="it-IT" dirty="0" err="1"/>
              <a:t>droit </a:t>
            </a:r>
            <a:r>
              <a:rPr lang="it-IT" dirty="0"/>
              <a:t>national </a:t>
            </a:r>
            <a:r>
              <a:rPr lang="it-IT" dirty="0" err="1"/>
              <a:t>transposant la </a:t>
            </a:r>
            <a:r>
              <a:rPr lang="it-IT" dirty="0"/>
              <a:t>directive 2014/42/UE du </a:t>
            </a:r>
            <a:r>
              <a:rPr lang="it-IT" dirty="0" err="1"/>
              <a:t>Parlement </a:t>
            </a:r>
            <a:r>
              <a:rPr lang="it-IT" dirty="0" err="1"/>
              <a:t>européen </a:t>
            </a:r>
            <a:r>
              <a:rPr lang="it-IT" dirty="0"/>
              <a:t>et du </a:t>
            </a:r>
            <a:r>
              <a:rPr lang="it-IT" dirty="0" err="1"/>
              <a:t>Conseil</a:t>
            </a:r>
            <a:r>
              <a:rPr lang="it-IT" dirty="0"/>
              <a:t>, la </a:t>
            </a:r>
            <a:r>
              <a:rPr lang="it-IT" dirty="0"/>
              <a:t>juridiction nationale </a:t>
            </a:r>
            <a:r>
              <a:rPr lang="it-IT" dirty="0" err="1"/>
              <a:t>compétente </a:t>
            </a:r>
            <a:r>
              <a:rPr lang="it-IT" dirty="0" err="1"/>
              <a:t>a </a:t>
            </a:r>
            <a:r>
              <a:rPr lang="it-IT" dirty="0" err="1"/>
              <a:t>décidé</a:t>
            </a:r>
            <a:r>
              <a:rPr lang="it-IT" dirty="0"/>
              <a:t>, par une </a:t>
            </a:r>
            <a:r>
              <a:rPr lang="it-IT" dirty="0"/>
              <a:t>décision </a:t>
            </a:r>
            <a:r>
              <a:rPr lang="it-IT" dirty="0" err="1"/>
              <a:t>définitive, </a:t>
            </a:r>
            <a:r>
              <a:rPr lang="it-IT" dirty="0"/>
              <a:t>de confisquer </a:t>
            </a:r>
            <a:r>
              <a:rPr lang="it-IT" dirty="0" err="1"/>
              <a:t>tout </a:t>
            </a:r>
            <a:r>
              <a:rPr lang="it-IT" dirty="0" err="1"/>
              <a:t>bien </a:t>
            </a:r>
            <a:r>
              <a:rPr lang="it-IT" dirty="0" err="1"/>
              <a:t>lié à </a:t>
            </a:r>
            <a:r>
              <a:rPr lang="it-IT" dirty="0"/>
              <a:t>une </a:t>
            </a:r>
            <a:r>
              <a:rPr lang="it-IT" dirty="0" err="1"/>
              <a:t>infraction </a:t>
            </a:r>
            <a:r>
              <a:rPr lang="it-IT" dirty="0" err="1"/>
              <a:t>relevant de la </a:t>
            </a:r>
            <a:r>
              <a:rPr lang="it-IT" dirty="0" err="1"/>
              <a:t>compétence </a:t>
            </a:r>
            <a:r>
              <a:rPr lang="it-IT" dirty="0"/>
              <a:t>de l'OEPP </a:t>
            </a:r>
            <a:r>
              <a:rPr lang="it-IT" dirty="0"/>
              <a:t>ou le </a:t>
            </a:r>
            <a:r>
              <a:rPr lang="it-IT" dirty="0" err="1"/>
              <a:t>produit </a:t>
            </a:r>
            <a:r>
              <a:rPr lang="it-IT" dirty="0" err="1"/>
              <a:t>de celle-ci, il </a:t>
            </a:r>
            <a:r>
              <a:rPr lang="it-IT" dirty="0"/>
              <a:t>est </a:t>
            </a:r>
            <a:r>
              <a:rPr lang="it-IT" dirty="0" err="1"/>
              <a:t>disposé </a:t>
            </a:r>
            <a:r>
              <a:rPr lang="it-IT" dirty="0"/>
              <a:t>de </a:t>
            </a:r>
            <a:r>
              <a:rPr lang="it-IT" dirty="0" err="1"/>
              <a:t>ces </a:t>
            </a:r>
            <a:r>
              <a:rPr lang="it-IT" dirty="0"/>
              <a:t>biens ou </a:t>
            </a:r>
            <a:r>
              <a:rPr lang="it-IT" dirty="0" err="1"/>
              <a:t>produits </a:t>
            </a:r>
            <a:r>
              <a:rPr lang="it-IT" dirty="0" err="1"/>
              <a:t>conformément </a:t>
            </a:r>
            <a:r>
              <a:rPr lang="it-IT" dirty="0"/>
              <a:t>au </a:t>
            </a:r>
            <a:r>
              <a:rPr lang="it-IT" dirty="0" err="1"/>
              <a:t>droit </a:t>
            </a:r>
            <a:r>
              <a:rPr lang="it-IT" dirty="0"/>
              <a:t>national </a:t>
            </a:r>
            <a:r>
              <a:rPr lang="it-IT" dirty="0" err="1"/>
              <a:t>applicable</a:t>
            </a:r>
            <a:r>
              <a:rPr lang="it-IT" dirty="0"/>
              <a:t>. </a:t>
            </a:r>
            <a:r>
              <a:rPr lang="it-IT" dirty="0" err="1"/>
              <a:t>Cette </a:t>
            </a:r>
            <a:r>
              <a:rPr lang="it-IT" dirty="0" err="1"/>
              <a:t>disposition </a:t>
            </a:r>
            <a:r>
              <a:rPr lang="it-IT" dirty="0" err="1"/>
              <a:t>n'</a:t>
            </a:r>
            <a:r>
              <a:rPr lang="it-IT" dirty="0" err="1"/>
              <a:t>affecte </a:t>
            </a:r>
            <a:r>
              <a:rPr lang="it-IT" dirty="0" err="1"/>
              <a:t>pas </a:t>
            </a:r>
            <a:r>
              <a:rPr lang="it-IT" dirty="0" err="1"/>
              <a:t>négativement </a:t>
            </a:r>
            <a:r>
              <a:rPr lang="it-IT" dirty="0"/>
              <a:t>les </a:t>
            </a:r>
            <a:r>
              <a:rPr lang="it-IT" dirty="0" err="1"/>
              <a:t>droits de </a:t>
            </a:r>
            <a:r>
              <a:rPr lang="it-IT" dirty="0"/>
              <a:t>l'Union ou d'</a:t>
            </a:r>
            <a:r>
              <a:rPr lang="it-IT" dirty="0" err="1"/>
              <a:t>autres </a:t>
            </a:r>
            <a:r>
              <a:rPr lang="it-IT" dirty="0" err="1"/>
              <a:t>victimes </a:t>
            </a:r>
            <a:r>
              <a:rPr lang="it-IT" dirty="0"/>
              <a:t>à être </a:t>
            </a:r>
            <a:r>
              <a:rPr lang="it-IT" dirty="0" err="1"/>
              <a:t>indemnisées </a:t>
            </a:r>
            <a:r>
              <a:rPr lang="it-IT" dirty="0"/>
              <a:t>pour les </a:t>
            </a:r>
            <a:r>
              <a:rPr lang="it-IT" dirty="0" err="1"/>
              <a:t>dommages qu</a:t>
            </a:r>
            <a:r>
              <a:rPr lang="it-IT" dirty="0" err="1"/>
              <a:t>'</a:t>
            </a:r>
            <a:r>
              <a:rPr lang="it-IT" dirty="0" err="1"/>
              <a:t>elles </a:t>
            </a:r>
            <a:r>
              <a:rPr lang="it-IT" dirty="0" err="1"/>
              <a:t>ont </a:t>
            </a:r>
            <a:r>
              <a:rPr lang="it-IT" dirty="0" err="1"/>
              <a:t>subis</a:t>
            </a:r>
            <a:r>
              <a:rPr lang="it-IT" dirty="0"/>
              <a:t>.</a:t>
            </a:r>
          </a:p>
        </p:txBody>
      </p:sp>
      <p:sp>
        <p:nvSpPr>
          <p:cNvPr id="5" name="Dia számának helye 4">
            <a:extLst>
              <a:ext uri="{FF2B5EF4-FFF2-40B4-BE49-F238E27FC236}">
                <a16:creationId xmlns:a16="http://schemas.microsoft.com/office/drawing/2014/main" id="{447366F0-FA48-40A3-9753-A5079BF49D27}"/>
              </a:ext>
            </a:extLst>
          </p:cNvPr>
          <p:cNvSpPr>
            <a:spLocks noGrp="1"/>
          </p:cNvSpPr>
          <p:nvPr>
            <p:ph type="sldNum" sz="quarter" idx="8"/>
          </p:nvPr>
        </p:nvSpPr>
        <p:spPr/>
        <p:txBody>
          <a:bodyPr/>
          <a:lstStyle/>
          <a:p>
            <a:fld id="{30823021-24C4-4F3C-9002-E6C2410D5093}" type="slidenum">
              <a:rPr lang="hu-HU" smtClean="0"/>
              <a:t>5</a:t>
            </a:fld>
            <a:endParaRPr lang="hu-HU" dirty="0"/>
          </a:p>
        </p:txBody>
      </p:sp>
    </p:spTree>
  </p:cSld>
  <p:clrMapOvr>
    <a:masterClrMapping/>
  </p:clrMapOvr>
</p:sld>
</file>

<file path=ppt/slides/slide655.xml><?xml version="1.0" encoding="utf-8"?>
<p:sld xmlns:a16="http://schemas.microsoft.com/office/drawing/2014/main" xmlns:a="http://schemas.openxmlformats.org/drawingml/2006/main" xmlns:r="http://schemas.openxmlformats.org/officeDocument/2006/relationships" xmlns:p="http://schemas.openxmlformats.org/presentationml/2006/main">
  <p:cSld name="Slide6">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C21601-F199-49E8-A7EC-0532CAFC5214}"/>
              </a:ext>
            </a:extLst>
          </p:cNvPr>
          <p:cNvSpPr txBox="1">
            <a:spLocks noGrp="1"/>
          </p:cNvSpPr>
          <p:nvPr>
            <p:ph type="title" idx="4294967295"/>
          </p:nvPr>
        </p:nvSpPr>
        <p:spPr>
          <a:xfrm>
            <a:off x="812325" y="620978"/>
            <a:ext cx="7518873" cy="1027200"/>
          </a:xfrm>
        </p:spPr>
        <p:txBody>
          <a:bodyPr/>
          <a:lstStyle/>
          <a:p>
            <a:pPr lvl="0"/>
            <a:r>
              <a:rPr lang="it-IT" sz="4900" b="1" dirty="0" err="1"/>
              <a:t>Principes</a:t>
            </a:r>
            <a:endParaRPr lang="it-IT" sz="4900" b="1" dirty="0"/>
          </a:p>
        </p:txBody>
      </p:sp>
      <p:sp>
        <p:nvSpPr>
          <p:cNvPr id="3" name="Segnaposto testo 2">
            <a:extLst>
              <a:ext uri="{FF2B5EF4-FFF2-40B4-BE49-F238E27FC236}">
                <a16:creationId xmlns:a16="http://schemas.microsoft.com/office/drawing/2014/main" id="{72CFF813-A4E2-4D1C-AE0C-96A2140C7913}"/>
              </a:ext>
            </a:extLst>
          </p:cNvPr>
          <p:cNvSpPr txBox="1">
            <a:spLocks noGrp="1"/>
          </p:cNvSpPr>
          <p:nvPr>
            <p:ph type="body" idx="4294967295"/>
          </p:nvPr>
        </p:nvSpPr>
        <p:spPr>
          <a:xfrm>
            <a:off x="812325" y="1993986"/>
            <a:ext cx="10386258" cy="4440683"/>
          </a:xfrm>
        </p:spPr>
        <p:txBody>
          <a:bodyPr/>
          <a:lstStyle/>
          <a:p>
            <a:pPr lvl="0"/>
            <a:r>
              <a:rPr lang="it-IT" dirty="0"/>
              <a:t>Dans la </a:t>
            </a:r>
            <a:r>
              <a:rPr lang="it-IT" dirty="0" err="1"/>
              <a:t>procédure de l'</a:t>
            </a:r>
            <a:r>
              <a:rPr lang="it-IT" dirty="0"/>
              <a:t>OEPP</a:t>
            </a:r>
            <a:r>
              <a:rPr lang="it-IT" dirty="0"/>
              <a:t>, la </a:t>
            </a:r>
            <a:r>
              <a:rPr lang="it-IT" dirty="0" err="1"/>
              <a:t>saisie </a:t>
            </a:r>
            <a:r>
              <a:rPr lang="it-IT" dirty="0"/>
              <a:t>et la </a:t>
            </a:r>
            <a:r>
              <a:rPr lang="it-IT" dirty="0" err="1"/>
              <a:t>confiscation </a:t>
            </a:r>
            <a:r>
              <a:rPr lang="it-IT" dirty="0"/>
              <a:t>sont </a:t>
            </a:r>
            <a:r>
              <a:rPr lang="it-IT" dirty="0" err="1"/>
              <a:t>régies par le </a:t>
            </a:r>
            <a:r>
              <a:rPr lang="it-IT" dirty="0" err="1"/>
              <a:t>droit </a:t>
            </a:r>
            <a:r>
              <a:rPr lang="it-IT" dirty="0"/>
              <a:t>national.</a:t>
            </a:r>
            <a:endParaRPr lang="it-IT" dirty="0"/>
          </a:p>
        </p:txBody>
      </p:sp>
      <p:sp>
        <p:nvSpPr>
          <p:cNvPr id="5" name="Dia számának helye 4">
            <a:extLst>
              <a:ext uri="{FF2B5EF4-FFF2-40B4-BE49-F238E27FC236}">
                <a16:creationId xmlns:a16="http://schemas.microsoft.com/office/drawing/2014/main" id="{7B87A1F3-909B-4C8E-B966-5D1DE030DFF5}"/>
              </a:ext>
            </a:extLst>
          </p:cNvPr>
          <p:cNvSpPr>
            <a:spLocks noGrp="1"/>
          </p:cNvSpPr>
          <p:nvPr>
            <p:ph type="sldNum" sz="quarter" idx="8"/>
          </p:nvPr>
        </p:nvSpPr>
        <p:spPr/>
        <p:txBody>
          <a:bodyPr/>
          <a:lstStyle/>
          <a:p>
            <a:fld id="{30823021-24C4-4F3C-9002-E6C2410D5093}" type="slidenum">
              <a:rPr lang="hu-HU" smtClean="0"/>
              <a:t>6</a:t>
            </a:fld>
            <a:endParaRPr lang="hu-HU" dirty="0"/>
          </a:p>
        </p:txBody>
      </p:sp>
    </p:spTree>
  </p:cSld>
  <p:clrMapOvr>
    <a:masterClrMapping/>
  </p:clrMapOvr>
</p:sld>
</file>

<file path=ppt/slides/slide711.xml><?xml version="1.0" encoding="utf-8"?>
<p:sld xmlns:a16="http://schemas.microsoft.com/office/drawing/2014/main" xmlns:a="http://schemas.openxmlformats.org/drawingml/2006/main" xmlns:r="http://schemas.openxmlformats.org/officeDocument/2006/relationships" xmlns:p="http://schemas.openxmlformats.org/presentationml/2006/main">
  <p:cSld name="Slide7">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295B87-E3C5-4859-A952-4B7FB24F828E}"/>
              </a:ext>
            </a:extLst>
          </p:cNvPr>
          <p:cNvSpPr txBox="1">
            <a:spLocks noGrp="1"/>
          </p:cNvSpPr>
          <p:nvPr>
            <p:ph type="title" idx="4294967295"/>
          </p:nvPr>
        </p:nvSpPr>
        <p:spPr>
          <a:xfrm>
            <a:off x="789748" y="547835"/>
            <a:ext cx="8139769" cy="1055181"/>
          </a:xfrm>
        </p:spPr>
        <p:txBody>
          <a:bodyPr>
            <a:normAutofit fontScale="90000"/>
          </a:bodyPr>
          <a:lstStyle/>
          <a:p>
            <a:pPr lvl="0"/>
            <a:r>
              <a:rPr lang="it-IT" b="1" dirty="0"/>
              <a:t>Cadre juridique de la </a:t>
            </a:r>
            <a:r>
              <a:rPr lang="it-IT" b="1" dirty="0" err="1"/>
              <a:t>saisie </a:t>
            </a:r>
            <a:r>
              <a:rPr lang="it-IT" b="1" dirty="0"/>
              <a:t>et de la </a:t>
            </a:r>
            <a:r>
              <a:rPr lang="it-IT" b="1" dirty="0" err="1"/>
              <a:t>confiscation </a:t>
            </a:r>
            <a:r>
              <a:rPr lang="it-IT" b="1" dirty="0"/>
              <a:t>dans l'UE</a:t>
            </a:r>
          </a:p>
        </p:txBody>
      </p:sp>
      <p:sp>
        <p:nvSpPr>
          <p:cNvPr id="3" name="Segnaposto testo 2">
            <a:extLst>
              <a:ext uri="{FF2B5EF4-FFF2-40B4-BE49-F238E27FC236}">
                <a16:creationId xmlns:a16="http://schemas.microsoft.com/office/drawing/2014/main" id="{22D0D19E-83DC-4060-B18C-1D8D87E33900}"/>
              </a:ext>
            </a:extLst>
          </p:cNvPr>
          <p:cNvSpPr txBox="1">
            <a:spLocks noGrp="1"/>
          </p:cNvSpPr>
          <p:nvPr>
            <p:ph type="body" idx="4294967295"/>
          </p:nvPr>
        </p:nvSpPr>
        <p:spPr>
          <a:xfrm>
            <a:off x="789748" y="2073008"/>
            <a:ext cx="10363672" cy="4305214"/>
          </a:xfrm>
        </p:spPr>
        <p:txBody>
          <a:bodyPr>
            <a:normAutofit/>
          </a:bodyPr>
          <a:lstStyle/>
          <a:p>
            <a:pPr lvl="0"/>
            <a:r>
              <a:rPr lang="it-IT" dirty="0" err="1"/>
              <a:t>Saisie </a:t>
            </a:r>
            <a:r>
              <a:rPr lang="it-IT" dirty="0"/>
              <a:t>de </a:t>
            </a:r>
            <a:r>
              <a:rPr lang="it-IT" dirty="0" err="1"/>
              <a:t>preuves </a:t>
            </a:r>
            <a:r>
              <a:rPr lang="it-IT" dirty="0"/>
              <a:t>: </a:t>
            </a:r>
            <a:r>
              <a:rPr lang="it-IT" dirty="0" err="1">
                <a:latin typeface="Calibri" pitchFamily="34"/>
              </a:rPr>
              <a:t>reconnaissance </a:t>
            </a:r>
            <a:r>
              <a:rPr lang="it-IT" dirty="0" err="1">
                <a:latin typeface="Calibri" pitchFamily="34"/>
              </a:rPr>
              <a:t>mutuelle </a:t>
            </a:r>
            <a:r>
              <a:rPr lang="it-IT" dirty="0">
                <a:latin typeface="Calibri" pitchFamily="34"/>
              </a:rPr>
              <a:t>: EIO</a:t>
            </a:r>
          </a:p>
          <a:p>
            <a:pPr lvl="0"/>
            <a:r>
              <a:rPr lang="it-IT" dirty="0" err="1">
                <a:latin typeface="Calibri" pitchFamily="34"/>
              </a:rPr>
              <a:t> la directive </a:t>
            </a:r>
            <a:r>
              <a:rPr lang="it-IT" dirty="0">
                <a:latin typeface="Calibri" pitchFamily="34"/>
              </a:rPr>
              <a:t>2014/41/UE - </a:t>
            </a:r>
            <a:r>
              <a:rPr lang="it-IT" dirty="0" err="1">
                <a:latin typeface="Calibri" pitchFamily="34"/>
              </a:rPr>
              <a:t>remplaçant </a:t>
            </a:r>
            <a:r>
              <a:rPr lang="it-IT" dirty="0">
                <a:latin typeface="Calibri" pitchFamily="34"/>
              </a:rPr>
              <a:t>la </a:t>
            </a:r>
            <a:r>
              <a:rPr lang="it-IT" dirty="0" err="1">
                <a:latin typeface="Calibri" pitchFamily="34"/>
              </a:rPr>
              <a:t>décision-cadre </a:t>
            </a:r>
            <a:r>
              <a:rPr lang="it-IT" dirty="0">
                <a:latin typeface="Calibri" pitchFamily="34"/>
              </a:rPr>
              <a:t>2003/577/JAI</a:t>
            </a:r>
            <a:endParaRPr lang="it-IT" dirty="0"/>
          </a:p>
          <a:p>
            <a:pPr lvl="0">
              <a:spcBef>
                <a:spcPts val="1417"/>
              </a:spcBef>
              <a:buNone/>
            </a:pPr>
            <a:r>
              <a:rPr lang="it-IT" dirty="0" err="1">
                <a:latin typeface="Calibri" pitchFamily="34"/>
              </a:rPr>
              <a:t>- Saisie </a:t>
            </a:r>
            <a:r>
              <a:rPr lang="it-IT" dirty="0">
                <a:latin typeface="Calibri" pitchFamily="34"/>
              </a:rPr>
              <a:t>préventive </a:t>
            </a:r>
            <a:r>
              <a:rPr lang="it-IT" dirty="0">
                <a:latin typeface="Calibri" pitchFamily="34"/>
              </a:rPr>
              <a:t>et </a:t>
            </a:r>
            <a:r>
              <a:rPr lang="it-IT" dirty="0" err="1">
                <a:latin typeface="Calibri" pitchFamily="34"/>
              </a:rPr>
              <a:t>confiscation </a:t>
            </a:r>
            <a:r>
              <a:rPr lang="it-IT" dirty="0">
                <a:latin typeface="Calibri" pitchFamily="34"/>
              </a:rPr>
              <a:t>:</a:t>
            </a:r>
          </a:p>
          <a:p>
            <a:pPr lvl="0">
              <a:spcBef>
                <a:spcPts val="1417"/>
              </a:spcBef>
              <a:buNone/>
            </a:pPr>
            <a:r>
              <a:rPr lang="it-IT" dirty="0" err="1">
                <a:latin typeface="Calibri" pitchFamily="34"/>
              </a:rPr>
              <a:t>Reconnaissance </a:t>
            </a:r>
            <a:r>
              <a:rPr lang="it-IT" dirty="0" err="1">
                <a:latin typeface="Calibri" pitchFamily="34"/>
              </a:rPr>
              <a:t>mutuelle </a:t>
            </a:r>
            <a:r>
              <a:rPr lang="it-IT" dirty="0">
                <a:latin typeface="Calibri" pitchFamily="34"/>
              </a:rPr>
              <a:t>: </a:t>
            </a:r>
            <a:r>
              <a:rPr lang="it-IT" dirty="0" err="1">
                <a:latin typeface="Calibri" pitchFamily="34"/>
              </a:rPr>
              <a:t>décision-cadre </a:t>
            </a:r>
            <a:r>
              <a:rPr lang="it-IT" dirty="0">
                <a:latin typeface="Calibri" pitchFamily="34"/>
              </a:rPr>
              <a:t>2003/577/JAI ; 2006/783/JAI ; </a:t>
            </a:r>
            <a:r>
              <a:rPr lang="it-IT" dirty="0" err="1">
                <a:latin typeface="Calibri" pitchFamily="34"/>
              </a:rPr>
              <a:t>règlement (</a:t>
            </a:r>
            <a:r>
              <a:rPr lang="it-IT" dirty="0">
                <a:latin typeface="Calibri" pitchFamily="34"/>
              </a:rPr>
              <a:t>UE) </a:t>
            </a:r>
            <a:r>
              <a:rPr lang="it-IT" dirty="0">
                <a:latin typeface="Calibri" pitchFamily="34"/>
              </a:rPr>
              <a:t>2018/1805</a:t>
            </a:r>
          </a:p>
          <a:p>
            <a:pPr lvl="0">
              <a:spcBef>
                <a:spcPts val="1417"/>
              </a:spcBef>
              <a:buNone/>
            </a:pPr>
            <a:r>
              <a:rPr lang="it-IT" dirty="0" err="1">
                <a:latin typeface="Calibri" pitchFamily="34"/>
              </a:rPr>
              <a:t>Harmonisation </a:t>
            </a:r>
            <a:r>
              <a:rPr lang="it-IT" dirty="0">
                <a:latin typeface="Calibri" pitchFamily="34"/>
              </a:rPr>
              <a:t>: </a:t>
            </a:r>
            <a:r>
              <a:rPr lang="it-IT" dirty="0" err="1">
                <a:latin typeface="Calibri" pitchFamily="34"/>
              </a:rPr>
              <a:t>décision-cadre </a:t>
            </a:r>
            <a:r>
              <a:rPr lang="it-IT" dirty="0">
                <a:latin typeface="Calibri" pitchFamily="34"/>
              </a:rPr>
              <a:t>2005/212/JAI - </a:t>
            </a:r>
            <a:r>
              <a:rPr lang="it-IT" dirty="0" err="1">
                <a:latin typeface="Calibri" pitchFamily="34"/>
              </a:rPr>
              <a:t>directive </a:t>
            </a:r>
            <a:r>
              <a:rPr lang="it-IT" dirty="0">
                <a:latin typeface="Calibri" pitchFamily="34"/>
              </a:rPr>
              <a:t>014/42/UE</a:t>
            </a:r>
          </a:p>
        </p:txBody>
      </p:sp>
      <p:sp>
        <p:nvSpPr>
          <p:cNvPr id="5" name="Dia számának helye 4">
            <a:extLst>
              <a:ext uri="{FF2B5EF4-FFF2-40B4-BE49-F238E27FC236}">
                <a16:creationId xmlns:a16="http://schemas.microsoft.com/office/drawing/2014/main" id="{0775642C-98B8-42F6-ABC0-1010EF135535}"/>
              </a:ext>
            </a:extLst>
          </p:cNvPr>
          <p:cNvSpPr>
            <a:spLocks noGrp="1"/>
          </p:cNvSpPr>
          <p:nvPr>
            <p:ph type="sldNum" sz="quarter" idx="8"/>
          </p:nvPr>
        </p:nvSpPr>
        <p:spPr/>
        <p:txBody>
          <a:bodyPr/>
          <a:lstStyle/>
          <a:p>
            <a:fld id="{30823021-24C4-4F3C-9002-E6C2410D5093}" type="slidenum">
              <a:rPr lang="hu-HU" smtClean="0"/>
              <a:t>7</a:t>
            </a:fld>
            <a:endParaRPr lang="hu-HU" dirty="0"/>
          </a:p>
        </p:txBody>
      </p:sp>
    </p:spTree>
  </p:cSld>
  <p:clrMapOvr>
    <a:masterClrMapping/>
  </p:clrMapOvr>
</p:sld>
</file>

<file path=ppt/slides/slide81616.xml><?xml version="1.0" encoding="utf-8"?>
<p:sld xmlns:a16="http://schemas.microsoft.com/office/drawing/2014/main" xmlns:a="http://schemas.openxmlformats.org/drawingml/2006/main" xmlns:r="http://schemas.openxmlformats.org/officeDocument/2006/relationships" xmlns:p="http://schemas.openxmlformats.org/presentationml/2006/main">
  <p:cSld name="Slide8">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6E0007-B4BC-46D8-9653-96C0E611AE13}"/>
              </a:ext>
            </a:extLst>
          </p:cNvPr>
          <p:cNvSpPr txBox="1">
            <a:spLocks noGrp="1"/>
          </p:cNvSpPr>
          <p:nvPr>
            <p:ph type="title" idx="4294967295"/>
          </p:nvPr>
        </p:nvSpPr>
        <p:spPr>
          <a:xfrm>
            <a:off x="755879" y="547835"/>
            <a:ext cx="9754078" cy="1111626"/>
          </a:xfrm>
        </p:spPr>
        <p:txBody>
          <a:bodyPr/>
          <a:lstStyle/>
          <a:p>
            <a:pPr lvl="0"/>
            <a:r>
              <a:rPr lang="it-IT" sz="4400" b="1" dirty="0"/>
              <a:t>Utilisation des </a:t>
            </a:r>
            <a:r>
              <a:rPr lang="it-IT" sz="4400" b="1" dirty="0"/>
              <a:t>outils de </a:t>
            </a:r>
            <a:r>
              <a:rPr lang="it-IT" sz="4400" b="1" dirty="0" err="1"/>
              <a:t>coopération </a:t>
            </a:r>
            <a:r>
              <a:rPr lang="it-IT" sz="4400" b="1" dirty="0"/>
              <a:t>LBA/judiciaire</a:t>
            </a:r>
          </a:p>
        </p:txBody>
      </p:sp>
      <p:sp>
        <p:nvSpPr>
          <p:cNvPr id="3" name="Segnaposto testo 2">
            <a:extLst>
              <a:ext uri="{FF2B5EF4-FFF2-40B4-BE49-F238E27FC236}">
                <a16:creationId xmlns:a16="http://schemas.microsoft.com/office/drawing/2014/main" id="{6D4A72FF-C836-40C4-92F1-37F081A9A2BA}"/>
              </a:ext>
            </a:extLst>
          </p:cNvPr>
          <p:cNvSpPr txBox="1">
            <a:spLocks noGrp="1"/>
          </p:cNvSpPr>
          <p:nvPr>
            <p:ph type="body" idx="4294967295"/>
          </p:nvPr>
        </p:nvSpPr>
        <p:spPr>
          <a:xfrm>
            <a:off x="755879" y="2061725"/>
            <a:ext cx="10566879" cy="4282638"/>
          </a:xfrm>
        </p:spPr>
        <p:txBody>
          <a:bodyPr/>
          <a:lstStyle/>
          <a:p>
            <a:pPr lvl="0" hangingPunct="0">
              <a:spcBef>
                <a:spcPts val="1414"/>
              </a:spcBef>
            </a:pPr>
            <a:r>
              <a:rPr lang="it-IT" dirty="0">
                <a:latin typeface="Liberation Sans" pitchFamily="18"/>
              </a:rPr>
              <a:t>Dans l'</a:t>
            </a:r>
            <a:r>
              <a:rPr lang="it-IT" dirty="0" err="1">
                <a:latin typeface="Liberation Sans" pitchFamily="18"/>
              </a:rPr>
              <a:t>enquête </a:t>
            </a:r>
            <a:r>
              <a:rPr lang="it-IT" dirty="0">
                <a:latin typeface="Liberation Sans" pitchFamily="18"/>
              </a:rPr>
              <a:t>transfrontalière </a:t>
            </a:r>
            <a:r>
              <a:rPr lang="it-IT" dirty="0" err="1">
                <a:latin typeface="Liberation Sans" pitchFamily="18"/>
              </a:rPr>
              <a:t>de l'</a:t>
            </a:r>
            <a:r>
              <a:rPr lang="it-IT" dirty="0">
                <a:latin typeface="Liberation Sans" pitchFamily="18"/>
              </a:rPr>
              <a:t>OEPP </a:t>
            </a:r>
            <a:r>
              <a:rPr lang="it-IT" dirty="0">
                <a:latin typeface="Liberation Sans" pitchFamily="18"/>
              </a:rPr>
              <a:t>:</a:t>
            </a:r>
          </a:p>
          <a:p>
            <a:pPr lvl="0" hangingPunct="0">
              <a:spcBef>
                <a:spcPts val="1414"/>
              </a:spcBef>
            </a:pPr>
            <a:r>
              <a:rPr lang="it-IT" dirty="0">
                <a:latin typeface="Liberation Sans" pitchFamily="18"/>
              </a:rPr>
              <a:t>Aucune </a:t>
            </a:r>
            <a:r>
              <a:rPr lang="it-IT" dirty="0" err="1">
                <a:latin typeface="Liberation Sans" pitchFamily="18"/>
              </a:rPr>
              <a:t>demande d'</a:t>
            </a:r>
            <a:r>
              <a:rPr lang="it-IT" dirty="0">
                <a:latin typeface="Liberation Sans" pitchFamily="18"/>
              </a:rPr>
              <a:t>AML</a:t>
            </a:r>
            <a:endParaRPr lang="it-IT" dirty="0">
              <a:latin typeface="Liberation Sans" pitchFamily="18"/>
            </a:endParaRPr>
          </a:p>
          <a:p>
            <a:pPr lvl="0" hangingPunct="0">
              <a:spcBef>
                <a:spcPts val="1414"/>
              </a:spcBef>
            </a:pPr>
            <a:r>
              <a:rPr lang="it-IT" dirty="0">
                <a:latin typeface="Liberation Sans" pitchFamily="18"/>
              </a:rPr>
              <a:t>Non EIO</a:t>
            </a:r>
          </a:p>
        </p:txBody>
      </p:sp>
      <p:sp>
        <p:nvSpPr>
          <p:cNvPr id="5" name="Dia számának helye 4">
            <a:extLst>
              <a:ext uri="{FF2B5EF4-FFF2-40B4-BE49-F238E27FC236}">
                <a16:creationId xmlns:a16="http://schemas.microsoft.com/office/drawing/2014/main" id="{3934E0D6-67E5-4FB6-8780-82F36796205F}"/>
              </a:ext>
            </a:extLst>
          </p:cNvPr>
          <p:cNvSpPr>
            <a:spLocks noGrp="1"/>
          </p:cNvSpPr>
          <p:nvPr>
            <p:ph type="sldNum" sz="quarter" idx="8"/>
          </p:nvPr>
        </p:nvSpPr>
        <p:spPr/>
        <p:txBody>
          <a:bodyPr/>
          <a:lstStyle/>
          <a:p>
            <a:fld id="{30823021-24C4-4F3C-9002-E6C2410D5093}" type="slidenum">
              <a:rPr lang="hu-HU" smtClean="0"/>
              <a:t>8</a:t>
            </a:fld>
            <a:endParaRPr lang="hu-HU" dirty="0"/>
          </a:p>
        </p:txBody>
      </p:sp>
    </p:spTree>
  </p:cSld>
  <p:clrMapOvr>
    <a:masterClrMapping/>
  </p:clrMapOvr>
</p:sld>
</file>

<file path=ppt/slides/slide91414.xml><?xml version="1.0" encoding="utf-8"?>
<p:sld xmlns:a16="http://schemas.microsoft.com/office/drawing/2014/main" xmlns:a="http://schemas.openxmlformats.org/drawingml/2006/main" xmlns:r="http://schemas.openxmlformats.org/officeDocument/2006/relationships" xmlns:p="http://schemas.openxmlformats.org/presentationml/2006/main">
  <p:cSld name="Slide9">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3AC4FD-8C6E-403B-97F0-772D2EE7515B}"/>
              </a:ext>
            </a:extLst>
          </p:cNvPr>
          <p:cNvSpPr txBox="1">
            <a:spLocks noGrp="1"/>
          </p:cNvSpPr>
          <p:nvPr>
            <p:ph type="title" idx="4294967295"/>
          </p:nvPr>
        </p:nvSpPr>
        <p:spPr>
          <a:xfrm>
            <a:off x="846185" y="401613"/>
            <a:ext cx="10081452" cy="1167533"/>
          </a:xfrm>
        </p:spPr>
        <p:txBody>
          <a:bodyPr>
            <a:noAutofit/>
          </a:bodyPr>
          <a:lstStyle/>
          <a:p>
            <a:pPr lvl="0"/>
            <a:r>
              <a:rPr lang="it-IT" sz="4800" b="1" dirty="0"/>
              <a:t>Directive 2014/42/UE</a:t>
            </a:r>
          </a:p>
        </p:txBody>
      </p:sp>
      <p:sp>
        <p:nvSpPr>
          <p:cNvPr id="3" name="Segnaposto testo 2">
            <a:extLst>
              <a:ext uri="{FF2B5EF4-FFF2-40B4-BE49-F238E27FC236}">
                <a16:creationId xmlns:a16="http://schemas.microsoft.com/office/drawing/2014/main" id="{D62637B2-FECF-40E2-8892-866B0FB3E9AE}"/>
              </a:ext>
            </a:extLst>
          </p:cNvPr>
          <p:cNvSpPr txBox="1">
            <a:spLocks noGrp="1"/>
          </p:cNvSpPr>
          <p:nvPr>
            <p:ph type="body" idx="4294967295"/>
          </p:nvPr>
        </p:nvSpPr>
        <p:spPr>
          <a:xfrm>
            <a:off x="846185" y="2163324"/>
            <a:ext cx="10307235" cy="4147169"/>
          </a:xfrm>
        </p:spPr>
        <p:txBody>
          <a:bodyPr>
            <a:normAutofit fontScale="77500" lnSpcReduction="20000"/>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err="1">
                <a:ln>
                  <a:noFill/>
                </a:ln>
                <a:solidFill>
                  <a:srgbClr val="000000"/>
                </a:solidFill>
                <a:latin typeface="Calibri" pitchFamily="34"/>
                <a:ea typeface="DejaVu Sans" pitchFamily="2"/>
                <a:cs typeface="DejaVu Sans" pitchFamily="2"/>
              </a:rPr>
              <a:t>Il </a:t>
            </a:r>
            <a:r>
              <a:rPr lang="it-IT" sz="3200" b="0" i="0" u="none" strike="noStrike" cap="none" baseline="0" dirty="0" err="1">
                <a:ln>
                  <a:noFill/>
                </a:ln>
                <a:solidFill>
                  <a:srgbClr val="000000"/>
                </a:solidFill>
                <a:latin typeface="Calibri" pitchFamily="34"/>
                <a:ea typeface="DejaVu Sans" pitchFamily="2"/>
                <a:cs typeface="DejaVu Sans" pitchFamily="2"/>
              </a:rPr>
              <a:t>s'agit d'</a:t>
            </a:r>
            <a:r>
              <a:rPr lang="it-IT" sz="3200" b="0" i="0" u="none" strike="noStrike" cap="none" baseline="0" dirty="0">
                <a:ln>
                  <a:noFill/>
                </a:ln>
                <a:solidFill>
                  <a:srgbClr val="000000"/>
                </a:solidFill>
                <a:latin typeface="Calibri" pitchFamily="34"/>
                <a:ea typeface="DejaVu Sans" pitchFamily="2"/>
                <a:cs typeface="DejaVu Sans" pitchFamily="2"/>
              </a:rPr>
              <a:t>un </a:t>
            </a:r>
            <a:r>
              <a:rPr lang="it-IT" sz="3200" b="0" i="0" u="none" strike="noStrike" cap="none" baseline="0" dirty="0">
                <a:ln>
                  <a:noFill/>
                </a:ln>
                <a:solidFill>
                  <a:srgbClr val="000000"/>
                </a:solidFill>
                <a:latin typeface="Calibri" pitchFamily="34"/>
                <a:ea typeface="DejaVu Sans" pitchFamily="2"/>
                <a:cs typeface="DejaVu Sans" pitchFamily="2"/>
              </a:rPr>
              <a:t>outil d'</a:t>
            </a:r>
            <a:r>
              <a:rPr lang="it-IT" sz="3200" b="0" i="0" u="none" strike="noStrike" cap="none" baseline="0" dirty="0" err="1">
                <a:ln>
                  <a:noFill/>
                </a:ln>
                <a:solidFill>
                  <a:srgbClr val="000000"/>
                </a:solidFill>
                <a:latin typeface="Calibri" pitchFamily="34"/>
                <a:ea typeface="DejaVu Sans" pitchFamily="2"/>
                <a:cs typeface="DejaVu Sans" pitchFamily="2"/>
              </a:rPr>
              <a:t>harmonisation</a:t>
            </a:r>
            <a:r>
              <a:rPr lang="it-IT" sz="3200" b="0" i="0" u="none" strike="noStrike" cap="none" baseline="0" dirty="0">
                <a:ln>
                  <a:noFill/>
                </a:ln>
                <a:solidFill>
                  <a:srgbClr val="000000"/>
                </a:solidFill>
                <a:latin typeface="Calibri" pitchFamily="34"/>
                <a:ea typeface="DejaVu Sans" pitchFamily="2"/>
                <a:cs typeface="DejaVu Sans" pitchFamily="2"/>
              </a:rPr>
              <a:t>, en vertu de l'art. 82, virgule 2, e 83, virgule 1, TFUE.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3200" b="0" i="0" u="none" strike="noStrike" cap="none" baseline="0" dirty="0">
              <a:ln>
                <a:noFill/>
              </a:ln>
              <a:solidFill>
                <a:srgbClr val="000000"/>
              </a:solidFill>
              <a:latin typeface="Calibri" pitchFamily="34"/>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a:ln>
                  <a:noFill/>
                </a:ln>
                <a:solidFill>
                  <a:srgbClr val="000000"/>
                </a:solidFill>
                <a:latin typeface="Calibri" pitchFamily="34"/>
                <a:ea typeface="DejaVu Sans" pitchFamily="2"/>
                <a:cs typeface="DejaVu Sans" pitchFamily="2"/>
              </a:rPr>
              <a:t>Récital (1)</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it-IT" sz="3200" b="0" i="0" u="none" strike="noStrike" cap="none" baseline="0" dirty="0">
              <a:ln>
                <a:noFill/>
              </a:ln>
              <a:solidFill>
                <a:srgbClr val="000000"/>
              </a:solidFill>
              <a:latin typeface="Calibri" pitchFamily="34"/>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a:ln>
                  <a:noFill/>
                </a:ln>
                <a:solidFill>
                  <a:srgbClr val="000000"/>
                </a:solidFill>
                <a:latin typeface="Calibri" pitchFamily="34"/>
                <a:ea typeface="DejaVu Sans" pitchFamily="2"/>
                <a:cs typeface="DejaVu Sans" pitchFamily="2"/>
              </a:rPr>
              <a:t>Le </a:t>
            </a:r>
            <a:r>
              <a:rPr lang="it-IT" sz="3200" b="0" i="0" u="none" strike="noStrike" cap="none" baseline="0" dirty="0" err="1">
                <a:ln>
                  <a:noFill/>
                </a:ln>
                <a:solidFill>
                  <a:srgbClr val="000000"/>
                </a:solidFill>
                <a:latin typeface="Calibri" pitchFamily="34"/>
                <a:ea typeface="DejaVu Sans" pitchFamily="2"/>
                <a:cs typeface="DejaVu Sans" pitchFamily="2"/>
              </a:rPr>
              <a:t>principal </a:t>
            </a:r>
            <a:r>
              <a:rPr lang="it-IT" sz="3200" b="0" i="0" u="none" strike="noStrike" cap="none" baseline="0" dirty="0">
                <a:ln>
                  <a:noFill/>
                </a:ln>
                <a:solidFill>
                  <a:srgbClr val="000000"/>
                </a:solidFill>
                <a:latin typeface="Calibri" pitchFamily="34"/>
                <a:ea typeface="DejaVu Sans" pitchFamily="2"/>
                <a:cs typeface="DejaVu Sans" pitchFamily="2"/>
              </a:rPr>
              <a:t>motif de la </a:t>
            </a:r>
            <a:r>
              <a:rPr lang="it-IT" sz="3200" b="0" i="0" u="none" strike="noStrike" cap="none" baseline="0" dirty="0">
                <a:ln>
                  <a:noFill/>
                </a:ln>
                <a:solidFill>
                  <a:srgbClr val="000000"/>
                </a:solidFill>
                <a:latin typeface="Calibri" pitchFamily="34"/>
                <a:ea typeface="DejaVu Sans" pitchFamily="2"/>
                <a:cs typeface="DejaVu Sans" pitchFamily="2"/>
              </a:rPr>
              <a:t>criminalité </a:t>
            </a:r>
            <a:r>
              <a:rPr lang="it-IT" sz="3200" b="0" i="0" u="none" strike="noStrike" cap="none" baseline="0" dirty="0" err="1">
                <a:ln>
                  <a:noFill/>
                </a:ln>
                <a:solidFill>
                  <a:srgbClr val="000000"/>
                </a:solidFill>
                <a:latin typeface="Calibri" pitchFamily="34"/>
                <a:ea typeface="DejaVu Sans" pitchFamily="2"/>
                <a:cs typeface="DejaVu Sans" pitchFamily="2"/>
              </a:rPr>
              <a:t>organisée </a:t>
            </a:r>
            <a:r>
              <a:rPr lang="it-IT" sz="3200" b="0" i="0" u="none" strike="noStrike" cap="none" baseline="0" dirty="0">
                <a:ln>
                  <a:noFill/>
                </a:ln>
                <a:solidFill>
                  <a:srgbClr val="000000"/>
                </a:solidFill>
                <a:latin typeface="Calibri" pitchFamily="34"/>
                <a:ea typeface="DejaVu Sans" pitchFamily="2"/>
                <a:cs typeface="DejaVu Sans" pitchFamily="2"/>
              </a:rPr>
              <a:t>transfrontalière</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y compris les </a:t>
            </a:r>
            <a:r>
              <a:rPr lang="it-IT" sz="3200" b="0" i="0" u="none" strike="noStrike" cap="none" baseline="0" dirty="0" err="1">
                <a:ln>
                  <a:noFill/>
                </a:ln>
                <a:solidFill>
                  <a:srgbClr val="000000"/>
                </a:solidFill>
                <a:latin typeface="Calibri" pitchFamily="34"/>
                <a:ea typeface="DejaVu Sans" pitchFamily="2"/>
                <a:cs typeface="DejaVu Sans" pitchFamily="2"/>
              </a:rPr>
              <a:t>organisations </a:t>
            </a:r>
            <a:r>
              <a:rPr lang="it-IT" sz="3200" b="0" i="0" u="none" strike="noStrike" cap="none" baseline="0" dirty="0" err="1">
                <a:ln>
                  <a:noFill/>
                </a:ln>
                <a:solidFill>
                  <a:srgbClr val="000000"/>
                </a:solidFill>
                <a:latin typeface="Calibri" pitchFamily="34"/>
                <a:ea typeface="DejaVu Sans" pitchFamily="2"/>
                <a:cs typeface="DejaVu Sans" pitchFamily="2"/>
              </a:rPr>
              <a:t>criminelles </a:t>
            </a:r>
            <a:r>
              <a:rPr lang="it-IT" sz="3200" b="0" i="0" u="none" strike="noStrike" cap="none" baseline="0" dirty="0">
                <a:ln>
                  <a:noFill/>
                </a:ln>
                <a:solidFill>
                  <a:srgbClr val="000000"/>
                </a:solidFill>
                <a:latin typeface="Calibri" pitchFamily="34"/>
                <a:ea typeface="DejaVu Sans" pitchFamily="2"/>
                <a:cs typeface="DejaVu Sans" pitchFamily="2"/>
              </a:rPr>
              <a:t>de type mafieux</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est le </a:t>
            </a:r>
            <a:r>
              <a:rPr lang="it-IT" sz="3200" b="0" i="0" u="none" strike="noStrike" cap="none" baseline="0" dirty="0">
                <a:ln>
                  <a:noFill/>
                </a:ln>
                <a:solidFill>
                  <a:srgbClr val="000000"/>
                </a:solidFill>
                <a:latin typeface="Calibri" pitchFamily="34"/>
                <a:ea typeface="DejaVu Sans" pitchFamily="2"/>
                <a:cs typeface="DejaVu Sans" pitchFamily="2"/>
              </a:rPr>
              <a:t>gain </a:t>
            </a:r>
            <a:r>
              <a:rPr lang="it-IT" sz="3200" b="0" i="0" u="none" strike="noStrike" cap="none" baseline="0" dirty="0" err="1">
                <a:ln>
                  <a:noFill/>
                </a:ln>
                <a:solidFill>
                  <a:srgbClr val="000000"/>
                </a:solidFill>
                <a:latin typeface="Calibri" pitchFamily="34"/>
                <a:ea typeface="DejaVu Sans" pitchFamily="2"/>
                <a:cs typeface="DejaVu Sans" pitchFamily="2"/>
              </a:rPr>
              <a:t>financier</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a:ln>
                  <a:noFill/>
                </a:ln>
                <a:solidFill>
                  <a:srgbClr val="000000"/>
                </a:solidFill>
                <a:latin typeface="Calibri" pitchFamily="34"/>
                <a:ea typeface="DejaVu Sans" pitchFamily="2"/>
                <a:cs typeface="DejaVu Sans" pitchFamily="2"/>
              </a:rPr>
              <a:t>En </a:t>
            </a:r>
            <a:r>
              <a:rPr lang="it-IT" sz="3200" b="0" i="0" u="none" strike="noStrike" cap="none" baseline="0" dirty="0" err="1">
                <a:ln>
                  <a:noFill/>
                </a:ln>
                <a:solidFill>
                  <a:srgbClr val="000000"/>
                </a:solidFill>
                <a:latin typeface="Calibri" pitchFamily="34"/>
                <a:ea typeface="DejaVu Sans" pitchFamily="2"/>
                <a:cs typeface="DejaVu Sans" pitchFamily="2"/>
              </a:rPr>
              <a:t>conséquence</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a:ln>
                  <a:noFill/>
                </a:ln>
                <a:solidFill>
                  <a:srgbClr val="000000"/>
                </a:solidFill>
                <a:latin typeface="Calibri" pitchFamily="34"/>
                <a:ea typeface="DejaVu Sans" pitchFamily="2"/>
                <a:cs typeface="DejaVu Sans" pitchFamily="2"/>
              </a:rPr>
              <a:t>les </a:t>
            </a:r>
            <a:r>
              <a:rPr lang="it-IT" sz="3200" b="0" i="0" u="none" strike="noStrike" cap="none" baseline="0" dirty="0" err="1">
                <a:ln>
                  <a:noFill/>
                </a:ln>
                <a:solidFill>
                  <a:srgbClr val="000000"/>
                </a:solidFill>
                <a:latin typeface="Calibri" pitchFamily="34"/>
                <a:ea typeface="DejaVu Sans" pitchFamily="2"/>
                <a:cs typeface="DejaVu Sans" pitchFamily="2"/>
              </a:rPr>
              <a:t>autorités </a:t>
            </a:r>
            <a:r>
              <a:rPr lang="it-IT" sz="3200" b="0" i="0" u="none" strike="noStrike" cap="none" baseline="0" dirty="0" err="1">
                <a:ln>
                  <a:noFill/>
                </a:ln>
                <a:solidFill>
                  <a:srgbClr val="000000"/>
                </a:solidFill>
                <a:latin typeface="Calibri" pitchFamily="34"/>
                <a:ea typeface="DejaVu Sans" pitchFamily="2"/>
                <a:cs typeface="DejaVu Sans" pitchFamily="2"/>
              </a:rPr>
              <a:t>compétentes </a:t>
            </a:r>
            <a:r>
              <a:rPr lang="it-IT" sz="3200" b="0" i="0" u="none" strike="noStrike" cap="none" baseline="0" dirty="0" err="1">
                <a:ln>
                  <a:noFill/>
                </a:ln>
                <a:solidFill>
                  <a:srgbClr val="000000"/>
                </a:solidFill>
                <a:latin typeface="Calibri" pitchFamily="34"/>
                <a:ea typeface="DejaVu Sans" pitchFamily="2"/>
                <a:cs typeface="DejaVu Sans" pitchFamily="2"/>
              </a:rPr>
              <a:t>devraient </a:t>
            </a:r>
            <a:r>
              <a:rPr lang="it-IT" sz="3200" b="0" i="0" u="none" strike="noStrike" cap="none" baseline="0" dirty="0" err="1">
                <a:ln>
                  <a:noFill/>
                </a:ln>
                <a:solidFill>
                  <a:srgbClr val="000000"/>
                </a:solidFill>
                <a:latin typeface="Calibri" pitchFamily="34"/>
                <a:ea typeface="DejaVu Sans" pitchFamily="2"/>
                <a:cs typeface="DejaVu Sans" pitchFamily="2"/>
              </a:rPr>
              <a:t>disposer </a:t>
            </a:r>
            <a:r>
              <a:rPr lang="it-IT" sz="3200" b="0" i="0" u="none" strike="noStrike" cap="none" baseline="0" dirty="0">
                <a:ln>
                  <a:noFill/>
                </a:ln>
                <a:solidFill>
                  <a:srgbClr val="000000"/>
                </a:solidFill>
                <a:latin typeface="Calibri" pitchFamily="34"/>
                <a:ea typeface="DejaVu Sans" pitchFamily="2"/>
                <a:cs typeface="DejaVu Sans" pitchFamily="2"/>
              </a:rPr>
              <a:t>des </a:t>
            </a:r>
            <a:r>
              <a:rPr lang="it-IT" sz="3200" b="0" i="0" u="none" strike="noStrike" cap="none" baseline="0" dirty="0" err="1">
                <a:ln>
                  <a:noFill/>
                </a:ln>
                <a:solidFill>
                  <a:srgbClr val="000000"/>
                </a:solidFill>
                <a:latin typeface="Calibri" pitchFamily="34"/>
                <a:ea typeface="DejaVu Sans" pitchFamily="2"/>
                <a:cs typeface="DejaVu Sans" pitchFamily="2"/>
              </a:rPr>
              <a:t>moyens </a:t>
            </a:r>
            <a:r>
              <a:rPr lang="it-IT" sz="3200" b="0" i="0" u="none" strike="noStrike" cap="none" baseline="0" dirty="0">
                <a:ln>
                  <a:noFill/>
                </a:ln>
                <a:solidFill>
                  <a:srgbClr val="000000"/>
                </a:solidFill>
                <a:latin typeface="Calibri" pitchFamily="34"/>
                <a:ea typeface="DejaVu Sans" pitchFamily="2"/>
                <a:cs typeface="DejaVu Sans" pitchFamily="2"/>
              </a:rPr>
              <a:t>de localiser, </a:t>
            </a:r>
            <a:r>
              <a:rPr lang="it-IT" sz="3200" b="0" i="0" u="none" strike="noStrike" cap="none" baseline="0" dirty="0" err="1">
                <a:ln>
                  <a:noFill/>
                </a:ln>
                <a:solidFill>
                  <a:srgbClr val="000000"/>
                </a:solidFill>
                <a:latin typeface="Calibri" pitchFamily="34"/>
                <a:ea typeface="DejaVu Sans" pitchFamily="2"/>
                <a:cs typeface="DejaVu Sans" pitchFamily="2"/>
              </a:rPr>
              <a:t>geler</a:t>
            </a:r>
            <a:r>
              <a:rPr lang="it-IT" sz="3200" b="0" i="0" u="none" strike="noStrike" cap="none" baseline="0" dirty="0">
                <a:ln>
                  <a:noFill/>
                </a:ln>
                <a:solidFill>
                  <a:srgbClr val="000000"/>
                </a:solidFill>
                <a:latin typeface="Calibri" pitchFamily="34"/>
                <a:ea typeface="DejaVu Sans" pitchFamily="2"/>
                <a:cs typeface="DejaVu Sans" pitchFamily="2"/>
              </a:rPr>
              <a:t>, </a:t>
            </a:r>
            <a:r>
              <a:rPr lang="it-IT" sz="3200" b="0" i="0" u="none" strike="noStrike" cap="none" baseline="0" dirty="0" err="1">
                <a:ln>
                  <a:noFill/>
                </a:ln>
                <a:solidFill>
                  <a:srgbClr val="000000"/>
                </a:solidFill>
                <a:latin typeface="Calibri" pitchFamily="34"/>
                <a:ea typeface="DejaVu Sans" pitchFamily="2"/>
                <a:cs typeface="DejaVu Sans" pitchFamily="2"/>
              </a:rPr>
              <a:t>gérer </a:t>
            </a:r>
            <a:r>
              <a:rPr lang="it-IT" sz="3200" b="0" i="0" u="none" strike="noStrike" cap="none" baseline="0" dirty="0">
                <a:ln>
                  <a:noFill/>
                </a:ln>
                <a:solidFill>
                  <a:srgbClr val="000000"/>
                </a:solidFill>
                <a:latin typeface="Calibri" pitchFamily="34"/>
                <a:ea typeface="DejaVu Sans" pitchFamily="2"/>
                <a:cs typeface="DejaVu Sans" pitchFamily="2"/>
              </a:rPr>
              <a:t>et confisquer les </a:t>
            </a:r>
            <a:r>
              <a:rPr lang="it-IT" sz="3200" b="0" i="0" u="none" strike="noStrike" cap="none" baseline="0" dirty="0" err="1">
                <a:ln>
                  <a:noFill/>
                </a:ln>
                <a:solidFill>
                  <a:srgbClr val="000000"/>
                </a:solidFill>
                <a:latin typeface="Calibri" pitchFamily="34"/>
                <a:ea typeface="DejaVu Sans" pitchFamily="2"/>
                <a:cs typeface="DejaVu Sans" pitchFamily="2"/>
              </a:rPr>
              <a:t>produits </a:t>
            </a:r>
            <a:r>
              <a:rPr lang="it-IT" sz="3200" b="0" i="0" u="none" strike="noStrike" cap="none" baseline="0" dirty="0">
                <a:ln>
                  <a:noFill/>
                </a:ln>
                <a:solidFill>
                  <a:srgbClr val="000000"/>
                </a:solidFill>
                <a:latin typeface="Calibri" pitchFamily="34"/>
                <a:ea typeface="DejaVu Sans" pitchFamily="2"/>
                <a:cs typeface="DejaVu Sans" pitchFamily="2"/>
              </a:rPr>
              <a:t>du crime.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err="1">
                <a:ln>
                  <a:noFill/>
                </a:ln>
                <a:solidFill>
                  <a:srgbClr val="000000"/>
                </a:solidFill>
                <a:latin typeface="Calibri" pitchFamily="34"/>
                <a:ea typeface="DejaVu Sans" pitchFamily="2"/>
                <a:cs typeface="DejaVu Sans" pitchFamily="2"/>
              </a:rPr>
              <a:t>Toutefois, </a:t>
            </a:r>
            <a:r>
              <a:rPr lang="it-IT" sz="3200" b="0" i="0" u="none" strike="noStrike" cap="none" baseline="0" dirty="0">
                <a:ln>
                  <a:noFill/>
                </a:ln>
                <a:solidFill>
                  <a:srgbClr val="000000"/>
                </a:solidFill>
                <a:latin typeface="Calibri" pitchFamily="34"/>
                <a:ea typeface="DejaVu Sans" pitchFamily="2"/>
                <a:cs typeface="DejaVu Sans" pitchFamily="2"/>
              </a:rPr>
              <a:t>la </a:t>
            </a:r>
            <a:r>
              <a:rPr lang="it-IT" sz="3200" b="0" i="0" u="none" strike="noStrike" cap="none" baseline="0" dirty="0" err="1">
                <a:ln>
                  <a:noFill/>
                </a:ln>
                <a:solidFill>
                  <a:srgbClr val="000000"/>
                </a:solidFill>
                <a:latin typeface="Calibri" pitchFamily="34"/>
                <a:ea typeface="DejaVu Sans" pitchFamily="2"/>
                <a:cs typeface="DejaVu Sans" pitchFamily="2"/>
              </a:rPr>
              <a:t>prévention </a:t>
            </a:r>
            <a:r>
              <a:rPr lang="it-IT" sz="3200" b="0" i="0" u="none" strike="noStrike" cap="none" baseline="0" dirty="0">
                <a:ln>
                  <a:noFill/>
                </a:ln>
                <a:solidFill>
                  <a:srgbClr val="000000"/>
                </a:solidFill>
                <a:latin typeface="Calibri" pitchFamily="34"/>
                <a:ea typeface="DejaVu Sans" pitchFamily="2"/>
                <a:cs typeface="DejaVu Sans" pitchFamily="2"/>
              </a:rPr>
              <a:t>et la </a:t>
            </a:r>
            <a:r>
              <a:rPr lang="it-IT" sz="3200" b="0" i="0" u="none" strike="noStrike" cap="none" baseline="0" dirty="0" err="1">
                <a:ln>
                  <a:noFill/>
                </a:ln>
                <a:solidFill>
                  <a:srgbClr val="000000"/>
                </a:solidFill>
                <a:latin typeface="Calibri" pitchFamily="34"/>
                <a:ea typeface="DejaVu Sans" pitchFamily="2"/>
                <a:cs typeface="DejaVu Sans" pitchFamily="2"/>
              </a:rPr>
              <a:t>lutte </a:t>
            </a:r>
            <a:r>
              <a:rPr lang="it-IT" sz="3200" b="0" i="0" u="none" strike="noStrike" cap="none" baseline="0" dirty="0" err="1">
                <a:ln>
                  <a:noFill/>
                </a:ln>
                <a:solidFill>
                  <a:srgbClr val="000000"/>
                </a:solidFill>
                <a:latin typeface="Calibri" pitchFamily="34"/>
                <a:ea typeface="DejaVu Sans" pitchFamily="2"/>
                <a:cs typeface="DejaVu Sans" pitchFamily="2"/>
              </a:rPr>
              <a:t>efficaces </a:t>
            </a:r>
            <a:r>
              <a:rPr lang="it-IT" sz="3200" b="0" i="0" u="none" strike="noStrike" cap="none" baseline="0" dirty="0" err="1">
                <a:ln>
                  <a:noFill/>
                </a:ln>
                <a:solidFill>
                  <a:srgbClr val="000000"/>
                </a:solidFill>
                <a:latin typeface="Calibri" pitchFamily="34"/>
                <a:ea typeface="DejaVu Sans" pitchFamily="2"/>
                <a:cs typeface="DejaVu Sans" pitchFamily="2"/>
              </a:rPr>
              <a:t>contre la </a:t>
            </a:r>
            <a:r>
              <a:rPr lang="it-IT" sz="3200" b="0" i="0" u="none" strike="noStrike" cap="none" baseline="0" dirty="0">
                <a:ln>
                  <a:noFill/>
                </a:ln>
                <a:solidFill>
                  <a:srgbClr val="000000"/>
                </a:solidFill>
                <a:latin typeface="Calibri" pitchFamily="34"/>
                <a:ea typeface="DejaVu Sans" pitchFamily="2"/>
                <a:cs typeface="DejaVu Sans" pitchFamily="2"/>
              </a:rPr>
              <a:t>criminalité </a:t>
            </a:r>
            <a:r>
              <a:rPr lang="it-IT" sz="3200" b="0" i="0" u="none" strike="noStrike" cap="none" baseline="0" dirty="0" err="1">
                <a:ln>
                  <a:noFill/>
                </a:ln>
                <a:solidFill>
                  <a:srgbClr val="000000"/>
                </a:solidFill>
                <a:latin typeface="Calibri" pitchFamily="34"/>
                <a:ea typeface="DejaVu Sans" pitchFamily="2"/>
                <a:cs typeface="DejaVu Sans" pitchFamily="2"/>
              </a:rPr>
              <a:t>organisée </a:t>
            </a:r>
            <a:r>
              <a:rPr lang="it-IT" sz="3200" b="0" i="0" u="none" strike="noStrike" cap="none" baseline="0" dirty="0" err="1">
                <a:ln>
                  <a:noFill/>
                </a:ln>
                <a:solidFill>
                  <a:srgbClr val="000000"/>
                </a:solidFill>
                <a:latin typeface="Calibri" pitchFamily="34"/>
                <a:ea typeface="DejaVu Sans" pitchFamily="2"/>
                <a:cs typeface="DejaVu Sans" pitchFamily="2"/>
              </a:rPr>
              <a:t>devraient </a:t>
            </a:r>
            <a:r>
              <a:rPr lang="it-IT" sz="3200" b="0" i="0" u="none" strike="noStrike" cap="none" baseline="0" dirty="0">
                <a:ln>
                  <a:noFill/>
                </a:ln>
                <a:solidFill>
                  <a:srgbClr val="000000"/>
                </a:solidFill>
                <a:latin typeface="Calibri" pitchFamily="34"/>
                <a:ea typeface="DejaVu Sans" pitchFamily="2"/>
                <a:cs typeface="DejaVu Sans" pitchFamily="2"/>
              </a:rPr>
              <a:t>passer par la </a:t>
            </a:r>
            <a:r>
              <a:rPr lang="it-IT" sz="3200" b="0" i="0" u="none" strike="noStrike" cap="none" baseline="0" dirty="0" err="1">
                <a:ln>
                  <a:noFill/>
                </a:ln>
                <a:solidFill>
                  <a:srgbClr val="000000"/>
                </a:solidFill>
                <a:latin typeface="Calibri" pitchFamily="34"/>
                <a:ea typeface="DejaVu Sans" pitchFamily="2"/>
                <a:cs typeface="DejaVu Sans" pitchFamily="2"/>
              </a:rPr>
              <a:t>neutralisation des </a:t>
            </a:r>
            <a:r>
              <a:rPr lang="it-IT" sz="3200" b="0" i="0" u="none" strike="noStrike" cap="none" baseline="0" dirty="0" err="1">
                <a:ln>
                  <a:noFill/>
                </a:ln>
                <a:solidFill>
                  <a:srgbClr val="000000"/>
                </a:solidFill>
                <a:latin typeface="Calibri" pitchFamily="34"/>
                <a:ea typeface="DejaVu Sans" pitchFamily="2"/>
                <a:cs typeface="DejaVu Sans" pitchFamily="2"/>
              </a:rPr>
              <a:t>produits </a:t>
            </a:r>
            <a:r>
              <a:rPr lang="it-IT" sz="3200" b="0" i="0" u="none" strike="noStrike" cap="none" baseline="0" dirty="0">
                <a:ln>
                  <a:noFill/>
                </a:ln>
                <a:solidFill>
                  <a:srgbClr val="000000"/>
                </a:solidFill>
                <a:latin typeface="Calibri" pitchFamily="34"/>
                <a:ea typeface="DejaVu Sans" pitchFamily="2"/>
                <a:cs typeface="DejaVu Sans" pitchFamily="2"/>
              </a:rPr>
              <a:t>du crime et </a:t>
            </a:r>
            <a:r>
              <a:rPr lang="it-IT" sz="3200" b="0" i="0" u="none" strike="noStrike" cap="none" baseline="0" dirty="0" err="1">
                <a:ln>
                  <a:noFill/>
                </a:ln>
                <a:solidFill>
                  <a:srgbClr val="000000"/>
                </a:solidFill>
                <a:latin typeface="Calibri" pitchFamily="34"/>
                <a:ea typeface="DejaVu Sans" pitchFamily="2"/>
                <a:cs typeface="DejaVu Sans" pitchFamily="2"/>
              </a:rPr>
              <a:t>devraient </a:t>
            </a:r>
            <a:r>
              <a:rPr lang="it-IT" sz="3200" b="0" i="0" u="none" strike="noStrike" cap="none" baseline="0" dirty="0">
                <a:ln>
                  <a:noFill/>
                </a:ln>
                <a:solidFill>
                  <a:srgbClr val="000000"/>
                </a:solidFill>
                <a:latin typeface="Calibri" pitchFamily="34"/>
                <a:ea typeface="DejaVu Sans" pitchFamily="2"/>
                <a:cs typeface="DejaVu Sans" pitchFamily="2"/>
              </a:rPr>
              <a:t>être </a:t>
            </a:r>
            <a:r>
              <a:rPr lang="it-IT" sz="3200" b="0" i="0" u="none" strike="noStrike" cap="none" baseline="0" dirty="0" err="1">
                <a:ln>
                  <a:noFill/>
                </a:ln>
                <a:solidFill>
                  <a:srgbClr val="000000"/>
                </a:solidFill>
                <a:latin typeface="Calibri" pitchFamily="34"/>
                <a:ea typeface="DejaVu Sans" pitchFamily="2"/>
                <a:cs typeface="DejaVu Sans" pitchFamily="2"/>
              </a:rPr>
              <a:t>étendues</a:t>
            </a:r>
            <a:r>
              <a:rPr lang="it-IT" sz="3200" b="0" i="0" u="none" strike="noStrike" cap="none" baseline="0" dirty="0">
                <a:ln>
                  <a:noFill/>
                </a:ln>
                <a:solidFill>
                  <a:srgbClr val="000000"/>
                </a:solidFill>
                <a:latin typeface="Calibri" pitchFamily="34"/>
                <a:ea typeface="DejaVu Sans" pitchFamily="2"/>
                <a:cs typeface="DejaVu Sans" pitchFamily="2"/>
              </a:rPr>
              <a:t>, dans </a:t>
            </a:r>
            <a:r>
              <a:rPr lang="it-IT" sz="3200" b="0" i="0" u="none" strike="noStrike" cap="none" baseline="0" dirty="0" err="1">
                <a:ln>
                  <a:noFill/>
                </a:ln>
                <a:solidFill>
                  <a:srgbClr val="000000"/>
                </a:solidFill>
                <a:latin typeface="Calibri" pitchFamily="34"/>
                <a:ea typeface="DejaVu Sans" pitchFamily="2"/>
                <a:cs typeface="DejaVu Sans" pitchFamily="2"/>
              </a:rPr>
              <a:t>certains </a:t>
            </a:r>
            <a:r>
              <a:rPr lang="it-IT" sz="3200" b="0" i="0" u="none" strike="noStrike" cap="none" baseline="0" dirty="0" err="1">
                <a:ln>
                  <a:noFill/>
                </a:ln>
                <a:solidFill>
                  <a:srgbClr val="000000"/>
                </a:solidFill>
                <a:latin typeface="Calibri" pitchFamily="34"/>
                <a:ea typeface="DejaVu Sans" pitchFamily="2"/>
                <a:cs typeface="DejaVu Sans" pitchFamily="2"/>
              </a:rPr>
              <a:t>cas, </a:t>
            </a:r>
            <a:r>
              <a:rPr lang="it-IT" sz="3200" b="0" i="0" u="none" strike="noStrike" cap="none" baseline="0" dirty="0">
                <a:ln>
                  <a:noFill/>
                </a:ln>
                <a:solidFill>
                  <a:srgbClr val="000000"/>
                </a:solidFill>
                <a:latin typeface="Calibri" pitchFamily="34"/>
                <a:ea typeface="DejaVu Sans" pitchFamily="2"/>
                <a:cs typeface="DejaVu Sans" pitchFamily="2"/>
              </a:rPr>
              <a:t>à </a:t>
            </a:r>
            <a:r>
              <a:rPr lang="it-IT" sz="3200" b="0" i="0" u="none" strike="noStrike" cap="none" baseline="0" dirty="0" err="1">
                <a:ln>
                  <a:noFill/>
                </a:ln>
                <a:solidFill>
                  <a:srgbClr val="000000"/>
                </a:solidFill>
                <a:latin typeface="Calibri" pitchFamily="34"/>
                <a:ea typeface="DejaVu Sans" pitchFamily="2"/>
                <a:cs typeface="DejaVu Sans" pitchFamily="2"/>
              </a:rPr>
              <a:t>tout </a:t>
            </a:r>
            <a:r>
              <a:rPr lang="it-IT" sz="3200" b="0" i="0" u="none" strike="noStrike" cap="none" baseline="0" dirty="0" err="1">
                <a:ln>
                  <a:noFill/>
                </a:ln>
                <a:solidFill>
                  <a:srgbClr val="000000"/>
                </a:solidFill>
                <a:latin typeface="Calibri" pitchFamily="34"/>
                <a:ea typeface="DejaVu Sans" pitchFamily="2"/>
                <a:cs typeface="DejaVu Sans" pitchFamily="2"/>
              </a:rPr>
              <a:t>bien </a:t>
            </a:r>
            <a:r>
              <a:rPr lang="it-IT" sz="3200" b="0" i="0" u="none" strike="noStrike" cap="none" baseline="0" dirty="0" err="1">
                <a:ln>
                  <a:noFill/>
                </a:ln>
                <a:solidFill>
                  <a:srgbClr val="000000"/>
                </a:solidFill>
                <a:latin typeface="Calibri" pitchFamily="34"/>
                <a:ea typeface="DejaVu Sans" pitchFamily="2"/>
                <a:cs typeface="DejaVu Sans" pitchFamily="2"/>
              </a:rPr>
              <a:t>provenant </a:t>
            </a:r>
            <a:r>
              <a:rPr lang="it-IT" sz="3200" b="0" i="0" u="none" strike="noStrike" cap="none" baseline="0" dirty="0">
                <a:ln>
                  <a:noFill/>
                </a:ln>
                <a:solidFill>
                  <a:srgbClr val="000000"/>
                </a:solidFill>
                <a:latin typeface="Calibri" pitchFamily="34"/>
                <a:ea typeface="DejaVu Sans" pitchFamily="2"/>
                <a:cs typeface="DejaVu Sans" pitchFamily="2"/>
              </a:rPr>
              <a:t>d'activités</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it-IT" sz="3200" b="0" i="0" u="none" strike="noStrike" cap="none" baseline="0" dirty="0">
                <a:ln>
                  <a:noFill/>
                </a:ln>
                <a:solidFill>
                  <a:srgbClr val="000000"/>
                </a:solidFill>
                <a:latin typeface="Calibri" pitchFamily="34"/>
                <a:ea typeface="DejaVu Sans" pitchFamily="2"/>
                <a:cs typeface="DejaVu Sans" pitchFamily="2"/>
              </a:rPr>
              <a:t>de </a:t>
            </a:r>
            <a:r>
              <a:rPr lang="it-IT" sz="3200" b="0" i="0" u="none" strike="noStrike" cap="none" baseline="0" dirty="0">
                <a:ln>
                  <a:noFill/>
                </a:ln>
                <a:solidFill>
                  <a:srgbClr val="000000"/>
                </a:solidFill>
                <a:latin typeface="Calibri" pitchFamily="34"/>
                <a:ea typeface="DejaVu Sans" pitchFamily="2"/>
                <a:cs typeface="DejaVu Sans" pitchFamily="2"/>
              </a:rPr>
              <a:t>nature </a:t>
            </a:r>
            <a:r>
              <a:rPr lang="it-IT" sz="3200" b="0" i="0" u="none" strike="noStrike" cap="none" baseline="0" dirty="0" err="1">
                <a:ln>
                  <a:noFill/>
                </a:ln>
                <a:solidFill>
                  <a:srgbClr val="000000"/>
                </a:solidFill>
                <a:latin typeface="Calibri" pitchFamily="34"/>
                <a:ea typeface="DejaVu Sans" pitchFamily="2"/>
                <a:cs typeface="DejaVu Sans" pitchFamily="2"/>
              </a:rPr>
              <a:t>criminelle</a:t>
            </a:r>
            <a:r>
              <a:rPr lang="it-IT" sz="3200" b="0" i="0" u="none" strike="noStrike" cap="none" baseline="0" dirty="0">
                <a:ln>
                  <a:noFill/>
                </a:ln>
                <a:solidFill>
                  <a:srgbClr val="000000"/>
                </a:solidFill>
                <a:latin typeface="Calibri" pitchFamily="34"/>
                <a:ea typeface="DejaVu Sans" pitchFamily="2"/>
                <a:cs typeface="DejaVu Sans" pitchFamily="2"/>
              </a:rPr>
              <a:t>.</a:t>
            </a:r>
          </a:p>
        </p:txBody>
      </p:sp>
      <p:sp>
        <p:nvSpPr>
          <p:cNvPr id="5" name="Dia számának helye 4">
            <a:extLst>
              <a:ext uri="{FF2B5EF4-FFF2-40B4-BE49-F238E27FC236}">
                <a16:creationId xmlns:a16="http://schemas.microsoft.com/office/drawing/2014/main" id="{46725D9E-57DD-43AE-AB61-2ADC776B0741}"/>
              </a:ext>
            </a:extLst>
          </p:cNvPr>
          <p:cNvSpPr>
            <a:spLocks noGrp="1"/>
          </p:cNvSpPr>
          <p:nvPr>
            <p:ph type="sldNum" sz="quarter" idx="8"/>
          </p:nvPr>
        </p:nvSpPr>
        <p:spPr/>
        <p:txBody>
          <a:bodyPr/>
          <a:lstStyle/>
          <a:p>
            <a:fld id="{30823021-24C4-4F3C-9002-E6C2410D5093}" type="slidenum">
              <a:rPr lang="hu-HU" smtClean="0"/>
              <a:t>9</a:t>
            </a:fld>
            <a:endParaRPr lang="hu-HU" dirty="0"/>
          </a:p>
        </p:txBody>
      </p:sp>
    </p:spTree>
  </p:cSld>
  <p:clrMapOvr>
    <a:masterClrMapping/>
  </p:clrMapOvr>
</p:sld>
</file>

<file path=ppt/theme/theme122.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Office%20Theme</ap:Template>
  <ap:TotalTime>0</ap:TotalTime>
  <ap:Words>1183</ap:Words>
  <ap:Application>Microsoft Office PowerPoint</ap:Application>
  <ap:PresentationFormat>Benutzerdefiniert</ap:PresentationFormat>
  <ap:Paragraphs>126</ap:Paragraphs>
  <ap:Slides>17</ap:Slides>
  <ap:Notes>17</ap:Notes>
  <ap:HiddenSlides>0</ap:HiddenSlides>
  <ap:MMClips>0</ap:MMClips>
  <ap:ScaleCrop>false</ap:ScaleCrop>
  <ap:HeadingPairs>
    <vt:vector baseType="variant" size="6">
      <vt:variant>
        <vt:lpstr>Verwendete Schriftarten</vt:lpstr>
      </vt:variant>
      <vt:variant>
        <vt:i4>5</vt:i4>
      </vt:variant>
      <vt:variant>
        <vt:lpstr>Design</vt:lpstr>
      </vt:variant>
      <vt:variant>
        <vt:i4>1</vt:i4>
      </vt:variant>
      <vt:variant>
        <vt:lpstr>Folientitel</vt:lpstr>
      </vt:variant>
      <vt:variant>
        <vt:i4>17</vt:i4>
      </vt:variant>
    </vt:vector>
  </ap:HeadingPairs>
  <ap:TitlesOfParts>
    <vt:vector baseType="lpstr" size="23">
      <vt:lpstr>Arial</vt:lpstr>
      <vt:lpstr>Calibri</vt:lpstr>
      <vt:lpstr>Calibri Light</vt:lpstr>
      <vt:lpstr>Liberation Sans</vt:lpstr>
      <vt:lpstr>Liberation Serif</vt:lpstr>
      <vt:lpstr>Predefinito</vt:lpstr>
      <vt:lpstr>PowerPoint-Präsentation</vt:lpstr>
      <vt:lpstr> Asset recovery and confiscation in the EPPO proceedings</vt:lpstr>
      <vt:lpstr>Introduction</vt:lpstr>
      <vt:lpstr>Seizure and confiscation</vt:lpstr>
      <vt:lpstr>Seizure and confiscation</vt:lpstr>
      <vt:lpstr>Principles</vt:lpstr>
      <vt:lpstr>Legal framework of seizure and confiscation in the EU</vt:lpstr>
      <vt:lpstr>Use of MLA/judicial cooperation tools</vt:lpstr>
      <vt:lpstr>Directive 2014/42/UE</vt:lpstr>
      <vt:lpstr>Directive 2014/42/UE</vt:lpstr>
      <vt:lpstr>Directive 2014/42/UE</vt:lpstr>
      <vt:lpstr>Directive 2014/42/UE</vt:lpstr>
      <vt:lpstr>Regulation 2018/1805</vt:lpstr>
      <vt:lpstr>OLAF’s role</vt:lpstr>
      <vt:lpstr>OLAF’s role</vt:lpstr>
      <vt:lpstr>OLAF’s role</vt:lpstr>
      <vt:lpstr>Cooperation with other bodies of the EU</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Introduction to the PIF Directive and particularities regarding its implementation in the Member States</dc:title>
  <dc:creator>Lanzrath</dc:creator>
  <lastModifiedBy>Riehle Cornelia</lastModifiedBy>
  <revision>73</revision>
  <dcterms:created xsi:type="dcterms:W3CDTF">2018-09-15T11:59:51.0000000Z</dcterms:created>
  <dcterms:modified xsi:type="dcterms:W3CDTF">2021-06-18T08:29:03.0000000Z</dcterms:modified>
  <keywords>, docId:6F8C1473D484332763F43D0DCBFCDFDA</keywords>
</coreProperties>
</file>