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5"/>
  </p:sldMasterIdLst>
  <p:notesMasterIdLst>
    <p:notesMasterId r:id="rId31"/>
  </p:notesMasterIdLst>
  <p:handoutMasterIdLst>
    <p:handoutMasterId r:id="rId32"/>
  </p:handoutMasterIdLst>
  <p:sldIdLst>
    <p:sldId id="278" r:id="rId6"/>
    <p:sldId id="273" r:id="rId7"/>
    <p:sldId id="282" r:id="rId8"/>
    <p:sldId id="304" r:id="rId9"/>
    <p:sldId id="305" r:id="rId10"/>
    <p:sldId id="306" r:id="rId11"/>
    <p:sldId id="283" r:id="rId12"/>
    <p:sldId id="286" r:id="rId13"/>
    <p:sldId id="285" r:id="rId14"/>
    <p:sldId id="295" r:id="rId15"/>
    <p:sldId id="296" r:id="rId16"/>
    <p:sldId id="287" r:id="rId17"/>
    <p:sldId id="289" r:id="rId18"/>
    <p:sldId id="288" r:id="rId19"/>
    <p:sldId id="284" r:id="rId20"/>
    <p:sldId id="281" r:id="rId21"/>
    <p:sldId id="291" r:id="rId22"/>
    <p:sldId id="277" r:id="rId23"/>
    <p:sldId id="297" r:id="rId24"/>
    <p:sldId id="279" r:id="rId25"/>
    <p:sldId id="298" r:id="rId26"/>
    <p:sldId id="280" r:id="rId27"/>
    <p:sldId id="293" r:id="rId28"/>
    <p:sldId id="276" r:id="rId29"/>
    <p:sldId id="294" r:id="rId30"/>
  </p:sldIdLst>
  <p:sldSz cx="12192000" cy="6858000"/>
  <p:notesSz cx="9872663"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sa Garcia-Maltras De Blas" initials="EGDB" lastIdx="4" clrIdx="0">
    <p:extLst>
      <p:ext uri="{19B8F6BF-5375-455C-9EA6-DF929625EA0E}">
        <p15:presenceInfo xmlns:p15="http://schemas.microsoft.com/office/powerpoint/2012/main" userId="S::elsa.garcia-maltras@fiscal.es::ead65ba4-d040-41b4-90d3-5bf7b5270d4c" providerId="AD"/>
      </p:ext>
    </p:extLst>
  </p:cmAuthor>
  <p:cmAuthor id="2" name="Till Gut" initials="TG" lastIdx="6" clrIdx="1">
    <p:extLst>
      <p:ext uri="{19B8F6BF-5375-455C-9EA6-DF929625EA0E}">
        <p15:presenceInfo xmlns:p15="http://schemas.microsoft.com/office/powerpoint/2012/main" userId="Till Gu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C8B"/>
    <a:srgbClr val="B4AEA8"/>
    <a:srgbClr val="8B827B"/>
    <a:srgbClr val="E856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85614" autoAdjust="0"/>
  </p:normalViewPr>
  <p:slideViewPr>
    <p:cSldViewPr snapToGrid="0">
      <p:cViewPr varScale="1">
        <p:scale>
          <a:sx n="54" d="100"/>
          <a:sy n="54" d="100"/>
        </p:scale>
        <p:origin x="115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sz="quarter" idx="1"/>
          </p:nvPr>
        </p:nvSpPr>
        <p:spPr>
          <a:xfrm>
            <a:off x="5592225" y="1"/>
            <a:ext cx="4278154" cy="341064"/>
          </a:xfrm>
          <a:prstGeom prst="rect">
            <a:avLst/>
          </a:prstGeom>
        </p:spPr>
        <p:txBody>
          <a:bodyPr vert="horz" lIns="91440" tIns="45720" rIns="91440" bIns="45720" rtlCol="0"/>
          <a:lstStyle>
            <a:lvl1pPr algn="r">
              <a:defRPr sz="1200"/>
            </a:lvl1pPr>
          </a:lstStyle>
          <a:p>
            <a:fld id="{D852116A-4664-4678-9FDD-31390ADFA7EE}" type="datetimeFigureOut">
              <a:rPr lang="de-DE" smtClean="0"/>
              <a:t>03.02.2022</a:t>
            </a:fld>
            <a:endParaRPr lang="fr-FR" dirty="0"/>
          </a:p>
        </p:txBody>
      </p:sp>
      <p:sp>
        <p:nvSpPr>
          <p:cNvPr id="4" name="Fußzeilenplatzhalter 3"/>
          <p:cNvSpPr>
            <a:spLocks noGrp="1"/>
          </p:cNvSpPr>
          <p:nvPr>
            <p:ph type="ftr" sz="quarter" idx="2"/>
          </p:nvPr>
        </p:nvSpPr>
        <p:spPr>
          <a:xfrm>
            <a:off x="0" y="6456612"/>
            <a:ext cx="4278154" cy="341063"/>
          </a:xfrm>
          <a:prstGeom prst="rect">
            <a:avLst/>
          </a:prstGeom>
        </p:spPr>
        <p:txBody>
          <a:bodyPr vert="horz" lIns="91440" tIns="45720" rIns="91440" bIns="45720" rtlCol="0" anchor="b"/>
          <a:lstStyle>
            <a:lvl1pPr algn="l">
              <a:defRPr sz="1200"/>
            </a:lvl1pPr>
          </a:lstStyle>
          <a:p>
            <a:endParaRPr lang="de-DE" dirty="0"/>
          </a:p>
        </p:txBody>
      </p:sp>
      <p:sp>
        <p:nvSpPr>
          <p:cNvPr id="5" name="Foliennummernplatzhalter 4"/>
          <p:cNvSpPr>
            <a:spLocks noGrp="1"/>
          </p:cNvSpPr>
          <p:nvPr>
            <p:ph type="sldNum" sz="quarter" idx="3"/>
          </p:nvPr>
        </p:nvSpPr>
        <p:spPr>
          <a:xfrm>
            <a:off x="5592225" y="6456612"/>
            <a:ext cx="4278154" cy="341063"/>
          </a:xfrm>
          <a:prstGeom prst="rect">
            <a:avLst/>
          </a:prstGeom>
        </p:spPr>
        <p:txBody>
          <a:bodyPr vert="horz" lIns="91440" tIns="45720" rIns="91440" bIns="45720" rtlCol="0" anchor="b"/>
          <a:lstStyle>
            <a:lvl1pPr algn="r">
              <a:defRPr sz="1200"/>
            </a:lvl1pPr>
          </a:lstStyle>
          <a:p>
            <a:fld id="{3C768DFE-DABD-49B3-8BCE-484063F82781}" type="slidenum">
              <a:rPr lang="de-DE" smtClean="0"/>
              <a:t>‹N°›</a:t>
            </a:fld>
            <a:endParaRPr lang="fr-FR" dirty="0"/>
          </a:p>
        </p:txBody>
      </p:sp>
    </p:spTree>
    <p:extLst>
      <p:ext uri="{BB962C8B-B14F-4D97-AF65-F5344CB8AC3E}">
        <p14:creationId xmlns:p14="http://schemas.microsoft.com/office/powerpoint/2010/main" val="2509732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en-GB" dirty="0"/>
          </a:p>
        </p:txBody>
      </p:sp>
      <p:sp>
        <p:nvSpPr>
          <p:cNvPr id="3" name="Datumsplatzhalter 2"/>
          <p:cNvSpPr>
            <a:spLocks noGrp="1"/>
          </p:cNvSpPr>
          <p:nvPr>
            <p:ph type="dt" idx="1"/>
          </p:nvPr>
        </p:nvSpPr>
        <p:spPr>
          <a:xfrm>
            <a:off x="5592225" y="1"/>
            <a:ext cx="4278154" cy="341064"/>
          </a:xfrm>
          <a:prstGeom prst="rect">
            <a:avLst/>
          </a:prstGeom>
        </p:spPr>
        <p:txBody>
          <a:bodyPr vert="horz" lIns="91440" tIns="45720" rIns="91440" bIns="45720" rtlCol="0"/>
          <a:lstStyle>
            <a:lvl1pPr algn="r">
              <a:defRPr sz="1200"/>
            </a:lvl1pPr>
          </a:lstStyle>
          <a:p>
            <a:fld id="{0D13A7C6-214A-4A78-8B7F-C9DA87EA3770}" type="datetimeFigureOut">
              <a:rPr lang="en-GB" smtClean="0"/>
              <a:t>03/02/2022</a:t>
            </a:fld>
            <a:endParaRPr lang="fr-FR" dirty="0"/>
          </a:p>
        </p:txBody>
      </p:sp>
      <p:sp>
        <p:nvSpPr>
          <p:cNvPr id="4" name="Folienbildplatzhalter 3"/>
          <p:cNvSpPr>
            <a:spLocks noGrp="1" noRot="1" noChangeAspect="1"/>
          </p:cNvSpPr>
          <p:nvPr>
            <p:ph type="sldImg" idx="2"/>
          </p:nvPr>
        </p:nvSpPr>
        <p:spPr>
          <a:xfrm>
            <a:off x="2897188" y="849313"/>
            <a:ext cx="4078287" cy="22955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izenplatzhalter 4"/>
          <p:cNvSpPr>
            <a:spLocks noGrp="1"/>
          </p:cNvSpPr>
          <p:nvPr>
            <p:ph type="body" sz="quarter" idx="3"/>
          </p:nvPr>
        </p:nvSpPr>
        <p:spPr>
          <a:xfrm>
            <a:off x="987267" y="3271382"/>
            <a:ext cx="7898130" cy="267658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6456612"/>
            <a:ext cx="4278154" cy="341063"/>
          </a:xfrm>
          <a:prstGeom prst="rect">
            <a:avLst/>
          </a:prstGeom>
        </p:spPr>
        <p:txBody>
          <a:bodyPr vert="horz" lIns="91440" tIns="45720" rIns="91440" bIns="45720" rtlCol="0" anchor="b"/>
          <a:lstStyle>
            <a:lvl1pPr algn="l">
              <a:defRPr sz="1200"/>
            </a:lvl1pPr>
          </a:lstStyle>
          <a:p>
            <a:endParaRPr lang="en-GB" dirty="0"/>
          </a:p>
        </p:txBody>
      </p:sp>
      <p:sp>
        <p:nvSpPr>
          <p:cNvPr id="7" name="Foliennummernplatzhalter 6"/>
          <p:cNvSpPr>
            <a:spLocks noGrp="1"/>
          </p:cNvSpPr>
          <p:nvPr>
            <p:ph type="sldNum" sz="quarter" idx="5"/>
          </p:nvPr>
        </p:nvSpPr>
        <p:spPr>
          <a:xfrm>
            <a:off x="5592225" y="6456612"/>
            <a:ext cx="4278154" cy="341063"/>
          </a:xfrm>
          <a:prstGeom prst="rect">
            <a:avLst/>
          </a:prstGeom>
        </p:spPr>
        <p:txBody>
          <a:bodyPr vert="horz" lIns="91440" tIns="45720" rIns="91440" bIns="45720" rtlCol="0" anchor="b"/>
          <a:lstStyle>
            <a:lvl1pPr algn="r">
              <a:defRPr sz="1200"/>
            </a:lvl1pPr>
          </a:lstStyle>
          <a:p>
            <a:fld id="{4E391B68-67F8-4E32-8F57-9F9CE295B3CB}" type="slidenum">
              <a:rPr lang="en-GB" smtClean="0"/>
              <a:t>‹N°›</a:t>
            </a:fld>
            <a:endParaRPr lang="fr-FR" dirty="0"/>
          </a:p>
        </p:txBody>
      </p:sp>
    </p:spTree>
    <p:extLst>
      <p:ext uri="{BB962C8B-B14F-4D97-AF65-F5344CB8AC3E}">
        <p14:creationId xmlns:p14="http://schemas.microsoft.com/office/powerpoint/2010/main" val="186524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noProof="0" dirty="0"/>
              <a:t>Cette PPP explique la coopération entre le Parquet européen et des partenaires externes. Le groupe cible est principalement composé de PED. Il convient toutefois de noter que le rôle des autorités nationales est traité aux diapositives n° 8 et 9, ainsi qu’aux diapositives n° 7, 18 et 20.</a:t>
            </a:r>
          </a:p>
          <a:p>
            <a:endParaRPr lang="fr-FR" noProof="0" dirty="0"/>
          </a:p>
        </p:txBody>
      </p:sp>
      <p:sp>
        <p:nvSpPr>
          <p:cNvPr id="4" name="Foliennummernplatzhalter 3"/>
          <p:cNvSpPr>
            <a:spLocks noGrp="1"/>
          </p:cNvSpPr>
          <p:nvPr>
            <p:ph type="sldNum" sz="quarter" idx="10"/>
          </p:nvPr>
        </p:nvSpPr>
        <p:spPr/>
        <p:txBody>
          <a:bodyPr/>
          <a:lstStyle/>
          <a:p>
            <a:fld id="{4E391B68-67F8-4E32-8F57-9F9CE295B3CB}" type="slidenum">
              <a:rPr lang="en-GB" smtClean="0"/>
              <a:t>1</a:t>
            </a:fld>
            <a:endParaRPr lang="en-GB" dirty="0"/>
          </a:p>
        </p:txBody>
      </p:sp>
    </p:spTree>
    <p:extLst>
      <p:ext uri="{BB962C8B-B14F-4D97-AF65-F5344CB8AC3E}">
        <p14:creationId xmlns:p14="http://schemas.microsoft.com/office/powerpoint/2010/main" val="3904909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noProof="0" dirty="0"/>
              <a:t>Les experts nationaux pourraient contribuer et discuter avec les praticiens nationaux pour déterminer ce que sont précisément les « pouvoirs du procureur national » et la façon dont ils peuvent être exercés</a:t>
            </a:r>
            <a:r>
              <a:rPr lang="fr-FR" sz="1200" b="0" noProof="0" dirty="0">
                <a:solidFill>
                  <a:schemeClr val="tx1"/>
                </a:solidFill>
                <a:latin typeface="+mn-lt"/>
              </a:rPr>
              <a:t>.</a:t>
            </a:r>
            <a:endParaRPr lang="fr-FR" b="0" noProof="0" dirty="0"/>
          </a:p>
        </p:txBody>
      </p:sp>
      <p:sp>
        <p:nvSpPr>
          <p:cNvPr id="4" name="Foliennummernplatzhalter 3"/>
          <p:cNvSpPr>
            <a:spLocks noGrp="1"/>
          </p:cNvSpPr>
          <p:nvPr>
            <p:ph type="sldNum" sz="quarter" idx="5"/>
          </p:nvPr>
        </p:nvSpPr>
        <p:spPr/>
        <p:txBody>
          <a:bodyPr/>
          <a:lstStyle/>
          <a:p>
            <a:fld id="{4E391B68-67F8-4E32-8F57-9F9CE295B3CB}" type="slidenum">
              <a:rPr lang="en-GB" smtClean="0"/>
              <a:t>17</a:t>
            </a:fld>
            <a:endParaRPr lang="en-GB" dirty="0"/>
          </a:p>
        </p:txBody>
      </p:sp>
    </p:spTree>
    <p:extLst>
      <p:ext uri="{BB962C8B-B14F-4D97-AF65-F5344CB8AC3E}">
        <p14:creationId xmlns:p14="http://schemas.microsoft.com/office/powerpoint/2010/main" val="5143938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noProof="0" dirty="0"/>
              <a:t>Voir la note des diapositives précédentes.</a:t>
            </a:r>
          </a:p>
        </p:txBody>
      </p:sp>
      <p:sp>
        <p:nvSpPr>
          <p:cNvPr id="4" name="Foliennummernplatzhalter 3"/>
          <p:cNvSpPr>
            <a:spLocks noGrp="1"/>
          </p:cNvSpPr>
          <p:nvPr>
            <p:ph type="sldNum" sz="quarter" idx="5"/>
          </p:nvPr>
        </p:nvSpPr>
        <p:spPr/>
        <p:txBody>
          <a:bodyPr/>
          <a:lstStyle/>
          <a:p>
            <a:fld id="{4E391B68-67F8-4E32-8F57-9F9CE295B3CB}" type="slidenum">
              <a:rPr lang="en-GB" smtClean="0"/>
              <a:t>18</a:t>
            </a:fld>
            <a:endParaRPr lang="en-GB" dirty="0"/>
          </a:p>
        </p:txBody>
      </p:sp>
    </p:spTree>
    <p:extLst>
      <p:ext uri="{BB962C8B-B14F-4D97-AF65-F5344CB8AC3E}">
        <p14:creationId xmlns:p14="http://schemas.microsoft.com/office/powerpoint/2010/main" val="380193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noProof="0" dirty="0"/>
              <a:t>Voir la note des diapositives précédentes.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noProof="0" dirty="0"/>
              <a:t>En général, cette PPP explique la coopération entre le Parquet européen et des partenaires externes. Le groupe cible est principalement composé de PED. Il convient toutefois de noter que le rôle des autorités nationales est traité dans cette diapositive.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a:p>
            <a:endParaRPr lang="de-DE" dirty="0"/>
          </a:p>
        </p:txBody>
      </p:sp>
      <p:sp>
        <p:nvSpPr>
          <p:cNvPr id="4" name="Foliennummernplatzhalter 3"/>
          <p:cNvSpPr>
            <a:spLocks noGrp="1"/>
          </p:cNvSpPr>
          <p:nvPr>
            <p:ph type="sldNum" sz="quarter" idx="5"/>
          </p:nvPr>
        </p:nvSpPr>
        <p:spPr/>
        <p:txBody>
          <a:bodyPr/>
          <a:lstStyle/>
          <a:p>
            <a:fld id="{4E391B68-67F8-4E32-8F57-9F9CE295B3CB}" type="slidenum">
              <a:rPr lang="en-GB" smtClean="0"/>
              <a:t>19</a:t>
            </a:fld>
            <a:endParaRPr lang="en-GB" dirty="0"/>
          </a:p>
        </p:txBody>
      </p:sp>
    </p:spTree>
    <p:extLst>
      <p:ext uri="{BB962C8B-B14F-4D97-AF65-F5344CB8AC3E}">
        <p14:creationId xmlns:p14="http://schemas.microsoft.com/office/powerpoint/2010/main" val="37793454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noProof="0" dirty="0"/>
              <a:t>En général, cette PPP explique la coopération entre le Parquet européen et des partenaires externes. Le groupe cible est principalement composé de PED. Il convient toutefois de noter que le rôle des autorités nationales est traité dans cette diapositive.</a:t>
            </a:r>
          </a:p>
          <a:p>
            <a:endParaRPr lang="de-DE" dirty="0"/>
          </a:p>
        </p:txBody>
      </p:sp>
      <p:sp>
        <p:nvSpPr>
          <p:cNvPr id="4" name="Foliennummernplatzhalter 3"/>
          <p:cNvSpPr>
            <a:spLocks noGrp="1"/>
          </p:cNvSpPr>
          <p:nvPr>
            <p:ph type="sldNum" sz="quarter" idx="5"/>
          </p:nvPr>
        </p:nvSpPr>
        <p:spPr/>
        <p:txBody>
          <a:bodyPr/>
          <a:lstStyle/>
          <a:p>
            <a:fld id="{4E391B68-67F8-4E32-8F57-9F9CE295B3CB}" type="slidenum">
              <a:rPr lang="en-GB" smtClean="0"/>
              <a:t>20</a:t>
            </a:fld>
            <a:endParaRPr lang="en-GB" dirty="0"/>
          </a:p>
        </p:txBody>
      </p:sp>
    </p:spTree>
    <p:extLst>
      <p:ext uri="{BB962C8B-B14F-4D97-AF65-F5344CB8AC3E}">
        <p14:creationId xmlns:p14="http://schemas.microsoft.com/office/powerpoint/2010/main" val="32913868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noProof="0" dirty="0"/>
              <a:t>La Suisse peut être changée pour un autre pays tiers.</a:t>
            </a:r>
          </a:p>
        </p:txBody>
      </p:sp>
      <p:sp>
        <p:nvSpPr>
          <p:cNvPr id="4" name="Foliennummernplatzhalter 3"/>
          <p:cNvSpPr>
            <a:spLocks noGrp="1"/>
          </p:cNvSpPr>
          <p:nvPr>
            <p:ph type="sldNum" sz="quarter" idx="5"/>
          </p:nvPr>
        </p:nvSpPr>
        <p:spPr/>
        <p:txBody>
          <a:bodyPr/>
          <a:lstStyle/>
          <a:p>
            <a:fld id="{4E391B68-67F8-4E32-8F57-9F9CE295B3CB}" type="slidenum">
              <a:rPr lang="en-GB" smtClean="0"/>
              <a:t>21</a:t>
            </a:fld>
            <a:endParaRPr lang="en-GB" dirty="0"/>
          </a:p>
        </p:txBody>
      </p:sp>
    </p:spTree>
    <p:extLst>
      <p:ext uri="{BB962C8B-B14F-4D97-AF65-F5344CB8AC3E}">
        <p14:creationId xmlns:p14="http://schemas.microsoft.com/office/powerpoint/2010/main" val="20459475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noProof="0" dirty="0"/>
              <a:t>Les experts nationaux pourraient contribuer et discuter avec les praticiens nationaux de l’application du droit national dans ce contexte.</a:t>
            </a:r>
            <a:endParaRPr lang="en-US" sz="1200" b="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noProof="0" dirty="0"/>
              <a:t>En général, cette PPP explique la coopération entre le Parquet européen et des partenaires externes. Le groupe cible est principalement composé de PED. Il convient toutefois de noter que le rôle des autorités nationales est traité dans cette diapositive.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b="0" dirty="0"/>
          </a:p>
        </p:txBody>
      </p:sp>
      <p:sp>
        <p:nvSpPr>
          <p:cNvPr id="4" name="Foliennummernplatzhalter 3"/>
          <p:cNvSpPr>
            <a:spLocks noGrp="1"/>
          </p:cNvSpPr>
          <p:nvPr>
            <p:ph type="sldNum" sz="quarter" idx="5"/>
          </p:nvPr>
        </p:nvSpPr>
        <p:spPr/>
        <p:txBody>
          <a:bodyPr/>
          <a:lstStyle/>
          <a:p>
            <a:fld id="{4E391B68-67F8-4E32-8F57-9F9CE295B3CB}" type="slidenum">
              <a:rPr lang="en-GB" smtClean="0"/>
              <a:t>22</a:t>
            </a:fld>
            <a:endParaRPr lang="en-GB" dirty="0"/>
          </a:p>
        </p:txBody>
      </p:sp>
    </p:spTree>
    <p:extLst>
      <p:ext uri="{BB962C8B-B14F-4D97-AF65-F5344CB8AC3E}">
        <p14:creationId xmlns:p14="http://schemas.microsoft.com/office/powerpoint/2010/main" val="10047716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noProof="0" dirty="0"/>
              <a:t>L‘Irlande peut être changée pour un autre </a:t>
            </a:r>
            <a:r>
              <a:rPr lang="fr-FR" dirty="0"/>
              <a:t>É</a:t>
            </a:r>
            <a:r>
              <a:rPr lang="fr-FR" noProof="0" dirty="0"/>
              <a:t>tat membre non participant. À la question a., la convention UE 2000 EU peut être changée pour la décision d’enquête européenne (d</a:t>
            </a:r>
            <a:r>
              <a:rPr lang="fr-FR" b="0" i="0" noProof="0" dirty="0">
                <a:solidFill>
                  <a:srgbClr val="000000"/>
                </a:solidFill>
                <a:effectLst/>
                <a:latin typeface="Verdana" panose="020B0604030504040204" pitchFamily="34" charset="0"/>
              </a:rPr>
              <a:t>irective 2014/41/EU</a:t>
            </a:r>
            <a:r>
              <a:rPr lang="fr-FR" noProof="0" dirty="0"/>
              <a:t>).</a:t>
            </a:r>
          </a:p>
        </p:txBody>
      </p:sp>
      <p:sp>
        <p:nvSpPr>
          <p:cNvPr id="4" name="Foliennummernplatzhalter 3"/>
          <p:cNvSpPr>
            <a:spLocks noGrp="1"/>
          </p:cNvSpPr>
          <p:nvPr>
            <p:ph type="sldNum" sz="quarter" idx="5"/>
          </p:nvPr>
        </p:nvSpPr>
        <p:spPr/>
        <p:txBody>
          <a:bodyPr/>
          <a:lstStyle/>
          <a:p>
            <a:fld id="{4E391B68-67F8-4E32-8F57-9F9CE295B3CB}" type="slidenum">
              <a:rPr lang="en-GB" smtClean="0"/>
              <a:t>23</a:t>
            </a:fld>
            <a:endParaRPr lang="en-GB" dirty="0"/>
          </a:p>
        </p:txBody>
      </p:sp>
    </p:spTree>
    <p:extLst>
      <p:ext uri="{BB962C8B-B14F-4D97-AF65-F5344CB8AC3E}">
        <p14:creationId xmlns:p14="http://schemas.microsoft.com/office/powerpoint/2010/main" val="39362062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noProof="0" dirty="0"/>
              <a:t>L'article 105 laisse des lacunes considérables sur la coopération avec les EM non participants. </a:t>
            </a:r>
            <a:r>
              <a:rPr lang="fr-FR" noProof="0" dirty="0">
                <a:solidFill>
                  <a:schemeClr val="tx1"/>
                </a:solidFill>
                <a:latin typeface="+mn-lt"/>
              </a:rPr>
              <a:t>Ces lacunes pourraient-elles être comblées en négociant et adoptant un règlement de coopération, adopté non seulement par les EM participant au Parquet européen mais aussi par les autres EM ? C’est tout à fait possible en vertu de l’article 86 du TFEU.</a:t>
            </a:r>
          </a:p>
        </p:txBody>
      </p:sp>
      <p:sp>
        <p:nvSpPr>
          <p:cNvPr id="4" name="Foliennummernplatzhalter 3"/>
          <p:cNvSpPr>
            <a:spLocks noGrp="1"/>
          </p:cNvSpPr>
          <p:nvPr>
            <p:ph type="sldNum" sz="quarter" idx="5"/>
          </p:nvPr>
        </p:nvSpPr>
        <p:spPr/>
        <p:txBody>
          <a:bodyPr/>
          <a:lstStyle/>
          <a:p>
            <a:fld id="{4E391B68-67F8-4E32-8F57-9F9CE295B3CB}" type="slidenum">
              <a:rPr lang="en-GB" smtClean="0"/>
              <a:t>24</a:t>
            </a:fld>
            <a:endParaRPr lang="en-GB" dirty="0"/>
          </a:p>
        </p:txBody>
      </p:sp>
    </p:spTree>
    <p:extLst>
      <p:ext uri="{BB962C8B-B14F-4D97-AF65-F5344CB8AC3E}">
        <p14:creationId xmlns:p14="http://schemas.microsoft.com/office/powerpoint/2010/main" val="4068524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noProof="0" dirty="0"/>
              <a:t>Cette présentation ne couvre pas la </a:t>
            </a:r>
            <a:r>
              <a:rPr lang="fr-FR" sz="1200" noProof="0" dirty="0">
                <a:solidFill>
                  <a:schemeClr val="tx1"/>
                </a:solidFill>
                <a:latin typeface="+mn-lt"/>
              </a:rPr>
              <a:t>coopération « interne au Parquet européen ». Pour les articles 31 à 33, voir le </a:t>
            </a:r>
            <a:r>
              <a:rPr lang="fr-FR" b="1" noProof="0" dirty="0"/>
              <a:t>Module 3</a:t>
            </a:r>
            <a:r>
              <a:rPr lang="fr-FR" b="0" noProof="0" dirty="0"/>
              <a:t>.</a:t>
            </a:r>
            <a:endParaRPr lang="fr-FR" b="1" noProof="0" dirty="0"/>
          </a:p>
          <a:p>
            <a:endParaRPr lang="fr-FR" noProof="0" dirty="0"/>
          </a:p>
        </p:txBody>
      </p:sp>
      <p:sp>
        <p:nvSpPr>
          <p:cNvPr id="4" name="Foliennummernplatzhalter 3"/>
          <p:cNvSpPr>
            <a:spLocks noGrp="1"/>
          </p:cNvSpPr>
          <p:nvPr>
            <p:ph type="sldNum" sz="quarter" idx="5"/>
          </p:nvPr>
        </p:nvSpPr>
        <p:spPr/>
        <p:txBody>
          <a:bodyPr/>
          <a:lstStyle/>
          <a:p>
            <a:fld id="{4E391B68-67F8-4E32-8F57-9F9CE295B3CB}" type="slidenum">
              <a:rPr lang="en-GB" smtClean="0"/>
              <a:t>2</a:t>
            </a:fld>
            <a:endParaRPr lang="en-GB" dirty="0"/>
          </a:p>
        </p:txBody>
      </p:sp>
    </p:spTree>
    <p:extLst>
      <p:ext uri="{BB962C8B-B14F-4D97-AF65-F5344CB8AC3E}">
        <p14:creationId xmlns:p14="http://schemas.microsoft.com/office/powerpoint/2010/main" val="222743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sz="1200" noProof="0" dirty="0">
                <a:solidFill>
                  <a:schemeClr val="tx1"/>
                </a:solidFill>
                <a:latin typeface="+mn-lt"/>
              </a:rPr>
              <a:t>Pour les articles 31 à 33 / coopération « interne au Parquet européen », voir le </a:t>
            </a:r>
            <a:r>
              <a:rPr lang="fr-FR" b="1" noProof="0" dirty="0"/>
              <a:t>Module 3</a:t>
            </a:r>
            <a:r>
              <a:rPr lang="fr-FR" b="0" noProof="0" dirty="0"/>
              <a:t>.</a:t>
            </a:r>
            <a:endParaRPr lang="fr-FR" b="1"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Pour le règlement interne et d’autres décisions du collège, voir https://ec.europa.eu/info/law/cross-border-cases/judicial-cooperation/networks-and-bodies-supporting-judicial-cooperation/european-public-prosecutors-office_en#decisions-of-the-college-of-the-eppo.</a:t>
            </a:r>
          </a:p>
        </p:txBody>
      </p:sp>
      <p:sp>
        <p:nvSpPr>
          <p:cNvPr id="4" name="Foliennummernplatzhalter 3"/>
          <p:cNvSpPr>
            <a:spLocks noGrp="1"/>
          </p:cNvSpPr>
          <p:nvPr>
            <p:ph type="sldNum" sz="quarter" idx="5"/>
          </p:nvPr>
        </p:nvSpPr>
        <p:spPr/>
        <p:txBody>
          <a:bodyPr/>
          <a:lstStyle/>
          <a:p>
            <a:fld id="{4E391B68-67F8-4E32-8F57-9F9CE295B3CB}" type="slidenum">
              <a:rPr lang="en-GB" smtClean="0"/>
              <a:t>3</a:t>
            </a:fld>
            <a:endParaRPr lang="en-GB" dirty="0"/>
          </a:p>
        </p:txBody>
      </p:sp>
    </p:spTree>
    <p:extLst>
      <p:ext uri="{BB962C8B-B14F-4D97-AF65-F5344CB8AC3E}">
        <p14:creationId xmlns:p14="http://schemas.microsoft.com/office/powerpoint/2010/main" val="1774455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4E391B68-67F8-4E32-8F57-9F9CE295B3CB}" type="slidenum">
              <a:rPr lang="en-GB" smtClean="0"/>
              <a:t>4</a:t>
            </a:fld>
            <a:endParaRPr lang="en-GB" dirty="0"/>
          </a:p>
        </p:txBody>
      </p:sp>
    </p:spTree>
    <p:extLst>
      <p:ext uri="{BB962C8B-B14F-4D97-AF65-F5344CB8AC3E}">
        <p14:creationId xmlns:p14="http://schemas.microsoft.com/office/powerpoint/2010/main" val="222743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noProof="0" dirty="0">
                <a:solidFill>
                  <a:schemeClr val="tx1"/>
                </a:solidFill>
                <a:latin typeface="+mn-lt"/>
              </a:rPr>
              <a:t>Pour les articles 31 à 33 / coopération « interne au Parquet européen », voir le </a:t>
            </a:r>
            <a:r>
              <a:rPr lang="fr-FR" b="1" noProof="0" dirty="0"/>
              <a:t>Module 3</a:t>
            </a:r>
            <a:r>
              <a:rPr lang="fr-FR" b="0" noProof="0" dirty="0"/>
              <a:t>.</a:t>
            </a:r>
            <a:endParaRPr lang="fr-FR" b="1" noProof="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de-DE"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latin typeface="+mn-lt"/>
            </a:endParaRPr>
          </a:p>
        </p:txBody>
      </p:sp>
      <p:sp>
        <p:nvSpPr>
          <p:cNvPr id="4" name="Foliennummernplatzhalter 3"/>
          <p:cNvSpPr>
            <a:spLocks noGrp="1"/>
          </p:cNvSpPr>
          <p:nvPr>
            <p:ph type="sldNum" sz="quarter" idx="5"/>
          </p:nvPr>
        </p:nvSpPr>
        <p:spPr/>
        <p:txBody>
          <a:bodyPr/>
          <a:lstStyle/>
          <a:p>
            <a:fld id="{4E391B68-67F8-4E32-8F57-9F9CE295B3CB}" type="slidenum">
              <a:rPr lang="en-GB" smtClean="0"/>
              <a:t>5</a:t>
            </a:fld>
            <a:endParaRPr lang="en-GB" dirty="0"/>
          </a:p>
        </p:txBody>
      </p:sp>
    </p:spTree>
    <p:extLst>
      <p:ext uri="{BB962C8B-B14F-4D97-AF65-F5344CB8AC3E}">
        <p14:creationId xmlns:p14="http://schemas.microsoft.com/office/powerpoint/2010/main" val="1282291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noProof="0" dirty="0">
                <a:solidFill>
                  <a:schemeClr val="tx1"/>
                </a:solidFill>
                <a:latin typeface="+mn-lt"/>
              </a:rPr>
              <a:t>Pour les articles 31 à 33 / coopération « interne au Parquet européen », voir le </a:t>
            </a:r>
            <a:r>
              <a:rPr lang="fr-FR" b="1" noProof="0" dirty="0"/>
              <a:t>Module 3</a:t>
            </a:r>
            <a:r>
              <a:rPr lang="fr-FR" b="0" noProof="0" dirty="0"/>
              <a:t>.</a:t>
            </a:r>
            <a:endParaRPr lang="fr-FR" b="1"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b="0" dirty="0"/>
              <a:t>Pour l‘article 105, voir les autres diapositives de cette PPP.</a:t>
            </a:r>
            <a:endParaRPr lang="fr-FR"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solidFill>
                <a:schemeClr val="tx1"/>
              </a:solidFill>
              <a:latin typeface="+mn-lt"/>
            </a:endParaRPr>
          </a:p>
        </p:txBody>
      </p:sp>
      <p:sp>
        <p:nvSpPr>
          <p:cNvPr id="4" name="Foliennummernplatzhalter 3"/>
          <p:cNvSpPr>
            <a:spLocks noGrp="1"/>
          </p:cNvSpPr>
          <p:nvPr>
            <p:ph type="sldNum" sz="quarter" idx="5"/>
          </p:nvPr>
        </p:nvSpPr>
        <p:spPr/>
        <p:txBody>
          <a:bodyPr/>
          <a:lstStyle/>
          <a:p>
            <a:fld id="{4E391B68-67F8-4E32-8F57-9F9CE295B3CB}" type="slidenum">
              <a:rPr lang="en-GB" smtClean="0"/>
              <a:t>6</a:t>
            </a:fld>
            <a:endParaRPr lang="en-GB" dirty="0"/>
          </a:p>
        </p:txBody>
      </p:sp>
    </p:spTree>
    <p:extLst>
      <p:ext uri="{BB962C8B-B14F-4D97-AF65-F5344CB8AC3E}">
        <p14:creationId xmlns:p14="http://schemas.microsoft.com/office/powerpoint/2010/main" val="2741480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noProof="0" dirty="0">
                <a:solidFill>
                  <a:schemeClr val="tx1"/>
                </a:solidFill>
                <a:latin typeface="+mn-lt"/>
              </a:rPr>
              <a:t>Pour l’article 22 / compétences du Parquet européen, voir le </a:t>
            </a:r>
            <a:r>
              <a:rPr lang="fr-FR" b="1" noProof="0" dirty="0"/>
              <a:t>Module 2</a:t>
            </a:r>
            <a:r>
              <a:rPr lang="fr-FR" b="0" noProof="0" dirty="0"/>
              <a:t>.</a:t>
            </a:r>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noProof="0" dirty="0">
                <a:solidFill>
                  <a:schemeClr val="tx1"/>
                </a:solidFill>
                <a:latin typeface="+mn-lt"/>
              </a:rPr>
              <a:t>Pour les articles 31 à 33 / coopération « interne au Parquet européen », voir le </a:t>
            </a:r>
            <a:r>
              <a:rPr lang="fr-FR" b="1" noProof="0" dirty="0"/>
              <a:t>Module 3</a:t>
            </a:r>
            <a:r>
              <a:rPr lang="fr-FR" b="0" noProof="0" dirty="0"/>
              <a:t>.</a:t>
            </a:r>
            <a:endParaRPr lang="fr-FR" b="1" noProof="0" dirty="0"/>
          </a:p>
        </p:txBody>
      </p:sp>
      <p:sp>
        <p:nvSpPr>
          <p:cNvPr id="4" name="Foliennummernplatzhalter 3"/>
          <p:cNvSpPr>
            <a:spLocks noGrp="1"/>
          </p:cNvSpPr>
          <p:nvPr>
            <p:ph type="sldNum" sz="quarter" idx="5"/>
          </p:nvPr>
        </p:nvSpPr>
        <p:spPr/>
        <p:txBody>
          <a:bodyPr/>
          <a:lstStyle/>
          <a:p>
            <a:fld id="{4E391B68-67F8-4E32-8F57-9F9CE295B3CB}" type="slidenum">
              <a:rPr lang="en-GB" smtClean="0"/>
              <a:t>7</a:t>
            </a:fld>
            <a:endParaRPr lang="en-GB" dirty="0"/>
          </a:p>
        </p:txBody>
      </p:sp>
    </p:spTree>
    <p:extLst>
      <p:ext uri="{BB962C8B-B14F-4D97-AF65-F5344CB8AC3E}">
        <p14:creationId xmlns:p14="http://schemas.microsoft.com/office/powerpoint/2010/main" val="2305002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noProof="0" dirty="0"/>
              <a:t>Partant, l’OLAF et EUROPOL ne sont pas censés faire d’enquêtes pénales pour les PED.</a:t>
            </a:r>
          </a:p>
          <a:p>
            <a:pPr marL="0" marR="0" lvl="0" indent="0" algn="l" defTabSz="914400" rtl="0" eaLnBrk="1" fontAlgn="auto" latinLnBrk="0" hangingPunct="1">
              <a:lnSpc>
                <a:spcPct val="100000"/>
              </a:lnSpc>
              <a:spcBef>
                <a:spcPts val="0"/>
              </a:spcBef>
              <a:spcAft>
                <a:spcPts val="0"/>
              </a:spcAft>
              <a:buClrTx/>
              <a:buSzTx/>
              <a:buFontTx/>
              <a:buNone/>
              <a:tabLst/>
              <a:defRPr/>
            </a:pPr>
            <a:r>
              <a:rPr lang="fr-FR" noProof="0" dirty="0"/>
              <a:t>En général, cette PPP explique la coopération entre le Parquet européen et des partenaires externes. Le groupe cible est principalement composé de PED. Il convient toutefois de noter que le rôle des autorités nationales est traité dans cette diapositive.</a:t>
            </a:r>
          </a:p>
          <a:p>
            <a:endParaRPr lang="fr-FR" noProof="0" dirty="0"/>
          </a:p>
        </p:txBody>
      </p:sp>
      <p:sp>
        <p:nvSpPr>
          <p:cNvPr id="4" name="Foliennummernplatzhalter 3"/>
          <p:cNvSpPr>
            <a:spLocks noGrp="1"/>
          </p:cNvSpPr>
          <p:nvPr>
            <p:ph type="sldNum" sz="quarter" idx="5"/>
          </p:nvPr>
        </p:nvSpPr>
        <p:spPr/>
        <p:txBody>
          <a:bodyPr/>
          <a:lstStyle/>
          <a:p>
            <a:fld id="{4E391B68-67F8-4E32-8F57-9F9CE295B3CB}" type="slidenum">
              <a:rPr lang="en-GB" smtClean="0"/>
              <a:t>11</a:t>
            </a:fld>
            <a:endParaRPr lang="en-GB" dirty="0"/>
          </a:p>
        </p:txBody>
      </p:sp>
    </p:spTree>
    <p:extLst>
      <p:ext uri="{BB962C8B-B14F-4D97-AF65-F5344CB8AC3E}">
        <p14:creationId xmlns:p14="http://schemas.microsoft.com/office/powerpoint/2010/main" val="3429516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noProof="0" dirty="0"/>
              <a:t>Les </a:t>
            </a:r>
            <a:r>
              <a:rPr lang="fr-FR" sz="1200" dirty="0">
                <a:solidFill>
                  <a:schemeClr val="tx1"/>
                </a:solidFill>
                <a:latin typeface="+mn-lt"/>
              </a:rPr>
              <a:t>É</a:t>
            </a:r>
            <a:r>
              <a:rPr lang="fr-FR" noProof="0" dirty="0"/>
              <a:t>tats-Unis peuvent être changés pour un autre pays tiers mais, en ce cas, la réponse c. devrait être supprimée (il n’y a qu’au Japon qu’un traité similaire avec l’UE existe).</a:t>
            </a:r>
          </a:p>
        </p:txBody>
      </p:sp>
      <p:sp>
        <p:nvSpPr>
          <p:cNvPr id="4" name="Foliennummernplatzhalter 3"/>
          <p:cNvSpPr>
            <a:spLocks noGrp="1"/>
          </p:cNvSpPr>
          <p:nvPr>
            <p:ph type="sldNum" sz="quarter" idx="5"/>
          </p:nvPr>
        </p:nvSpPr>
        <p:spPr/>
        <p:txBody>
          <a:bodyPr/>
          <a:lstStyle/>
          <a:p>
            <a:fld id="{4E391B68-67F8-4E32-8F57-9F9CE295B3CB}" type="slidenum">
              <a:rPr lang="en-GB" smtClean="0"/>
              <a:t>16</a:t>
            </a:fld>
            <a:endParaRPr lang="en-GB" dirty="0"/>
          </a:p>
        </p:txBody>
      </p:sp>
    </p:spTree>
    <p:extLst>
      <p:ext uri="{BB962C8B-B14F-4D97-AF65-F5344CB8AC3E}">
        <p14:creationId xmlns:p14="http://schemas.microsoft.com/office/powerpoint/2010/main" val="36182327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‹N°›</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halt auf Fond ohne Titel">
    <p:spTree>
      <p:nvGrpSpPr>
        <p:cNvPr id="1" name=""/>
        <p:cNvGrpSpPr/>
        <p:nvPr/>
      </p:nvGrpSpPr>
      <p:grpSpPr>
        <a:xfrm>
          <a:off x="0" y="0"/>
          <a:ext cx="0" cy="0"/>
          <a:chOff x="0" y="0"/>
          <a:chExt cx="0" cy="0"/>
        </a:xfrm>
      </p:grpSpPr>
      <p:sp>
        <p:nvSpPr>
          <p:cNvPr id="7" name="Rechteck 6"/>
          <p:cNvSpPr/>
          <p:nvPr userDrawn="1"/>
        </p:nvSpPr>
        <p:spPr>
          <a:xfrm>
            <a:off x="10779003"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 name="Content Placeholder 2"/>
          <p:cNvSpPr>
            <a:spLocks noGrp="1"/>
          </p:cNvSpPr>
          <p:nvPr>
            <p:ph idx="1"/>
          </p:nvPr>
        </p:nvSpPr>
        <p:spPr>
          <a:xfrm>
            <a:off x="687848" y="1833821"/>
            <a:ext cx="99166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Grafik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
        <p:nvSpPr>
          <p:cNvPr id="4" name="Fußzeilenplatzhalter 3"/>
          <p:cNvSpPr>
            <a:spLocks noGrp="1"/>
          </p:cNvSpPr>
          <p:nvPr>
            <p:ph type="ftr" sz="quarter" idx="11"/>
          </p:nvPr>
        </p:nvSpPr>
        <p:spPr/>
        <p:txBody>
          <a:bodyPr/>
          <a:lstStyle/>
          <a:p>
            <a:endParaRPr lang="en-US" dirty="0"/>
          </a:p>
        </p:txBody>
      </p:sp>
      <p:sp>
        <p:nvSpPr>
          <p:cNvPr id="5" name="Foliennummernplatzhalter 4"/>
          <p:cNvSpPr>
            <a:spLocks noGrp="1"/>
          </p:cNvSpPr>
          <p:nvPr>
            <p:ph type="sldNum" sz="quarter" idx="12"/>
          </p:nvPr>
        </p:nvSpPr>
        <p:spPr/>
        <p:txBody>
          <a:bodyPr/>
          <a:lstStyle/>
          <a:p>
            <a:fld id="{4FAB73BC-B049-4115-A692-8D63A059BFB8}" type="slidenum">
              <a:rPr lang="en-US" smtClean="0"/>
              <a:pPr/>
              <a:t>‹N°›</a:t>
            </a:fld>
            <a:endParaRPr lang="en-US" dirty="0"/>
          </a:p>
        </p:txBody>
      </p:sp>
      <p:pic>
        <p:nvPicPr>
          <p:cNvPr id="9" name="Inhaltsplatzhalter 5">
            <a:extLst>
              <a:ext uri="{FF2B5EF4-FFF2-40B4-BE49-F238E27FC236}">
                <a16:creationId xmlns:a16="http://schemas.microsoft.com/office/drawing/2014/main" id="{14868034-385B-40D1-AD23-64C594FBF16D}"/>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179288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alt mit Überschrift - zweispaltig">
    <p:spTree>
      <p:nvGrpSpPr>
        <p:cNvPr id="1" name=""/>
        <p:cNvGrpSpPr/>
        <p:nvPr/>
      </p:nvGrpSpPr>
      <p:grpSpPr>
        <a:xfrm>
          <a:off x="0" y="0"/>
          <a:ext cx="0" cy="0"/>
          <a:chOff x="0" y="0"/>
          <a:chExt cx="0" cy="0"/>
        </a:xfrm>
      </p:grpSpPr>
      <p:sp>
        <p:nvSpPr>
          <p:cNvPr id="8" name="Rectangle 7"/>
          <p:cNvSpPr/>
          <p:nvPr userDrawn="1"/>
        </p:nvSpPr>
        <p:spPr>
          <a:xfrm>
            <a:off x="17" y="12700"/>
            <a:ext cx="3766136" cy="63277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054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23336" y="731520"/>
            <a:ext cx="6417276" cy="52578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4" name="Text Placeholder 3"/>
          <p:cNvSpPr>
            <a:spLocks noGrp="1"/>
          </p:cNvSpPr>
          <p:nvPr>
            <p:ph type="body" sz="half" idx="2"/>
          </p:nvPr>
        </p:nvSpPr>
        <p:spPr>
          <a:xfrm>
            <a:off x="457200" y="28752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a:xfrm>
            <a:off x="4231648" y="6459785"/>
            <a:ext cx="5217152"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448801" y="6459785"/>
            <a:ext cx="1191812" cy="365125"/>
          </a:xfrm>
        </p:spPr>
        <p:txBody>
          <a:bodyPr/>
          <a:lstStyle>
            <a:lvl1pPr>
              <a:defRPr>
                <a:solidFill>
                  <a:schemeClr val="tx2"/>
                </a:solidFill>
              </a:defRPr>
            </a:lvl1pPr>
          </a:lstStyle>
          <a:p>
            <a:fld id="{4FAB73BC-B049-4115-A692-8D63A059BFB8}" type="slidenum">
              <a:rPr lang="en-US" dirty="0"/>
              <a:pPr/>
              <a:t>‹N°›</a:t>
            </a:fld>
            <a:endParaRPr lang="en-US" dirty="0"/>
          </a:p>
        </p:txBody>
      </p: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Neuer Abschnitt_Textfoli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euer Abschnitt_Bildfolie mit großem Bild">
    <p:spTree>
      <p:nvGrpSpPr>
        <p:cNvPr id="1" name=""/>
        <p:cNvGrpSpPr/>
        <p:nvPr/>
      </p:nvGrpSpPr>
      <p:grpSpPr>
        <a:xfrm>
          <a:off x="0" y="0"/>
          <a:ext cx="0" cy="0"/>
          <a:chOff x="0" y="0"/>
          <a:chExt cx="0" cy="0"/>
        </a:xfrm>
      </p:grpSpPr>
      <p:sp>
        <p:nvSpPr>
          <p:cNvPr id="17" name="Bildplatzhalter 16"/>
          <p:cNvSpPr>
            <a:spLocks noGrp="1"/>
          </p:cNvSpPr>
          <p:nvPr>
            <p:ph type="pic" sz="quarter" idx="13" hasCustomPrompt="1"/>
          </p:nvPr>
        </p:nvSpPr>
        <p:spPr>
          <a:xfrm>
            <a:off x="0" y="0"/>
            <a:ext cx="12188825" cy="4914900"/>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baseline="0"/>
            </a:lvl1pPr>
          </a:lstStyle>
          <a:p>
            <a:r>
              <a:rPr lang="de-DE" dirty="0"/>
              <a:t>Bild durch klicken auf Symbol</a:t>
            </a:r>
          </a:p>
        </p:txBody>
      </p:sp>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80" y="5907023"/>
            <a:ext cx="10113264" cy="488578"/>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
        <p:nvSpPr>
          <p:cNvPr id="18" name="Rechteck 17"/>
          <p:cNvSpPr/>
          <p:nvPr userDrawn="1"/>
        </p:nvSpPr>
        <p:spPr>
          <a:xfrm>
            <a:off x="10441920" y="0"/>
            <a:ext cx="1420756" cy="216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9" name="Grafik 1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11" name="Inhaltsplatzhalter 5">
            <a:extLst>
              <a:ext uri="{FF2B5EF4-FFF2-40B4-BE49-F238E27FC236}">
                <a16:creationId xmlns:a16="http://schemas.microsoft.com/office/drawing/2014/main" id="{4A446736-DA86-42B2-987F-46C30E7D6CA5}"/>
              </a:ext>
            </a:extLst>
          </p:cNvPr>
          <p:cNvPicPr>
            <a:picLocks noChangeAspect="1"/>
          </p:cNvPicPr>
          <p:nvPr userDrawn="1"/>
        </p:nvPicPr>
        <p:blipFill>
          <a:blip r:embed="rId4"/>
          <a:stretch>
            <a:fillRect/>
          </a:stretch>
        </p:blipFill>
        <p:spPr>
          <a:xfrm>
            <a:off x="10698333" y="1315626"/>
            <a:ext cx="907929" cy="778225"/>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euer Abschnitt_Bildfolie mit ganzflächigem Bild">
    <p:spTree>
      <p:nvGrpSpPr>
        <p:cNvPr id="1" name=""/>
        <p:cNvGrpSpPr/>
        <p:nvPr/>
      </p:nvGrpSpPr>
      <p:grpSpPr>
        <a:xfrm>
          <a:off x="0" y="0"/>
          <a:ext cx="0" cy="0"/>
          <a:chOff x="0" y="0"/>
          <a:chExt cx="0" cy="0"/>
        </a:xfrm>
      </p:grpSpPr>
      <p:sp>
        <p:nvSpPr>
          <p:cNvPr id="16" name="Bildplatzhalter 15"/>
          <p:cNvSpPr>
            <a:spLocks noGrp="1"/>
          </p:cNvSpPr>
          <p:nvPr>
            <p:ph type="pic" sz="quarter" idx="10" hasCustomPrompt="1"/>
          </p:nvPr>
        </p:nvSpPr>
        <p:spPr>
          <a:xfrm>
            <a:off x="0" y="0"/>
            <a:ext cx="12192000" cy="6991349"/>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a:lvl1pPr>
          </a:lstStyle>
          <a:p>
            <a:r>
              <a:rPr lang="de-DE" dirty="0"/>
              <a:t>Bild durch Klick auf Symbol</a:t>
            </a:r>
          </a:p>
        </p:txBody>
      </p:sp>
      <p:sp>
        <p:nvSpPr>
          <p:cNvPr id="15" name="Rechteck 14"/>
          <p:cNvSpPr/>
          <p:nvPr userDrawn="1"/>
        </p:nvSpPr>
        <p:spPr>
          <a:xfrm>
            <a:off x="10441920" y="0"/>
            <a:ext cx="1420756" cy="2252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1" name="Grafik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5" name="Inhaltsplatzhalter 5">
            <a:extLst>
              <a:ext uri="{FF2B5EF4-FFF2-40B4-BE49-F238E27FC236}">
                <a16:creationId xmlns:a16="http://schemas.microsoft.com/office/drawing/2014/main" id="{5B58F506-AC60-49F3-AE00-83EE35938E7C}"/>
              </a:ext>
            </a:extLst>
          </p:cNvPr>
          <p:cNvPicPr>
            <a:picLocks noChangeAspect="1"/>
          </p:cNvPicPr>
          <p:nvPr userDrawn="1"/>
        </p:nvPicPr>
        <p:blipFill>
          <a:blip r:embed="rId4"/>
          <a:stretch>
            <a:fillRect/>
          </a:stretch>
        </p:blipFill>
        <p:spPr>
          <a:xfrm>
            <a:off x="10698333" y="1347157"/>
            <a:ext cx="907929" cy="778225"/>
          </a:xfrm>
          <a:prstGeom prst="rect">
            <a:avLst/>
          </a:prstGeom>
        </p:spPr>
      </p:pic>
    </p:spTree>
    <p:extLst>
      <p:ext uri="{BB962C8B-B14F-4D97-AF65-F5344CB8AC3E}">
        <p14:creationId xmlns:p14="http://schemas.microsoft.com/office/powerpoint/2010/main" val="1674825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chlussfolie_Nur Headline">
    <p:spTree>
      <p:nvGrpSpPr>
        <p:cNvPr id="1" name=""/>
        <p:cNvGrpSpPr/>
        <p:nvPr/>
      </p:nvGrpSpPr>
      <p:grpSpPr>
        <a:xfrm>
          <a:off x="0" y="0"/>
          <a:ext cx="0" cy="0"/>
          <a:chOff x="0" y="0"/>
          <a:chExt cx="0" cy="0"/>
        </a:xfrm>
      </p:grpSpPr>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3200" cap="all" spc="200" baseline="0">
                <a:solidFill>
                  <a:schemeClr val="accent6">
                    <a:lumMod val="85000"/>
                  </a:schemeClr>
                </a:solidFill>
                <a:latin typeface="Trebuchet MS" panose="020B0603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286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auf Fond">
    <p:spTree>
      <p:nvGrpSpPr>
        <p:cNvPr id="1" name=""/>
        <p:cNvGrpSpPr/>
        <p:nvPr/>
      </p:nvGrpSpPr>
      <p:grpSpPr>
        <a:xfrm>
          <a:off x="0" y="0"/>
          <a:ext cx="0" cy="0"/>
          <a:chOff x="0" y="0"/>
          <a:chExt cx="0" cy="0"/>
        </a:xfrm>
      </p:grpSpPr>
      <p:sp>
        <p:nvSpPr>
          <p:cNvPr id="13" name="Rechteck 12"/>
          <p:cNvSpPr/>
          <p:nvPr userDrawn="1"/>
        </p:nvSpPr>
        <p:spPr>
          <a:xfrm>
            <a:off x="1076808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85000"/>
                    <a:lumOff val="1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‹N°›</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pic>
        <p:nvPicPr>
          <p:cNvPr id="11" name="Inhaltsplatzhalter 5">
            <a:extLst>
              <a:ext uri="{FF2B5EF4-FFF2-40B4-BE49-F238E27FC236}">
                <a16:creationId xmlns:a16="http://schemas.microsoft.com/office/drawing/2014/main" id="{00ADE22C-239C-4456-B8D6-FBF21CD7EE0F}"/>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2343757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folie Kunde/Partner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‹N°›</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
        <p:nvSpPr>
          <p:cNvPr id="14" name="Bildplatzhalter 13"/>
          <p:cNvSpPr>
            <a:spLocks noGrp="1"/>
          </p:cNvSpPr>
          <p:nvPr>
            <p:ph type="pic" sz="quarter" idx="13" hasCustomPrompt="1"/>
          </p:nvPr>
        </p:nvSpPr>
        <p:spPr>
          <a:xfrm>
            <a:off x="10900883" y="1447148"/>
            <a:ext cx="1027344" cy="991252"/>
          </a:xfrm>
        </p:spPr>
        <p:txBody>
          <a:bodyPr/>
          <a:lstStyle>
            <a:lvl1pPr>
              <a:defRPr/>
            </a:lvl1pPr>
          </a:lstStyle>
          <a:p>
            <a:r>
              <a:rPr lang="de-DE" dirty="0"/>
              <a:t>PartnerLogo</a:t>
            </a:r>
          </a:p>
        </p:txBody>
      </p:sp>
    </p:spTree>
    <p:extLst>
      <p:ext uri="{BB962C8B-B14F-4D97-AF65-F5344CB8AC3E}">
        <p14:creationId xmlns:p14="http://schemas.microsoft.com/office/powerpoint/2010/main" val="4102816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Inhalt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33211"/>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Inhalt auf Fo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17700"/>
            <a:ext cx="9776612" cy="4262016"/>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8" name="Rechteck 7"/>
          <p:cNvSpPr/>
          <p:nvPr userDrawn="1"/>
        </p:nvSpPr>
        <p:spPr>
          <a:xfrm>
            <a:off x="1077124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‹N°›</a:t>
            </a:fld>
            <a:endParaRPr lang="en-US" dirty="0"/>
          </a:p>
        </p:txBody>
      </p:sp>
      <p:pic>
        <p:nvPicPr>
          <p:cNvPr id="9" name="Grafik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0" name="Inhaltsplatzhalter 5">
            <a:extLst>
              <a:ext uri="{FF2B5EF4-FFF2-40B4-BE49-F238E27FC236}">
                <a16:creationId xmlns:a16="http://schemas.microsoft.com/office/drawing/2014/main" id="{EF99CA3A-6003-4C94-BAB5-DEB18C8E3678}"/>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309934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Inhalt Partner/Kunde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57595"/>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‹N°›</a:t>
            </a:fld>
            <a:endParaRPr lang="en-US" dirty="0"/>
          </a:p>
        </p:txBody>
      </p:sp>
    </p:spTree>
    <p:extLst>
      <p:ext uri="{BB962C8B-B14F-4D97-AF65-F5344CB8AC3E}">
        <p14:creationId xmlns:p14="http://schemas.microsoft.com/office/powerpoint/2010/main" val="6802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Inhalt auf zwei Spalten">
    <p:spTree>
      <p:nvGrpSpPr>
        <p:cNvPr id="1" name=""/>
        <p:cNvGrpSpPr/>
        <p:nvPr/>
      </p:nvGrpSpPr>
      <p:grpSpPr>
        <a:xfrm>
          <a:off x="0" y="0"/>
          <a:ext cx="0" cy="0"/>
          <a:chOff x="0" y="0"/>
          <a:chExt cx="0" cy="0"/>
        </a:xfrm>
      </p:grpSpPr>
      <p:sp>
        <p:nvSpPr>
          <p:cNvPr id="8" name="Title 7"/>
          <p:cNvSpPr>
            <a:spLocks noGrp="1"/>
          </p:cNvSpPr>
          <p:nvPr>
            <p:ph type="title"/>
          </p:nvPr>
        </p:nvSpPr>
        <p:spPr>
          <a:xfrm>
            <a:off x="720603" y="245660"/>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23994"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41243"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Inhalt Vergleich auf zwei Spalten">
    <p:spTree>
      <p:nvGrpSpPr>
        <p:cNvPr id="1" name=""/>
        <p:cNvGrpSpPr/>
        <p:nvPr/>
      </p:nvGrpSpPr>
      <p:grpSpPr>
        <a:xfrm>
          <a:off x="0" y="0"/>
          <a:ext cx="0" cy="0"/>
          <a:chOff x="0" y="0"/>
          <a:chExt cx="0" cy="0"/>
        </a:xfrm>
      </p:grpSpPr>
      <p:sp>
        <p:nvSpPr>
          <p:cNvPr id="10" name="Title 9"/>
          <p:cNvSpPr>
            <a:spLocks noGrp="1"/>
          </p:cNvSpPr>
          <p:nvPr>
            <p:ph type="title"/>
          </p:nvPr>
        </p:nvSpPr>
        <p:spPr>
          <a:xfrm>
            <a:off x="720603" y="272956"/>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23994" y="2036697"/>
            <a:ext cx="4937760" cy="545636"/>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20603"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6469" y="2036697"/>
            <a:ext cx="4934370" cy="554407"/>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63079"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alt auf weiß ohne Titel">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848" y="1863900"/>
            <a:ext cx="99420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375398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t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7848" y="257595"/>
            <a:ext cx="9966960" cy="1450757"/>
          </a:xfrm>
          <a:prstGeom prst="rect">
            <a:avLst/>
          </a:prstGeom>
        </p:spPr>
        <p:txBody>
          <a:bodyPr vert="horz" lIns="91440" tIns="45720" rIns="91440" bIns="45720" rtlCol="0" anchor="b">
            <a:normAutofit/>
          </a:bodyPr>
          <a:lstStyle/>
          <a:p>
            <a:r>
              <a:rPr lang="de-DE" dirty="0"/>
              <a:t>Titelmasterformat durch Klicken bearbeiten</a:t>
            </a:r>
            <a:endParaRPr lang="en-US" dirty="0"/>
          </a:p>
        </p:txBody>
      </p:sp>
      <p:sp>
        <p:nvSpPr>
          <p:cNvPr id="3" name="Text Placeholder 2"/>
          <p:cNvSpPr>
            <a:spLocks noGrp="1"/>
          </p:cNvSpPr>
          <p:nvPr>
            <p:ph type="body" idx="1"/>
          </p:nvPr>
        </p:nvSpPr>
        <p:spPr>
          <a:xfrm>
            <a:off x="720603" y="1850252"/>
            <a:ext cx="9934205" cy="4342164"/>
          </a:xfrm>
          <a:prstGeom prst="rect">
            <a:avLst/>
          </a:prstGeom>
        </p:spPr>
        <p:txBody>
          <a:bodyPr vert="horz" lIns="0" tIns="45720" rIns="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‹N°›</a:t>
            </a:fld>
            <a:endParaRPr lang="en-US" dirty="0"/>
          </a:p>
        </p:txBody>
      </p:sp>
      <p:cxnSp>
        <p:nvCxnSpPr>
          <p:cNvPr id="10" name="Straight Connector 9"/>
          <p:cNvCxnSpPr/>
          <p:nvPr/>
        </p:nvCxnSpPr>
        <p:spPr>
          <a:xfrm>
            <a:off x="687848" y="174022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2" name="Inhaltsplatzhalter 5">
            <a:extLst>
              <a:ext uri="{FF2B5EF4-FFF2-40B4-BE49-F238E27FC236}">
                <a16:creationId xmlns:a16="http://schemas.microsoft.com/office/drawing/2014/main" id="{3B04F1DE-5504-4662-86EB-88DB6F784ED5}"/>
              </a:ext>
            </a:extLst>
          </p:cNvPr>
          <p:cNvPicPr>
            <a:picLocks noChangeAspect="1"/>
          </p:cNvPicPr>
          <p:nvPr userDrawn="1"/>
        </p:nvPicPr>
        <p:blipFill>
          <a:blip r:embed="rId18"/>
          <a:stretch>
            <a:fillRect/>
          </a:stretch>
        </p:blipFill>
        <p:spPr>
          <a:xfrm>
            <a:off x="10971303" y="1218355"/>
            <a:ext cx="907929" cy="7782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1" r:id="rId2"/>
    <p:sldLayoutId id="2147483668" r:id="rId3"/>
    <p:sldLayoutId id="2147483660" r:id="rId4"/>
    <p:sldLayoutId id="2147483667" r:id="rId5"/>
    <p:sldLayoutId id="2147483669" r:id="rId6"/>
    <p:sldLayoutId id="2147483652" r:id="rId7"/>
    <p:sldLayoutId id="2147483653" r:id="rId8"/>
    <p:sldLayoutId id="2147483665" r:id="rId9"/>
    <p:sldLayoutId id="2147483662" r:id="rId10"/>
    <p:sldLayoutId id="2147483656" r:id="rId11"/>
    <p:sldLayoutId id="2147483651" r:id="rId12"/>
    <p:sldLayoutId id="2147483657" r:id="rId13"/>
    <p:sldLayoutId id="2147483663" r:id="rId14"/>
    <p:sldLayoutId id="2147483664" r:id="rId15"/>
  </p:sldLayoutIdLst>
  <p:hf hdr="0" ftr="0" dt="0"/>
  <p:txStyles>
    <p:titleStyle>
      <a:lvl1pPr algn="l" defTabSz="914400" rtl="0" eaLnBrk="1" latinLnBrk="0" hangingPunct="1">
        <a:lnSpc>
          <a:spcPct val="85000"/>
        </a:lnSpc>
        <a:spcBef>
          <a:spcPct val="0"/>
        </a:spcBef>
        <a:buNone/>
        <a:defRPr sz="4000" kern="1200" spc="-50" baseline="0">
          <a:solidFill>
            <a:schemeClr val="bg2">
              <a:lumMod val="25000"/>
            </a:schemeClr>
          </a:solidFill>
          <a:latin typeface="Trebuchet MS" panose="020B0603020202020204" pitchFamily="34"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Trebuchet MS" panose="020B0603020202020204" pitchFamily="34"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Trebuchet MS" panose="020B0603020202020204" pitchFamily="34"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lumMod val="75000"/>
              <a:lumOff val="25000"/>
            </a:schemeClr>
          </a:solidFill>
          <a:latin typeface="Trebuchet MS" panose="020B0603020202020204" pitchFamily="34"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2.t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619107" y="5355873"/>
            <a:ext cx="10113264" cy="822960"/>
          </a:xfrm>
        </p:spPr>
        <p:txBody>
          <a:bodyPr/>
          <a:lstStyle/>
          <a:p>
            <a:br>
              <a:rPr lang="en-US" dirty="0"/>
            </a:br>
            <a:br>
              <a:rPr lang="en-US" dirty="0"/>
            </a:br>
            <a:endParaRPr lang="de-DE" dirty="0"/>
          </a:p>
        </p:txBody>
      </p:sp>
      <p:sp>
        <p:nvSpPr>
          <p:cNvPr id="2" name="Foliennummernplatzhalter 1"/>
          <p:cNvSpPr>
            <a:spLocks noGrp="1"/>
          </p:cNvSpPr>
          <p:nvPr>
            <p:ph type="sldNum" sz="quarter" idx="12"/>
          </p:nvPr>
        </p:nvSpPr>
        <p:spPr/>
        <p:txBody>
          <a:bodyPr/>
          <a:lstStyle/>
          <a:p>
            <a:fld id="{4FAB73BC-B049-4115-A692-8D63A059BFB8}" type="slidenum">
              <a:rPr lang="en-US" smtClean="0"/>
              <a:t>1</a:t>
            </a:fld>
            <a:endParaRPr lang="fr-FR" dirty="0"/>
          </a:p>
        </p:txBody>
      </p:sp>
      <p:pic>
        <p:nvPicPr>
          <p:cNvPr id="7" name="Grafik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197329" y="5476805"/>
            <a:ext cx="1748864" cy="1291811"/>
          </a:xfrm>
          <a:prstGeom prst="rect">
            <a:avLst/>
          </a:prstGeom>
        </p:spPr>
      </p:pic>
      <p:pic>
        <p:nvPicPr>
          <p:cNvPr id="8" name="Inhaltsplatzhalter 5">
            <a:extLst>
              <a:ext uri="{FF2B5EF4-FFF2-40B4-BE49-F238E27FC236}">
                <a16:creationId xmlns:a16="http://schemas.microsoft.com/office/drawing/2014/main" id="{DFDA8C01-2F48-414A-B340-FF58088F5879}"/>
              </a:ext>
            </a:extLst>
          </p:cNvPr>
          <p:cNvPicPr>
            <a:picLocks noChangeAspect="1"/>
          </p:cNvPicPr>
          <p:nvPr/>
        </p:nvPicPr>
        <p:blipFill>
          <a:blip r:embed="rId4"/>
          <a:stretch>
            <a:fillRect/>
          </a:stretch>
        </p:blipFill>
        <p:spPr>
          <a:xfrm>
            <a:off x="8761652" y="5634650"/>
            <a:ext cx="1138806" cy="976120"/>
          </a:xfrm>
          <a:prstGeom prst="rect">
            <a:avLst/>
          </a:prstGeom>
        </p:spPr>
      </p:pic>
      <p:sp>
        <p:nvSpPr>
          <p:cNvPr id="6" name="Rectangle 5">
            <a:extLst>
              <a:ext uri="{FF2B5EF4-FFF2-40B4-BE49-F238E27FC236}">
                <a16:creationId xmlns:a16="http://schemas.microsoft.com/office/drawing/2014/main" id="{046DFED3-DCDD-4406-BC07-C4389471B5D7}"/>
              </a:ext>
            </a:extLst>
          </p:cNvPr>
          <p:cNvSpPr/>
          <p:nvPr/>
        </p:nvSpPr>
        <p:spPr>
          <a:xfrm>
            <a:off x="511728" y="5395979"/>
            <a:ext cx="7491369" cy="646331"/>
          </a:xfrm>
          <a:prstGeom prst="rect">
            <a:avLst/>
          </a:prstGeom>
        </p:spPr>
        <p:txBody>
          <a:bodyPr wrap="square">
            <a:spAutoFit/>
          </a:bodyPr>
          <a:lstStyle/>
          <a:p>
            <a:r>
              <a:rPr lang="fr-FR" dirty="0">
                <a:solidFill>
                  <a:schemeClr val="bg1"/>
                </a:solidFill>
              </a:rPr>
              <a:t>Travailler avec le Parquet européen au niveau décentralisé – </a:t>
            </a:r>
            <a:br>
              <a:rPr dirty="0"/>
            </a:br>
            <a:r>
              <a:rPr lang="fr-FR" dirty="0">
                <a:solidFill>
                  <a:schemeClr val="bg1"/>
                </a:solidFill>
              </a:rPr>
              <a:t>Supports de formation pour les procureurs et les juges d’instruction</a:t>
            </a:r>
          </a:p>
        </p:txBody>
      </p:sp>
      <p:pic>
        <p:nvPicPr>
          <p:cNvPr id="12" name="Picture 11">
            <a:extLst>
              <a:ext uri="{FF2B5EF4-FFF2-40B4-BE49-F238E27FC236}">
                <a16:creationId xmlns:a16="http://schemas.microsoft.com/office/drawing/2014/main" id="{0B0951D3-3333-4D7F-B94B-4E1C8D4C0D65}"/>
              </a:ext>
            </a:extLst>
          </p:cNvPr>
          <p:cNvPicPr>
            <a:picLocks noChangeAspect="1"/>
          </p:cNvPicPr>
          <p:nvPr/>
        </p:nvPicPr>
        <p:blipFill>
          <a:blip r:embed="rId5"/>
          <a:stretch>
            <a:fillRect/>
          </a:stretch>
        </p:blipFill>
        <p:spPr>
          <a:xfrm>
            <a:off x="103194" y="6286345"/>
            <a:ext cx="5668432" cy="474087"/>
          </a:xfrm>
          <a:prstGeom prst="rect">
            <a:avLst/>
          </a:prstGeom>
        </p:spPr>
      </p:pic>
      <p:sp>
        <p:nvSpPr>
          <p:cNvPr id="10" name="Picture Placeholder 9">
            <a:extLst>
              <a:ext uri="{FF2B5EF4-FFF2-40B4-BE49-F238E27FC236}">
                <a16:creationId xmlns:a16="http://schemas.microsoft.com/office/drawing/2014/main" id="{A526EC71-EFDC-47C4-975A-68A1E1E172E5}"/>
              </a:ext>
            </a:extLst>
          </p:cNvPr>
          <p:cNvSpPr>
            <a:spLocks noGrp="1"/>
          </p:cNvSpPr>
          <p:nvPr>
            <p:ph type="pic" sz="quarter" idx="13"/>
          </p:nvPr>
        </p:nvSpPr>
        <p:spPr>
          <a:xfrm>
            <a:off x="0" y="-50517"/>
            <a:ext cx="12188825" cy="4914900"/>
          </a:xfrm>
        </p:spPr>
      </p:sp>
      <p:sp>
        <p:nvSpPr>
          <p:cNvPr id="5" name="Szövegdoboz 4">
            <a:extLst>
              <a:ext uri="{FF2B5EF4-FFF2-40B4-BE49-F238E27FC236}">
                <a16:creationId xmlns:a16="http://schemas.microsoft.com/office/drawing/2014/main" id="{E6D75A5B-8151-43A2-A3A7-7745AA728735}"/>
              </a:ext>
            </a:extLst>
          </p:cNvPr>
          <p:cNvSpPr txBox="1"/>
          <p:nvPr/>
        </p:nvSpPr>
        <p:spPr>
          <a:xfrm>
            <a:off x="619107" y="1852935"/>
            <a:ext cx="9698182" cy="1107996"/>
          </a:xfrm>
          <a:prstGeom prst="rect">
            <a:avLst/>
          </a:prstGeom>
          <a:noFill/>
        </p:spPr>
        <p:txBody>
          <a:bodyPr wrap="square" rtlCol="0">
            <a:spAutoFit/>
          </a:bodyPr>
          <a:lstStyle/>
          <a:p>
            <a:r>
              <a:rPr lang="fr-FR" sz="66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Coopération internationale</a:t>
            </a:r>
          </a:p>
        </p:txBody>
      </p:sp>
    </p:spTree>
    <p:extLst>
      <p:ext uri="{BB962C8B-B14F-4D97-AF65-F5344CB8AC3E}">
        <p14:creationId xmlns:p14="http://schemas.microsoft.com/office/powerpoint/2010/main" val="2996782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481405"/>
            <a:ext cx="9967452" cy="998168"/>
          </a:xfrm>
        </p:spPr>
        <p:txBody>
          <a:bodyPr>
            <a:normAutofit/>
          </a:bodyPr>
          <a:lstStyle/>
          <a:p>
            <a:r>
              <a:rPr lang="fr-FR" dirty="0"/>
              <a:t>Relations avec l’OLAF et EUROPOL</a:t>
            </a:r>
          </a:p>
        </p:txBody>
      </p:sp>
      <p:sp>
        <p:nvSpPr>
          <p:cNvPr id="3" name="Inhaltsplatzhalter 2"/>
          <p:cNvSpPr>
            <a:spLocks noGrp="1"/>
          </p:cNvSpPr>
          <p:nvPr>
            <p:ph idx="1"/>
          </p:nvPr>
        </p:nvSpPr>
        <p:spPr/>
        <p:txBody>
          <a:bodyPr>
            <a:normAutofit/>
          </a:bodyPr>
          <a:lstStyle/>
          <a:p>
            <a:pPr marL="0" indent="0">
              <a:buNone/>
            </a:pPr>
            <a:r>
              <a:rPr lang="fr-FR" sz="2400" dirty="0">
                <a:solidFill>
                  <a:schemeClr val="tx1"/>
                </a:solidFill>
                <a:latin typeface="+mn-lt"/>
              </a:rPr>
              <a:t>Question :</a:t>
            </a:r>
          </a:p>
          <a:p>
            <a:pPr marL="0" indent="0">
              <a:buNone/>
            </a:pPr>
            <a:r>
              <a:rPr lang="fr-FR" sz="2400" dirty="0">
                <a:solidFill>
                  <a:schemeClr val="tx1"/>
                </a:solidFill>
                <a:latin typeface="+mn-lt"/>
              </a:rPr>
              <a:t>Laquelle des autorités suivantes peut être une tâche de PED avec</a:t>
            </a:r>
            <a:r>
              <a:rPr lang="fr-FR" dirty="0"/>
              <a:t> </a:t>
            </a:r>
            <a:r>
              <a:rPr lang="fr-FR" sz="2400" dirty="0">
                <a:solidFill>
                  <a:schemeClr val="tx1"/>
                </a:solidFill>
                <a:latin typeface="+mn-lt"/>
              </a:rPr>
              <a:t>prise</a:t>
            </a:r>
            <a:r>
              <a:rPr lang="fr-FR" dirty="0"/>
              <a:t> </a:t>
            </a:r>
            <a:r>
              <a:rPr lang="fr-FR" sz="2400" dirty="0">
                <a:solidFill>
                  <a:schemeClr val="tx1"/>
                </a:solidFill>
                <a:latin typeface="+mn-lt"/>
              </a:rPr>
              <a:t>de mesures d’enquête pour son affaire ?</a:t>
            </a:r>
          </a:p>
          <a:p>
            <a:pPr marL="457200" lvl="1" indent="0">
              <a:buNone/>
            </a:pPr>
            <a:endParaRPr lang="fr-FR" sz="2000" dirty="0">
              <a:solidFill>
                <a:schemeClr val="tx1"/>
              </a:solidFill>
              <a:latin typeface="+mn-lt"/>
            </a:endParaRPr>
          </a:p>
          <a:p>
            <a:pPr marL="914400" lvl="1" indent="-457200">
              <a:buFont typeface="+mj-lt"/>
              <a:buAutoNum type="alphaLcPeriod"/>
            </a:pPr>
            <a:r>
              <a:rPr lang="fr-FR" sz="2000" dirty="0">
                <a:solidFill>
                  <a:schemeClr val="tx1"/>
                </a:solidFill>
                <a:latin typeface="+mn-lt"/>
              </a:rPr>
              <a:t>Police nationale</a:t>
            </a:r>
          </a:p>
          <a:p>
            <a:pPr marL="914400" lvl="1" indent="-457200">
              <a:buFont typeface="+mj-lt"/>
              <a:buAutoNum type="alphaLcPeriod"/>
            </a:pPr>
            <a:r>
              <a:rPr lang="fr-FR" sz="2000" dirty="0">
                <a:solidFill>
                  <a:schemeClr val="tx1"/>
                </a:solidFill>
                <a:latin typeface="+mn-lt"/>
              </a:rPr>
              <a:t>OLAF</a:t>
            </a:r>
          </a:p>
          <a:p>
            <a:pPr marL="914400" lvl="1" indent="-457200">
              <a:buFont typeface="+mj-lt"/>
              <a:buAutoNum type="alphaLcPeriod"/>
            </a:pPr>
            <a:r>
              <a:rPr lang="fr-FR" sz="2000" dirty="0">
                <a:solidFill>
                  <a:schemeClr val="tx1"/>
                </a:solidFill>
                <a:latin typeface="+mn-lt"/>
              </a:rPr>
              <a:t>EUROPOL</a:t>
            </a:r>
          </a:p>
          <a:p>
            <a:pPr marL="914400" lvl="1" indent="-457200">
              <a:buFont typeface="+mj-lt"/>
              <a:buAutoNum type="alphaLcPeriod"/>
            </a:pPr>
            <a:r>
              <a:rPr lang="fr-FR" sz="2000" dirty="0">
                <a:solidFill>
                  <a:schemeClr val="tx1"/>
                </a:solidFill>
                <a:latin typeface="+mn-lt"/>
              </a:rPr>
              <a:t>Toutes les réponses qui précèdent</a:t>
            </a:r>
          </a:p>
        </p:txBody>
      </p:sp>
      <p:sp>
        <p:nvSpPr>
          <p:cNvPr id="5" name="Dia számának helye 4">
            <a:extLst>
              <a:ext uri="{FF2B5EF4-FFF2-40B4-BE49-F238E27FC236}">
                <a16:creationId xmlns:a16="http://schemas.microsoft.com/office/drawing/2014/main" id="{6CDA7C33-F67D-4D88-9A10-3BF4ADDB2C79}"/>
              </a:ext>
            </a:extLst>
          </p:cNvPr>
          <p:cNvSpPr>
            <a:spLocks noGrp="1"/>
          </p:cNvSpPr>
          <p:nvPr>
            <p:ph type="sldNum" sz="quarter" idx="12"/>
          </p:nvPr>
        </p:nvSpPr>
        <p:spPr/>
        <p:txBody>
          <a:bodyPr/>
          <a:lstStyle/>
          <a:p>
            <a:fld id="{6113E31D-E2AB-40D1-8B51-AFA5AFEF393A}" type="slidenum">
              <a:rPr lang="en-US" smtClean="0"/>
              <a:t>10</a:t>
            </a:fld>
            <a:endParaRPr lang="fr-FR" dirty="0"/>
          </a:p>
        </p:txBody>
      </p:sp>
    </p:spTree>
    <p:extLst>
      <p:ext uri="{BB962C8B-B14F-4D97-AF65-F5344CB8AC3E}">
        <p14:creationId xmlns:p14="http://schemas.microsoft.com/office/powerpoint/2010/main" val="1547633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685800"/>
            <a:ext cx="9967452" cy="823356"/>
          </a:xfrm>
        </p:spPr>
        <p:txBody>
          <a:bodyPr>
            <a:normAutofit/>
          </a:bodyPr>
          <a:lstStyle/>
          <a:p>
            <a:r>
              <a:rPr lang="fr-FR" dirty="0"/>
              <a:t>Relations avec l’OLAF et EUROPOL</a:t>
            </a:r>
          </a:p>
        </p:txBody>
      </p:sp>
      <p:sp>
        <p:nvSpPr>
          <p:cNvPr id="3" name="Inhaltsplatzhalter 2"/>
          <p:cNvSpPr>
            <a:spLocks noGrp="1"/>
          </p:cNvSpPr>
          <p:nvPr>
            <p:ph idx="1"/>
          </p:nvPr>
        </p:nvSpPr>
        <p:spPr/>
        <p:txBody>
          <a:bodyPr>
            <a:normAutofit fontScale="70000" lnSpcReduction="20000"/>
          </a:bodyPr>
          <a:lstStyle/>
          <a:p>
            <a:pPr marL="0" indent="0">
              <a:buNone/>
            </a:pPr>
            <a:r>
              <a:rPr lang="fr-FR" sz="2400" dirty="0">
                <a:solidFill>
                  <a:schemeClr val="tx1"/>
                </a:solidFill>
              </a:rPr>
              <a:t>Question : laquelle des autorités suivantes peut être une tâche de PED avec prise de mesures d’enquête pour son affaire ?</a:t>
            </a:r>
          </a:p>
          <a:p>
            <a:pPr marL="0" indent="0">
              <a:buNone/>
            </a:pPr>
            <a:r>
              <a:rPr lang="fr-FR" sz="2400" dirty="0">
                <a:solidFill>
                  <a:schemeClr val="tx1"/>
                </a:solidFill>
              </a:rPr>
              <a:t>Bonne</a:t>
            </a:r>
            <a:r>
              <a:rPr lang="fr-FR" dirty="0"/>
              <a:t> </a:t>
            </a:r>
            <a:r>
              <a:rPr lang="fr-FR" sz="2400" dirty="0">
                <a:solidFill>
                  <a:schemeClr val="tx1"/>
                </a:solidFill>
              </a:rPr>
              <a:t>réponse : a. - Le PED travaille</a:t>
            </a:r>
            <a:r>
              <a:rPr lang="fr-FR" dirty="0"/>
              <a:t> </a:t>
            </a:r>
            <a:r>
              <a:rPr lang="fr-FR" sz="2400" dirty="0">
                <a:solidFill>
                  <a:schemeClr val="tx1"/>
                </a:solidFill>
              </a:rPr>
              <a:t>avec</a:t>
            </a:r>
            <a:r>
              <a:rPr lang="fr-FR" dirty="0"/>
              <a:t> </a:t>
            </a:r>
            <a:r>
              <a:rPr lang="fr-FR" sz="2400" dirty="0">
                <a:solidFill>
                  <a:schemeClr val="tx1"/>
                </a:solidFill>
              </a:rPr>
              <a:t>les enquêteurs nationaux </a:t>
            </a:r>
          </a:p>
          <a:p>
            <a:pPr marL="0" indent="0">
              <a:buNone/>
            </a:pPr>
            <a:endParaRPr lang="fr-FR" sz="2000" dirty="0">
              <a:solidFill>
                <a:srgbClr val="0070C0"/>
              </a:solidFill>
            </a:endParaRPr>
          </a:p>
          <a:p>
            <a:pPr marL="914400" lvl="1" indent="-457200">
              <a:buFont typeface="+mj-lt"/>
              <a:buAutoNum type="alphaLcPeriod"/>
            </a:pPr>
            <a:r>
              <a:rPr lang="fr-FR" sz="2100" dirty="0">
                <a:solidFill>
                  <a:schemeClr val="tx1"/>
                </a:solidFill>
              </a:rPr>
              <a:t>Police nationale - </a:t>
            </a:r>
            <a:r>
              <a:rPr lang="fr-FR" sz="2100" dirty="0">
                <a:solidFill>
                  <a:schemeClr val="tx1"/>
                </a:solidFill>
                <a:latin typeface="EUAlbertina"/>
              </a:rPr>
              <a:t>article 28(1) du règlement du Parquet européen :</a:t>
            </a:r>
            <a:endParaRPr lang="fr-FR" sz="2100" dirty="0">
              <a:solidFill>
                <a:schemeClr val="tx1"/>
              </a:solidFill>
            </a:endParaRPr>
          </a:p>
          <a:p>
            <a:pPr marL="457200" lvl="1" indent="0">
              <a:buNone/>
            </a:pPr>
            <a:endParaRPr lang="fr-FR" sz="2000" dirty="0">
              <a:solidFill>
                <a:schemeClr val="tx1"/>
              </a:solidFill>
              <a:latin typeface="EUAlbertina"/>
            </a:endParaRPr>
          </a:p>
          <a:p>
            <a:pPr marL="457200" lvl="1" indent="0">
              <a:buNone/>
            </a:pPr>
            <a:r>
              <a:rPr lang="fr-FR" sz="2000" dirty="0">
                <a:solidFill>
                  <a:schemeClr val="tx1"/>
                </a:solidFill>
                <a:latin typeface="EUAlbertina"/>
              </a:rPr>
              <a:t>Le procureur européen délégué chargé d’une affaire peut, </a:t>
            </a:r>
            <a:r>
              <a:rPr lang="fr-FR" sz="2000" b="1" dirty="0">
                <a:solidFill>
                  <a:schemeClr val="tx1"/>
                </a:solidFill>
                <a:latin typeface="EUAlbertina"/>
              </a:rPr>
              <a:t>conformément au présent règlement et au droit national</a:t>
            </a:r>
            <a:r>
              <a:rPr lang="fr-FR" sz="2000" dirty="0">
                <a:solidFill>
                  <a:schemeClr val="tx1"/>
                </a:solidFill>
                <a:latin typeface="EUAlbertina"/>
              </a:rPr>
              <a:t>, soit prendre des mesures d’enquête et d’autres mesures de sa propre initiative, soit </a:t>
            </a:r>
            <a:r>
              <a:rPr lang="fr-FR" sz="2000" b="1" dirty="0">
                <a:solidFill>
                  <a:schemeClr val="tx1"/>
                </a:solidFill>
                <a:latin typeface="EUAlbertina"/>
              </a:rPr>
              <a:t>en charger les autorités compétentes de son État membre</a:t>
            </a:r>
            <a:r>
              <a:rPr lang="fr-FR" sz="2000" dirty="0">
                <a:solidFill>
                  <a:schemeClr val="tx1"/>
                </a:solidFill>
                <a:latin typeface="EUAlbertina"/>
              </a:rPr>
              <a:t>. Lesdites </a:t>
            </a:r>
            <a:r>
              <a:rPr lang="fr-FR" sz="2000" b="1" dirty="0">
                <a:solidFill>
                  <a:schemeClr val="tx1"/>
                </a:solidFill>
                <a:latin typeface="EUAlbertina"/>
              </a:rPr>
              <a:t>autorités</a:t>
            </a:r>
            <a:r>
              <a:rPr lang="fr-FR" sz="2000" dirty="0">
                <a:solidFill>
                  <a:schemeClr val="tx1"/>
                </a:solidFill>
                <a:latin typeface="EUAlbertina"/>
              </a:rPr>
              <a:t> veillent, </a:t>
            </a:r>
            <a:r>
              <a:rPr lang="fr-FR" sz="2000" b="1" dirty="0">
                <a:solidFill>
                  <a:schemeClr val="tx1"/>
                </a:solidFill>
                <a:latin typeface="EUAlbertina"/>
              </a:rPr>
              <a:t>conformément au droit national</a:t>
            </a:r>
            <a:r>
              <a:rPr lang="fr-FR" sz="2000" dirty="0">
                <a:solidFill>
                  <a:schemeClr val="tx1"/>
                </a:solidFill>
                <a:latin typeface="EUAlbertina"/>
              </a:rPr>
              <a:t>, à ce que toutes les instructions soient suivies et prennent les mesures qu’elles ont été chargées de prendre. »</a:t>
            </a:r>
            <a:endParaRPr lang="fr-FR" sz="2000" dirty="0">
              <a:solidFill>
                <a:schemeClr val="tx1"/>
              </a:solidFill>
            </a:endParaRPr>
          </a:p>
          <a:p>
            <a:pPr marL="457200" lvl="1" indent="0">
              <a:buNone/>
            </a:pPr>
            <a:endParaRPr lang="fr-FR" sz="2000" dirty="0">
              <a:solidFill>
                <a:schemeClr val="tx1"/>
              </a:solidFill>
            </a:endParaRPr>
          </a:p>
          <a:p>
            <a:pPr marL="457200" lvl="1" indent="0">
              <a:buNone/>
            </a:pPr>
            <a:r>
              <a:rPr lang="fr-FR" sz="2000" dirty="0">
                <a:solidFill>
                  <a:schemeClr val="tx1"/>
                </a:solidFill>
                <a:latin typeface="EUAlbertina"/>
              </a:rPr>
              <a:t>Les</a:t>
            </a:r>
            <a:r>
              <a:rPr lang="fr-FR" sz="2000" b="1" dirty="0">
                <a:solidFill>
                  <a:schemeClr val="tx1"/>
                </a:solidFill>
                <a:latin typeface="EUAlbertina"/>
              </a:rPr>
              <a:t> autorités compétentes de son État membre</a:t>
            </a:r>
            <a:r>
              <a:rPr lang="fr-FR" sz="2000" dirty="0">
                <a:solidFill>
                  <a:schemeClr val="tx1"/>
                </a:solidFill>
                <a:latin typeface="EUAlbertina"/>
              </a:rPr>
              <a:t> : il peut s’agir de la police, mais également d’agents des douanes ou d’agents chargés des enquêtes fiscales – en fonction du droit national</a:t>
            </a:r>
            <a:endParaRPr lang="fr-FR" sz="2000" dirty="0">
              <a:solidFill>
                <a:schemeClr val="tx1"/>
              </a:solidFill>
            </a:endParaRPr>
          </a:p>
          <a:p>
            <a:pPr marL="457200" lvl="1" indent="0">
              <a:buNone/>
            </a:pPr>
            <a:endParaRPr lang="fr-FR" sz="2000" dirty="0">
              <a:solidFill>
                <a:schemeClr val="tx1"/>
              </a:solidFill>
            </a:endParaRPr>
          </a:p>
          <a:p>
            <a:pPr marL="457200" lvl="1" indent="0">
              <a:buNone/>
            </a:pPr>
            <a:r>
              <a:rPr lang="fr-FR" sz="2000" dirty="0">
                <a:solidFill>
                  <a:schemeClr val="tx1"/>
                </a:solidFill>
              </a:rPr>
              <a:t>b.</a:t>
            </a:r>
            <a:r>
              <a:rPr lang="en-US" sz="2000" dirty="0">
                <a:solidFill>
                  <a:schemeClr val="tx1"/>
                </a:solidFill>
              </a:rPr>
              <a:t>	</a:t>
            </a:r>
            <a:r>
              <a:rPr lang="fr-FR" sz="2000" dirty="0">
                <a:solidFill>
                  <a:schemeClr val="tx1"/>
                </a:solidFill>
              </a:rPr>
              <a:t>OLAF - </a:t>
            </a:r>
            <a:r>
              <a:rPr lang="fr-FR" sz="2100" dirty="0">
                <a:solidFill>
                  <a:schemeClr val="tx1"/>
                </a:solidFill>
                <a:latin typeface="EUAlbertina"/>
              </a:rPr>
              <a:t>voir l’article 101 du règlement du Parquet européen ; l’OLAF ne mène pas d’enquêtes pénales, mais la notion de soutien ou de complément à l’action du Parquet européen n’est pas clairement définie</a:t>
            </a:r>
          </a:p>
          <a:p>
            <a:pPr marL="914400" lvl="1" indent="-457200">
              <a:buFont typeface="+mj-lt"/>
              <a:buAutoNum type="alphaLcPeriod"/>
            </a:pPr>
            <a:endParaRPr lang="fr-FR" sz="2000" dirty="0">
              <a:solidFill>
                <a:schemeClr val="tx1"/>
              </a:solidFill>
            </a:endParaRPr>
          </a:p>
          <a:p>
            <a:pPr marL="914400" lvl="1" indent="-457200">
              <a:buAutoNum type="alphaLcPeriod" startAt="3"/>
            </a:pPr>
            <a:r>
              <a:rPr lang="fr-FR" sz="2000" dirty="0">
                <a:solidFill>
                  <a:schemeClr val="tx1"/>
                </a:solidFill>
              </a:rPr>
              <a:t>Europol - </a:t>
            </a:r>
            <a:r>
              <a:rPr lang="fr-FR" sz="2100" dirty="0">
                <a:solidFill>
                  <a:schemeClr val="tx1"/>
                </a:solidFill>
                <a:latin typeface="EUAlbertina"/>
              </a:rPr>
              <a:t>voir l’article 102 du règlement du Parquet européen ; Europol ne mène pas d’enquêtes pénales, mais la notion d’aide à l’analyse du Parquet européen n’est pas clairement définie</a:t>
            </a:r>
          </a:p>
          <a:p>
            <a:pPr marL="457200" lvl="1" indent="0">
              <a:buNone/>
            </a:pPr>
            <a:endParaRPr lang="fr-FR" sz="2000" dirty="0"/>
          </a:p>
        </p:txBody>
      </p:sp>
      <p:sp>
        <p:nvSpPr>
          <p:cNvPr id="5" name="Dia számának helye 4">
            <a:extLst>
              <a:ext uri="{FF2B5EF4-FFF2-40B4-BE49-F238E27FC236}">
                <a16:creationId xmlns:a16="http://schemas.microsoft.com/office/drawing/2014/main" id="{2B110609-9112-44ED-90B1-0A20BF03373C}"/>
              </a:ext>
            </a:extLst>
          </p:cNvPr>
          <p:cNvSpPr>
            <a:spLocks noGrp="1"/>
          </p:cNvSpPr>
          <p:nvPr>
            <p:ph type="sldNum" sz="quarter" idx="12"/>
          </p:nvPr>
        </p:nvSpPr>
        <p:spPr/>
        <p:txBody>
          <a:bodyPr/>
          <a:lstStyle/>
          <a:p>
            <a:fld id="{6113E31D-E2AB-40D1-8B51-AFA5AFEF393A}" type="slidenum">
              <a:rPr lang="en-US" smtClean="0"/>
              <a:t>11</a:t>
            </a:fld>
            <a:endParaRPr lang="fr-FR" dirty="0"/>
          </a:p>
        </p:txBody>
      </p:sp>
    </p:spTree>
    <p:extLst>
      <p:ext uri="{BB962C8B-B14F-4D97-AF65-F5344CB8AC3E}">
        <p14:creationId xmlns:p14="http://schemas.microsoft.com/office/powerpoint/2010/main" val="3815079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BD7577-496D-401E-B80D-B60B0BBC15D0}"/>
              </a:ext>
            </a:extLst>
          </p:cNvPr>
          <p:cNvSpPr>
            <a:spLocks noGrp="1"/>
          </p:cNvSpPr>
          <p:nvPr>
            <p:ph type="title"/>
          </p:nvPr>
        </p:nvSpPr>
        <p:spPr>
          <a:xfrm>
            <a:off x="687848" y="657392"/>
            <a:ext cx="9967452" cy="866387"/>
          </a:xfrm>
        </p:spPr>
        <p:txBody>
          <a:bodyPr/>
          <a:lstStyle/>
          <a:p>
            <a:r>
              <a:rPr lang="fr-FR" dirty="0"/>
              <a:t>Relations avec l’OLAF</a:t>
            </a:r>
          </a:p>
        </p:txBody>
      </p:sp>
      <p:sp>
        <p:nvSpPr>
          <p:cNvPr id="3" name="Inhaltsplatzhalter 2">
            <a:extLst>
              <a:ext uri="{FF2B5EF4-FFF2-40B4-BE49-F238E27FC236}">
                <a16:creationId xmlns:a16="http://schemas.microsoft.com/office/drawing/2014/main" id="{B954F74E-158F-41EA-9292-DD4BCE63B4D2}"/>
              </a:ext>
            </a:extLst>
          </p:cNvPr>
          <p:cNvSpPr>
            <a:spLocks noGrp="1"/>
          </p:cNvSpPr>
          <p:nvPr>
            <p:ph idx="1"/>
          </p:nvPr>
        </p:nvSpPr>
        <p:spPr>
          <a:xfrm>
            <a:off x="687848" y="1874644"/>
            <a:ext cx="9967451" cy="4325964"/>
          </a:xfrm>
        </p:spPr>
        <p:txBody>
          <a:bodyPr>
            <a:normAutofit fontScale="92500" lnSpcReduction="20000"/>
          </a:bodyPr>
          <a:lstStyle/>
          <a:p>
            <a:pPr marL="0" indent="0">
              <a:buNone/>
            </a:pPr>
            <a:r>
              <a:rPr lang="fr-FR" sz="2100" b="1" dirty="0">
                <a:solidFill>
                  <a:schemeClr val="tx1"/>
                </a:solidFill>
                <a:latin typeface="+mn-lt"/>
              </a:rPr>
              <a:t>Article 101 du règlement du Parquet européen : </a:t>
            </a:r>
          </a:p>
          <a:p>
            <a:pPr marL="0" indent="0">
              <a:buNone/>
            </a:pPr>
            <a:r>
              <a:rPr lang="fr-FR" sz="1900" dirty="0">
                <a:solidFill>
                  <a:schemeClr val="tx1"/>
                </a:solidFill>
                <a:latin typeface="+mn-lt"/>
              </a:rPr>
              <a:t> (1) : coopération mutuelle </a:t>
            </a:r>
            <a:r>
              <a:rPr lang="fr-FR" sz="1900" b="1" dirty="0">
                <a:solidFill>
                  <a:schemeClr val="tx1"/>
                </a:solidFill>
                <a:latin typeface="+mn-lt"/>
              </a:rPr>
              <a:t>dans le cadre de leurs mandats respectifs</a:t>
            </a:r>
            <a:endParaRPr lang="fr-FR" sz="1900" dirty="0">
              <a:solidFill>
                <a:schemeClr val="tx1"/>
              </a:solidFill>
              <a:latin typeface="+mn-lt"/>
            </a:endParaRPr>
          </a:p>
          <a:p>
            <a:pPr marL="0" indent="0">
              <a:buNone/>
            </a:pPr>
            <a:r>
              <a:rPr lang="fr-FR" sz="1900" dirty="0">
                <a:solidFill>
                  <a:schemeClr val="tx1"/>
                </a:solidFill>
                <a:latin typeface="+mn-lt"/>
              </a:rPr>
              <a:t> (2) : </a:t>
            </a:r>
            <a:r>
              <a:rPr lang="fr-FR" sz="1900" b="1" dirty="0">
                <a:solidFill>
                  <a:schemeClr val="tx1"/>
                </a:solidFill>
                <a:latin typeface="+mn-lt"/>
              </a:rPr>
              <a:t>pas d’enquêtes administratives parallèles </a:t>
            </a:r>
            <a:r>
              <a:rPr lang="fr-FR" sz="1900" dirty="0">
                <a:solidFill>
                  <a:schemeClr val="tx1"/>
                </a:solidFill>
                <a:latin typeface="+mn-lt"/>
              </a:rPr>
              <a:t>de </a:t>
            </a:r>
            <a:r>
              <a:rPr lang="fr-FR" sz="1900" b="1" dirty="0">
                <a:solidFill>
                  <a:schemeClr val="tx1"/>
                </a:solidFill>
                <a:latin typeface="+mn-lt"/>
              </a:rPr>
              <a:t>l’OLAF </a:t>
            </a:r>
            <a:r>
              <a:rPr lang="fr-FR" sz="1900" dirty="0">
                <a:solidFill>
                  <a:schemeClr val="tx1"/>
                </a:solidFill>
                <a:latin typeface="+mn-lt"/>
              </a:rPr>
              <a:t>sur les mêmes faits que les enquêtes sous-jacentes du Parquet européen</a:t>
            </a:r>
          </a:p>
          <a:p>
            <a:pPr marL="0" lvl="1" indent="0">
              <a:buNone/>
              <a:defRPr/>
            </a:pPr>
            <a:r>
              <a:rPr lang="fr-FR" sz="1900" dirty="0">
                <a:solidFill>
                  <a:schemeClr val="tx1"/>
                </a:solidFill>
                <a:latin typeface="+mn-lt"/>
              </a:rPr>
              <a:t> (3) : le Parquet européen peut </a:t>
            </a:r>
            <a:r>
              <a:rPr lang="fr-FR" sz="1900" b="1" dirty="0">
                <a:solidFill>
                  <a:schemeClr val="tx1"/>
                </a:solidFill>
                <a:latin typeface="+mn-lt"/>
              </a:rPr>
              <a:t>demander à l’OLAF</a:t>
            </a:r>
            <a:r>
              <a:rPr lang="fr-FR" sz="1900" dirty="0">
                <a:solidFill>
                  <a:schemeClr val="tx1"/>
                </a:solidFill>
                <a:latin typeface="+mn-lt"/>
              </a:rPr>
              <a:t>, conformément au mandat de l’OLAF, de </a:t>
            </a:r>
            <a:r>
              <a:rPr lang="fr-FR" sz="1900" b="1" dirty="0">
                <a:solidFill>
                  <a:schemeClr val="tx1"/>
                </a:solidFill>
                <a:latin typeface="+mn-lt"/>
              </a:rPr>
              <a:t>soutenir ou de compléter l’action du Parquet européen</a:t>
            </a:r>
          </a:p>
          <a:p>
            <a:pPr marL="0" lvl="1" indent="0">
              <a:buNone/>
              <a:defRPr/>
            </a:pPr>
            <a:r>
              <a:rPr lang="fr-FR" sz="1900" dirty="0">
                <a:solidFill>
                  <a:schemeClr val="tx1"/>
                </a:solidFill>
                <a:latin typeface="+mn-lt"/>
              </a:rPr>
              <a:t> (4) : le </a:t>
            </a:r>
            <a:r>
              <a:rPr lang="fr-FR" sz="1900" b="1" dirty="0">
                <a:solidFill>
                  <a:schemeClr val="tx1"/>
                </a:solidFill>
                <a:latin typeface="+mn-lt"/>
              </a:rPr>
              <a:t>Parquet européen </a:t>
            </a:r>
            <a:r>
              <a:rPr lang="fr-FR" sz="1900" dirty="0">
                <a:solidFill>
                  <a:schemeClr val="tx1"/>
                </a:solidFill>
                <a:latin typeface="+mn-lt"/>
              </a:rPr>
              <a:t>peut fournir des </a:t>
            </a:r>
            <a:r>
              <a:rPr lang="fr-FR" sz="1900" b="1" dirty="0">
                <a:solidFill>
                  <a:schemeClr val="tx1"/>
                </a:solidFill>
                <a:latin typeface="+mn-lt"/>
              </a:rPr>
              <a:t>informations pertinentes à l’OLAF </a:t>
            </a:r>
            <a:r>
              <a:rPr lang="fr-FR" sz="1900" dirty="0">
                <a:solidFill>
                  <a:schemeClr val="tx1"/>
                </a:solidFill>
                <a:latin typeface="+mn-lt"/>
              </a:rPr>
              <a:t>dans des situations où le Parquet européen a décidé de ne pas mener d’enquête ou a classé une affaire sans suite</a:t>
            </a:r>
          </a:p>
          <a:p>
            <a:pPr lvl="1">
              <a:lnSpc>
                <a:spcPct val="80000"/>
              </a:lnSpc>
              <a:buFont typeface="Wingdings" panose="05000000000000000000" pitchFamily="2" charset="2"/>
              <a:buChar char="Ø"/>
              <a:defRPr/>
            </a:pPr>
            <a:r>
              <a:rPr lang="fr-FR" dirty="0">
                <a:solidFill>
                  <a:schemeClr val="tx1"/>
                </a:solidFill>
                <a:latin typeface="+mn-lt"/>
              </a:rPr>
              <a:t> objectif : autoriser l’action administrative de l’OLAF conformément à son mandat</a:t>
            </a:r>
          </a:p>
          <a:p>
            <a:pPr lvl="1">
              <a:lnSpc>
                <a:spcPct val="80000"/>
              </a:lnSpc>
              <a:buFont typeface="Wingdings" panose="05000000000000000000" pitchFamily="2" charset="2"/>
              <a:buChar char="Ø"/>
              <a:defRPr/>
            </a:pPr>
            <a:r>
              <a:rPr lang="fr-FR" dirty="0">
                <a:solidFill>
                  <a:schemeClr val="tx1"/>
                </a:solidFill>
                <a:latin typeface="+mn-lt"/>
              </a:rPr>
              <a:t> voir l’article 39(4) du règlement du Parquet européen, voir aussi l’article 36(6) du règlement du Parquet européen, pas d’équivalent dans l’article du 40 règlement du Parquet européen ? </a:t>
            </a:r>
          </a:p>
          <a:p>
            <a:pPr marL="0" lvl="1" indent="0">
              <a:buNone/>
              <a:defRPr/>
            </a:pPr>
            <a:r>
              <a:rPr lang="fr-FR" sz="1900" dirty="0">
                <a:solidFill>
                  <a:schemeClr val="tx1"/>
                </a:solidFill>
                <a:latin typeface="+mn-lt"/>
              </a:rPr>
              <a:t> (5) : </a:t>
            </a:r>
            <a:r>
              <a:rPr lang="fr-FR" sz="1900" b="1" dirty="0">
                <a:solidFill>
                  <a:schemeClr val="tx1"/>
                </a:solidFill>
                <a:latin typeface="+mn-lt"/>
              </a:rPr>
              <a:t>accès </a:t>
            </a:r>
            <a:r>
              <a:rPr lang="fr-FR" sz="1900" dirty="0">
                <a:solidFill>
                  <a:schemeClr val="tx1"/>
                </a:solidFill>
                <a:latin typeface="+mn-lt"/>
              </a:rPr>
              <a:t>indirect </a:t>
            </a:r>
            <a:r>
              <a:rPr lang="fr-FR" sz="1900" b="1" dirty="0">
                <a:solidFill>
                  <a:schemeClr val="tx1"/>
                </a:solidFill>
                <a:latin typeface="+mn-lt"/>
              </a:rPr>
              <a:t>sur la base d’un système de concordance/non-concordance </a:t>
            </a:r>
            <a:r>
              <a:rPr lang="fr-FR" sz="1900" b="1" i="1" dirty="0">
                <a:solidFill>
                  <a:schemeClr val="tx1"/>
                </a:solidFill>
                <a:latin typeface="+mn-lt"/>
              </a:rPr>
              <a:t>(hit/no-hit)</a:t>
            </a:r>
            <a:r>
              <a:rPr lang="fr-FR" sz="1900" b="1" dirty="0">
                <a:solidFill>
                  <a:schemeClr val="tx1"/>
                </a:solidFill>
                <a:latin typeface="+mn-lt"/>
              </a:rPr>
              <a:t> </a:t>
            </a:r>
            <a:r>
              <a:rPr lang="fr-FR" sz="1900" dirty="0">
                <a:solidFill>
                  <a:schemeClr val="tx1"/>
                </a:solidFill>
                <a:latin typeface="+mn-lt"/>
              </a:rPr>
              <a:t>du Parquet européen au système de gestion des dossiers de l’OLAF</a:t>
            </a:r>
          </a:p>
          <a:p>
            <a:pPr marL="342900" lvl="1" indent="-342900">
              <a:buFont typeface="Arial" panose="020B0604020202020204" pitchFamily="34" charset="0"/>
              <a:buChar char="•"/>
              <a:defRPr/>
            </a:pPr>
            <a:r>
              <a:rPr lang="fr-FR" sz="1900" dirty="0">
                <a:solidFill>
                  <a:schemeClr val="tx1"/>
                </a:solidFill>
                <a:latin typeface="+mn-lt"/>
              </a:rPr>
              <a:t>pas de dispositions spécifiques relatives au Parquet européen dans le </a:t>
            </a:r>
            <a:r>
              <a:rPr lang="fr-FR" sz="1900" b="1" dirty="0">
                <a:solidFill>
                  <a:schemeClr val="tx1"/>
                </a:solidFill>
                <a:latin typeface="+mn-lt"/>
              </a:rPr>
              <a:t>règlement de l’OLAF </a:t>
            </a:r>
            <a:r>
              <a:rPr lang="fr-FR" sz="1900" dirty="0">
                <a:solidFill>
                  <a:schemeClr val="tx1"/>
                </a:solidFill>
                <a:latin typeface="+mn-lt"/>
              </a:rPr>
              <a:t>(UE, Euratom) 883/2013 </a:t>
            </a:r>
          </a:p>
          <a:p>
            <a:pPr marL="342900" lvl="1" indent="-342900">
              <a:buFont typeface="Arial" panose="020B0604020202020204" pitchFamily="34" charset="0"/>
              <a:buChar char="•"/>
              <a:defRPr/>
            </a:pPr>
            <a:r>
              <a:rPr lang="fr-FR" sz="1900" dirty="0">
                <a:solidFill>
                  <a:schemeClr val="tx1"/>
                </a:solidFill>
                <a:latin typeface="+mn-lt"/>
              </a:rPr>
              <a:t>mais proposition COM de 2018 (COM/2018/338 final) pour modifier le règlement de l’OLAF afin de l’adapter au Parquet européen (actuellement dans les dernières étapes de la procédure législative)</a:t>
            </a:r>
          </a:p>
        </p:txBody>
      </p:sp>
      <p:sp>
        <p:nvSpPr>
          <p:cNvPr id="5" name="Dia számának helye 4">
            <a:extLst>
              <a:ext uri="{FF2B5EF4-FFF2-40B4-BE49-F238E27FC236}">
                <a16:creationId xmlns:a16="http://schemas.microsoft.com/office/drawing/2014/main" id="{B4CBBEC7-14D4-497D-8F06-BCA7B30D148C}"/>
              </a:ext>
            </a:extLst>
          </p:cNvPr>
          <p:cNvSpPr>
            <a:spLocks noGrp="1"/>
          </p:cNvSpPr>
          <p:nvPr>
            <p:ph type="sldNum" sz="quarter" idx="12"/>
          </p:nvPr>
        </p:nvSpPr>
        <p:spPr/>
        <p:txBody>
          <a:bodyPr/>
          <a:lstStyle/>
          <a:p>
            <a:fld id="{6113E31D-E2AB-40D1-8B51-AFA5AFEF393A}" type="slidenum">
              <a:rPr lang="en-US" smtClean="0"/>
              <a:t>12</a:t>
            </a:fld>
            <a:endParaRPr lang="fr-FR" dirty="0"/>
          </a:p>
        </p:txBody>
      </p:sp>
    </p:spTree>
    <p:extLst>
      <p:ext uri="{BB962C8B-B14F-4D97-AF65-F5344CB8AC3E}">
        <p14:creationId xmlns:p14="http://schemas.microsoft.com/office/powerpoint/2010/main" val="493530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BD7577-496D-401E-B80D-B60B0BBC15D0}"/>
              </a:ext>
            </a:extLst>
          </p:cNvPr>
          <p:cNvSpPr>
            <a:spLocks noGrp="1"/>
          </p:cNvSpPr>
          <p:nvPr>
            <p:ph type="title"/>
          </p:nvPr>
        </p:nvSpPr>
        <p:spPr>
          <a:xfrm>
            <a:off x="687848" y="559398"/>
            <a:ext cx="9967452" cy="877144"/>
          </a:xfrm>
        </p:spPr>
        <p:txBody>
          <a:bodyPr/>
          <a:lstStyle/>
          <a:p>
            <a:r>
              <a:rPr lang="fr-FR" dirty="0"/>
              <a:t>Relations avec l’OLAF</a:t>
            </a:r>
          </a:p>
        </p:txBody>
      </p:sp>
      <p:sp>
        <p:nvSpPr>
          <p:cNvPr id="3" name="Inhaltsplatzhalter 2">
            <a:extLst>
              <a:ext uri="{FF2B5EF4-FFF2-40B4-BE49-F238E27FC236}">
                <a16:creationId xmlns:a16="http://schemas.microsoft.com/office/drawing/2014/main" id="{B954F74E-158F-41EA-9292-DD4BCE63B4D2}"/>
              </a:ext>
            </a:extLst>
          </p:cNvPr>
          <p:cNvSpPr>
            <a:spLocks noGrp="1"/>
          </p:cNvSpPr>
          <p:nvPr>
            <p:ph idx="1"/>
          </p:nvPr>
        </p:nvSpPr>
        <p:spPr/>
        <p:txBody>
          <a:bodyPr>
            <a:normAutofit fontScale="92500" lnSpcReduction="10000"/>
          </a:bodyPr>
          <a:lstStyle/>
          <a:p>
            <a:pPr marL="0" indent="0">
              <a:buNone/>
            </a:pPr>
            <a:r>
              <a:rPr lang="fr-FR" sz="2100" b="1" dirty="0">
                <a:solidFill>
                  <a:schemeClr val="tx1"/>
                </a:solidFill>
                <a:latin typeface="+mn-lt"/>
              </a:rPr>
              <a:t>Article 101 du règlement du Parquet européen : </a:t>
            </a:r>
          </a:p>
          <a:p>
            <a:pPr marL="342900" lvl="1" indent="-342900">
              <a:buFont typeface="Arial" panose="020B0604020202020204" pitchFamily="34" charset="0"/>
              <a:buChar char="•"/>
              <a:defRPr/>
            </a:pPr>
            <a:r>
              <a:rPr lang="fr-FR" sz="1900" dirty="0">
                <a:solidFill>
                  <a:schemeClr val="tx1"/>
                </a:solidFill>
                <a:latin typeface="+mn-lt"/>
              </a:rPr>
              <a:t>(3) : le Parquet européen peut </a:t>
            </a:r>
            <a:r>
              <a:rPr lang="fr-FR" sz="1900" b="1" dirty="0">
                <a:solidFill>
                  <a:schemeClr val="tx1"/>
                </a:solidFill>
                <a:latin typeface="+mn-lt"/>
              </a:rPr>
              <a:t>demander à l’OLAF</a:t>
            </a:r>
            <a:r>
              <a:rPr lang="fr-FR" sz="1900" dirty="0">
                <a:solidFill>
                  <a:schemeClr val="tx1"/>
                </a:solidFill>
                <a:latin typeface="+mn-lt"/>
              </a:rPr>
              <a:t>, conformément au mandat de l’OLAF, de </a:t>
            </a:r>
            <a:r>
              <a:rPr lang="fr-FR" sz="1900" b="1" dirty="0">
                <a:solidFill>
                  <a:schemeClr val="tx1"/>
                </a:solidFill>
                <a:latin typeface="+mn-lt"/>
              </a:rPr>
              <a:t>soutenir ou compléter l’action du Parquet européen</a:t>
            </a:r>
            <a:r>
              <a:rPr lang="fr-FR" sz="1900" dirty="0">
                <a:solidFill>
                  <a:schemeClr val="tx1"/>
                </a:solidFill>
                <a:latin typeface="+mn-lt"/>
              </a:rPr>
              <a:t> - voir </a:t>
            </a:r>
            <a:r>
              <a:rPr lang="fr-FR" sz="1800" dirty="0">
                <a:solidFill>
                  <a:schemeClr val="tx1"/>
                </a:solidFill>
                <a:latin typeface="+mn-lt"/>
              </a:rPr>
              <a:t>l’article 12e de la proposition COM (COM/2018/338 final) visant à modifier le règlement de l’OLAF </a:t>
            </a:r>
            <a:endParaRPr lang="fr-FR" sz="1800" b="1" dirty="0">
              <a:solidFill>
                <a:schemeClr val="tx1"/>
              </a:solidFill>
              <a:latin typeface="+mn-lt"/>
            </a:endParaRPr>
          </a:p>
          <a:p>
            <a:pPr lvl="1">
              <a:lnSpc>
                <a:spcPct val="90000"/>
              </a:lnSpc>
              <a:buFont typeface="Wingdings" panose="05000000000000000000" pitchFamily="2" charset="2"/>
              <a:buChar char="Ø"/>
              <a:defRPr/>
            </a:pPr>
            <a:r>
              <a:rPr lang="fr-FR" sz="2000" dirty="0">
                <a:solidFill>
                  <a:schemeClr val="tx1"/>
                </a:solidFill>
                <a:latin typeface="+mn-lt"/>
              </a:rPr>
              <a:t>(a) en fournissant des </a:t>
            </a:r>
            <a:r>
              <a:rPr lang="fr-FR" sz="2000" b="1" dirty="0">
                <a:solidFill>
                  <a:schemeClr val="tx1"/>
                </a:solidFill>
                <a:latin typeface="+mn-lt"/>
              </a:rPr>
              <a:t>informations</a:t>
            </a:r>
            <a:r>
              <a:rPr lang="fr-FR" sz="2000" dirty="0">
                <a:solidFill>
                  <a:schemeClr val="tx1"/>
                </a:solidFill>
                <a:latin typeface="+mn-lt"/>
              </a:rPr>
              <a:t>, des </a:t>
            </a:r>
            <a:r>
              <a:rPr lang="fr-FR" sz="2000" b="1" dirty="0">
                <a:solidFill>
                  <a:schemeClr val="tx1"/>
                </a:solidFill>
                <a:latin typeface="+mn-lt"/>
              </a:rPr>
              <a:t>analyses</a:t>
            </a:r>
            <a:r>
              <a:rPr lang="fr-FR" sz="2000" dirty="0">
                <a:solidFill>
                  <a:schemeClr val="tx1"/>
                </a:solidFill>
                <a:latin typeface="+mn-lt"/>
              </a:rPr>
              <a:t> (y compris des analyses criminalistiques), un service d’</a:t>
            </a:r>
            <a:r>
              <a:rPr lang="fr-FR" sz="2000" b="1" dirty="0">
                <a:solidFill>
                  <a:schemeClr val="tx1"/>
                </a:solidFill>
                <a:latin typeface="+mn-lt"/>
              </a:rPr>
              <a:t>expertise</a:t>
            </a:r>
            <a:r>
              <a:rPr lang="fr-FR" sz="2000" dirty="0">
                <a:solidFill>
                  <a:schemeClr val="tx1"/>
                </a:solidFill>
                <a:latin typeface="+mn-lt"/>
              </a:rPr>
              <a:t> et un </a:t>
            </a:r>
            <a:r>
              <a:rPr lang="fr-FR" sz="2000" b="1" dirty="0">
                <a:solidFill>
                  <a:schemeClr val="tx1"/>
                </a:solidFill>
                <a:latin typeface="+mn-lt"/>
              </a:rPr>
              <a:t>support opérationnel</a:t>
            </a:r>
          </a:p>
          <a:p>
            <a:pPr lvl="1">
              <a:lnSpc>
                <a:spcPct val="90000"/>
              </a:lnSpc>
              <a:buFont typeface="Wingdings" panose="05000000000000000000" pitchFamily="2" charset="2"/>
              <a:buChar char="Ø"/>
              <a:defRPr/>
            </a:pPr>
            <a:r>
              <a:rPr lang="fr-FR" sz="2000" dirty="0">
                <a:solidFill>
                  <a:schemeClr val="tx1"/>
                </a:solidFill>
                <a:latin typeface="+mn-lt"/>
              </a:rPr>
              <a:t>(b) : faciliter la </a:t>
            </a:r>
            <a:r>
              <a:rPr lang="fr-FR" sz="2000" b="1" dirty="0">
                <a:solidFill>
                  <a:schemeClr val="tx1"/>
                </a:solidFill>
                <a:latin typeface="+mn-lt"/>
              </a:rPr>
              <a:t>coordination entre</a:t>
            </a:r>
            <a:r>
              <a:rPr lang="fr-FR" sz="2000" dirty="0">
                <a:solidFill>
                  <a:schemeClr val="tx1"/>
                </a:solidFill>
                <a:latin typeface="+mn-lt"/>
              </a:rPr>
              <a:t> </a:t>
            </a:r>
            <a:r>
              <a:rPr lang="fr-FR" sz="2000" b="1" dirty="0">
                <a:solidFill>
                  <a:schemeClr val="tx1"/>
                </a:solidFill>
                <a:latin typeface="+mn-lt"/>
              </a:rPr>
              <a:t>les autorités administratives nationales compétentes</a:t>
            </a:r>
            <a:r>
              <a:rPr lang="fr-FR" sz="2000" dirty="0">
                <a:solidFill>
                  <a:schemeClr val="tx1"/>
                </a:solidFill>
                <a:latin typeface="+mn-lt"/>
              </a:rPr>
              <a:t> </a:t>
            </a:r>
            <a:r>
              <a:rPr lang="fr-FR" sz="2000" b="1" dirty="0">
                <a:solidFill>
                  <a:schemeClr val="tx1"/>
                </a:solidFill>
                <a:latin typeface="+mn-lt"/>
              </a:rPr>
              <a:t>et les organes de l’Union</a:t>
            </a:r>
          </a:p>
          <a:p>
            <a:pPr lvl="1">
              <a:lnSpc>
                <a:spcPct val="90000"/>
              </a:lnSpc>
              <a:buFont typeface="Wingdings" panose="05000000000000000000" pitchFamily="2" charset="2"/>
              <a:buChar char="Ø"/>
              <a:defRPr/>
            </a:pPr>
            <a:r>
              <a:rPr lang="fr-FR" sz="2000" dirty="0">
                <a:solidFill>
                  <a:schemeClr val="tx1"/>
                </a:solidFill>
                <a:latin typeface="+mn-lt"/>
              </a:rPr>
              <a:t>(c) : </a:t>
            </a:r>
            <a:r>
              <a:rPr lang="fr-FR" sz="2000" b="1" dirty="0">
                <a:solidFill>
                  <a:schemeClr val="tx1"/>
                </a:solidFill>
                <a:latin typeface="+mn-lt"/>
              </a:rPr>
              <a:t>enquêtes administratives</a:t>
            </a:r>
          </a:p>
          <a:p>
            <a:pPr lvl="1">
              <a:lnSpc>
                <a:spcPct val="90000"/>
              </a:lnSpc>
              <a:buFont typeface="Wingdings" panose="05000000000000000000" pitchFamily="2" charset="2"/>
              <a:buChar char="Ø"/>
              <a:defRPr/>
            </a:pPr>
            <a:r>
              <a:rPr lang="fr-FR" sz="2000" dirty="0">
                <a:solidFill>
                  <a:schemeClr val="tx1"/>
                </a:solidFill>
                <a:latin typeface="+mn-lt"/>
              </a:rPr>
              <a:t>mais : </a:t>
            </a:r>
            <a:r>
              <a:rPr lang="fr-FR" sz="2000" b="1" dirty="0">
                <a:solidFill>
                  <a:schemeClr val="tx1"/>
                </a:solidFill>
                <a:latin typeface="+mn-lt"/>
              </a:rPr>
              <a:t>pas de support opérationnel aux enquêtes</a:t>
            </a:r>
            <a:r>
              <a:rPr lang="fr-FR" sz="2000" dirty="0">
                <a:solidFill>
                  <a:schemeClr val="tx1"/>
                </a:solidFill>
                <a:latin typeface="+mn-lt"/>
              </a:rPr>
              <a:t> ?</a:t>
            </a:r>
          </a:p>
          <a:p>
            <a:pPr lvl="1">
              <a:lnSpc>
                <a:spcPct val="90000"/>
              </a:lnSpc>
              <a:buFont typeface="Wingdings" panose="05000000000000000000" pitchFamily="2" charset="2"/>
              <a:buChar char="Ø"/>
              <a:defRPr/>
            </a:pPr>
            <a:r>
              <a:rPr lang="fr-FR" sz="2000" dirty="0">
                <a:solidFill>
                  <a:schemeClr val="tx1"/>
                </a:solidFill>
                <a:latin typeface="+mn-lt"/>
              </a:rPr>
              <a:t>en principe : le PED se fie aux enquêteurs nationaux ; voir l’article 28(1) : « le procureur européen délégué chargé d’une affaire peut, </a:t>
            </a:r>
            <a:r>
              <a:rPr lang="fr-FR" sz="2000" b="1" dirty="0">
                <a:solidFill>
                  <a:schemeClr val="tx1"/>
                </a:solidFill>
                <a:latin typeface="+mn-lt"/>
              </a:rPr>
              <a:t>conformément au présent règlement et au droit national</a:t>
            </a:r>
            <a:r>
              <a:rPr lang="fr-FR" sz="2000" dirty="0">
                <a:solidFill>
                  <a:schemeClr val="tx1"/>
                </a:solidFill>
                <a:latin typeface="+mn-lt"/>
              </a:rPr>
              <a:t>, soit prendre des mesures d’enquête et d’autres mesures de sa propre initiative, soit </a:t>
            </a:r>
            <a:r>
              <a:rPr lang="fr-FR" sz="2000" b="1" dirty="0">
                <a:solidFill>
                  <a:schemeClr val="tx1"/>
                </a:solidFill>
                <a:latin typeface="+mn-lt"/>
              </a:rPr>
              <a:t>en charger les autorités compétentes de son État membre</a:t>
            </a:r>
            <a:r>
              <a:rPr lang="fr-FR" sz="2000" dirty="0">
                <a:solidFill>
                  <a:schemeClr val="tx1"/>
                </a:solidFill>
                <a:latin typeface="+mn-lt"/>
              </a:rPr>
              <a:t>. Lesdites </a:t>
            </a:r>
            <a:r>
              <a:rPr lang="fr-FR" sz="2000" b="1" dirty="0">
                <a:solidFill>
                  <a:schemeClr val="tx1"/>
                </a:solidFill>
                <a:latin typeface="+mn-lt"/>
              </a:rPr>
              <a:t>autorités</a:t>
            </a:r>
            <a:r>
              <a:rPr lang="fr-FR" sz="2000" dirty="0">
                <a:solidFill>
                  <a:schemeClr val="tx1"/>
                </a:solidFill>
                <a:latin typeface="+mn-lt"/>
              </a:rPr>
              <a:t> veillent, </a:t>
            </a:r>
            <a:r>
              <a:rPr lang="fr-FR" sz="2000" b="1" dirty="0">
                <a:solidFill>
                  <a:schemeClr val="tx1"/>
                </a:solidFill>
                <a:latin typeface="+mn-lt"/>
              </a:rPr>
              <a:t>conformément au droit national</a:t>
            </a:r>
            <a:r>
              <a:rPr lang="fr-FR" sz="2000" dirty="0">
                <a:solidFill>
                  <a:schemeClr val="tx1"/>
                </a:solidFill>
                <a:latin typeface="+mn-lt"/>
              </a:rPr>
              <a:t>, à ce que toutes les instructions soient suivies et prennent les mesures qu’elles ont été chargées de prendre. »</a:t>
            </a:r>
          </a:p>
        </p:txBody>
      </p:sp>
      <p:sp>
        <p:nvSpPr>
          <p:cNvPr id="5" name="Dia számának helye 4">
            <a:extLst>
              <a:ext uri="{FF2B5EF4-FFF2-40B4-BE49-F238E27FC236}">
                <a16:creationId xmlns:a16="http://schemas.microsoft.com/office/drawing/2014/main" id="{37F9E420-9DC5-45B0-9300-70C71339F920}"/>
              </a:ext>
            </a:extLst>
          </p:cNvPr>
          <p:cNvSpPr>
            <a:spLocks noGrp="1"/>
          </p:cNvSpPr>
          <p:nvPr>
            <p:ph type="sldNum" sz="quarter" idx="12"/>
          </p:nvPr>
        </p:nvSpPr>
        <p:spPr/>
        <p:txBody>
          <a:bodyPr/>
          <a:lstStyle/>
          <a:p>
            <a:fld id="{6113E31D-E2AB-40D1-8B51-AFA5AFEF393A}" type="slidenum">
              <a:rPr lang="en-US" smtClean="0"/>
              <a:t>13</a:t>
            </a:fld>
            <a:endParaRPr lang="fr-FR" dirty="0"/>
          </a:p>
        </p:txBody>
      </p:sp>
    </p:spTree>
    <p:extLst>
      <p:ext uri="{BB962C8B-B14F-4D97-AF65-F5344CB8AC3E}">
        <p14:creationId xmlns:p14="http://schemas.microsoft.com/office/powerpoint/2010/main" val="4062090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BD7577-496D-401E-B80D-B60B0BBC15D0}"/>
              </a:ext>
            </a:extLst>
          </p:cNvPr>
          <p:cNvSpPr>
            <a:spLocks noGrp="1"/>
          </p:cNvSpPr>
          <p:nvPr>
            <p:ph type="title"/>
          </p:nvPr>
        </p:nvSpPr>
        <p:spPr>
          <a:xfrm>
            <a:off x="687848" y="625022"/>
            <a:ext cx="9967452" cy="801841"/>
          </a:xfrm>
        </p:spPr>
        <p:txBody>
          <a:bodyPr/>
          <a:lstStyle/>
          <a:p>
            <a:r>
              <a:rPr lang="fr-FR" dirty="0"/>
              <a:t>Relations avec Europol</a:t>
            </a:r>
          </a:p>
        </p:txBody>
      </p:sp>
      <p:sp>
        <p:nvSpPr>
          <p:cNvPr id="3" name="Inhaltsplatzhalter 2">
            <a:extLst>
              <a:ext uri="{FF2B5EF4-FFF2-40B4-BE49-F238E27FC236}">
                <a16:creationId xmlns:a16="http://schemas.microsoft.com/office/drawing/2014/main" id="{B954F74E-158F-41EA-9292-DD4BCE63B4D2}"/>
              </a:ext>
            </a:extLst>
          </p:cNvPr>
          <p:cNvSpPr>
            <a:spLocks noGrp="1"/>
          </p:cNvSpPr>
          <p:nvPr>
            <p:ph idx="1"/>
          </p:nvPr>
        </p:nvSpPr>
        <p:spPr/>
        <p:txBody>
          <a:bodyPr>
            <a:normAutofit fontScale="92500" lnSpcReduction="10000"/>
          </a:bodyPr>
          <a:lstStyle/>
          <a:p>
            <a:pPr marL="0" indent="0">
              <a:buNone/>
            </a:pPr>
            <a:r>
              <a:rPr lang="fr-FR" sz="2100" b="1" dirty="0">
                <a:solidFill>
                  <a:schemeClr val="tx1"/>
                </a:solidFill>
              </a:rPr>
              <a:t>Article 102 du règlement du Parquet européen : </a:t>
            </a:r>
          </a:p>
          <a:p>
            <a:r>
              <a:rPr lang="fr-FR" sz="1900" dirty="0">
                <a:solidFill>
                  <a:schemeClr val="tx1"/>
                </a:solidFill>
              </a:rPr>
              <a:t>(1) : </a:t>
            </a:r>
            <a:r>
              <a:rPr lang="fr-FR" sz="1900" b="1" dirty="0">
                <a:solidFill>
                  <a:schemeClr val="tx1"/>
                </a:solidFill>
              </a:rPr>
              <a:t>arrangement de travail </a:t>
            </a:r>
            <a:r>
              <a:rPr lang="fr-FR" sz="1900" dirty="0">
                <a:solidFill>
                  <a:schemeClr val="tx1"/>
                </a:solidFill>
              </a:rPr>
              <a:t>sur les modalités de coopération</a:t>
            </a:r>
          </a:p>
          <a:p>
            <a:r>
              <a:rPr lang="fr-FR" sz="1900" dirty="0">
                <a:solidFill>
                  <a:schemeClr val="tx1"/>
                </a:solidFill>
              </a:rPr>
              <a:t>(2) : le Parquet européen peut obtenir, à sa demande, </a:t>
            </a:r>
            <a:r>
              <a:rPr lang="fr-FR" sz="1900" b="1" dirty="0">
                <a:solidFill>
                  <a:schemeClr val="tx1"/>
                </a:solidFill>
              </a:rPr>
              <a:t>toute information pertinente détenue par Europol</a:t>
            </a:r>
            <a:r>
              <a:rPr lang="fr-FR" sz="1900" dirty="0">
                <a:solidFill>
                  <a:schemeClr val="tx1"/>
                </a:solidFill>
              </a:rPr>
              <a:t> au sujet de toute infraction </a:t>
            </a:r>
            <a:r>
              <a:rPr lang="fr-FR" sz="1900" b="1" dirty="0">
                <a:solidFill>
                  <a:schemeClr val="tx1"/>
                </a:solidFill>
              </a:rPr>
              <a:t>relevant de sa compétence</a:t>
            </a:r>
            <a:endParaRPr lang="fr-FR" sz="1900" dirty="0">
              <a:solidFill>
                <a:schemeClr val="tx1"/>
              </a:solidFill>
              <a:latin typeface="Calibri"/>
            </a:endParaRPr>
          </a:p>
          <a:p>
            <a:pPr marL="342900" lvl="1" indent="-342900">
              <a:buFont typeface="Arial" panose="020B0604020202020204" pitchFamily="34" charset="0"/>
              <a:buChar char="•"/>
              <a:defRPr/>
            </a:pPr>
            <a:r>
              <a:rPr lang="fr-FR" sz="1900" dirty="0">
                <a:solidFill>
                  <a:schemeClr val="tx1"/>
                </a:solidFill>
              </a:rPr>
              <a:t>le Parquet européen peut également demander à Europol de fournir une aide à l’analyse dans le cadre d’une enquête particulière conduite par le Parquet européen</a:t>
            </a:r>
          </a:p>
          <a:p>
            <a:pPr lvl="1">
              <a:lnSpc>
                <a:spcPct val="90000"/>
              </a:lnSpc>
              <a:buFont typeface="Wingdings" panose="05000000000000000000" pitchFamily="2" charset="2"/>
              <a:buChar char="Ø"/>
              <a:defRPr/>
            </a:pPr>
            <a:r>
              <a:rPr lang="fr-FR" sz="2000" b="1" dirty="0">
                <a:solidFill>
                  <a:schemeClr val="tx1"/>
                </a:solidFill>
                <a:latin typeface="EUAlbertina"/>
              </a:rPr>
              <a:t>aide à l’analyse</a:t>
            </a:r>
            <a:r>
              <a:rPr lang="fr-FR" sz="2000" dirty="0">
                <a:solidFill>
                  <a:schemeClr val="tx1"/>
                </a:solidFill>
                <a:latin typeface="EUAlbertina"/>
              </a:rPr>
              <a:t>,</a:t>
            </a:r>
            <a:r>
              <a:rPr lang="fr-FR" sz="2000" b="1" dirty="0">
                <a:solidFill>
                  <a:schemeClr val="tx1"/>
                </a:solidFill>
                <a:latin typeface="EUAlbertina"/>
              </a:rPr>
              <a:t> </a:t>
            </a:r>
            <a:r>
              <a:rPr lang="fr-FR" sz="2000" dirty="0">
                <a:solidFill>
                  <a:schemeClr val="tx1"/>
                </a:solidFill>
                <a:latin typeface="EUAlbertina"/>
              </a:rPr>
              <a:t>mais : pas d’aide pour l’enquête ?</a:t>
            </a:r>
          </a:p>
          <a:p>
            <a:pPr lvl="1">
              <a:lnSpc>
                <a:spcPct val="90000"/>
              </a:lnSpc>
              <a:buFont typeface="Wingdings" panose="05000000000000000000" pitchFamily="2" charset="2"/>
              <a:buChar char="Ø"/>
              <a:defRPr/>
            </a:pPr>
            <a:r>
              <a:rPr lang="fr-FR" sz="2000" dirty="0">
                <a:solidFill>
                  <a:schemeClr val="tx1"/>
                </a:solidFill>
                <a:latin typeface="EUAlbertina"/>
              </a:rPr>
              <a:t>en principe : le PED se fie aux enquêteurs nationaux ; voir l’article 28(1) : « le procureur européen délégué chargé d’une affaire peut, </a:t>
            </a:r>
            <a:r>
              <a:rPr lang="fr-FR" sz="2000" b="1" dirty="0">
                <a:solidFill>
                  <a:schemeClr val="tx1"/>
                </a:solidFill>
                <a:latin typeface="EUAlbertina"/>
              </a:rPr>
              <a:t>conformément au présent règlement et au droit national</a:t>
            </a:r>
            <a:r>
              <a:rPr lang="fr-FR" sz="2000" dirty="0">
                <a:solidFill>
                  <a:schemeClr val="tx1"/>
                </a:solidFill>
                <a:latin typeface="EUAlbertina"/>
              </a:rPr>
              <a:t>, soit prendre des mesures d’enquête et d’autres mesures de sa propre initiative, soit </a:t>
            </a:r>
            <a:r>
              <a:rPr lang="fr-FR" sz="2000" b="1" dirty="0">
                <a:solidFill>
                  <a:schemeClr val="tx1"/>
                </a:solidFill>
                <a:latin typeface="EUAlbertina"/>
              </a:rPr>
              <a:t>en charger les autorités compétentes de son État membre</a:t>
            </a:r>
            <a:r>
              <a:rPr lang="fr-FR" sz="2000" dirty="0">
                <a:solidFill>
                  <a:schemeClr val="tx1"/>
                </a:solidFill>
                <a:latin typeface="EUAlbertina"/>
              </a:rPr>
              <a:t>. Lesdites </a:t>
            </a:r>
            <a:r>
              <a:rPr lang="fr-FR" sz="2000" b="1" dirty="0">
                <a:solidFill>
                  <a:schemeClr val="tx1"/>
                </a:solidFill>
                <a:latin typeface="EUAlbertina"/>
              </a:rPr>
              <a:t>autorités</a:t>
            </a:r>
            <a:r>
              <a:rPr lang="fr-FR" sz="2000" dirty="0">
                <a:solidFill>
                  <a:schemeClr val="tx1"/>
                </a:solidFill>
                <a:latin typeface="EUAlbertina"/>
              </a:rPr>
              <a:t> veillent, </a:t>
            </a:r>
            <a:r>
              <a:rPr lang="fr-FR" sz="2000" b="1" dirty="0">
                <a:solidFill>
                  <a:schemeClr val="tx1"/>
                </a:solidFill>
                <a:latin typeface="EUAlbertina"/>
              </a:rPr>
              <a:t>conformément au droit national</a:t>
            </a:r>
            <a:r>
              <a:rPr lang="fr-FR" sz="2000" dirty="0">
                <a:solidFill>
                  <a:schemeClr val="tx1"/>
                </a:solidFill>
                <a:latin typeface="EUAlbertina"/>
              </a:rPr>
              <a:t>, à ce que toutes les instructions soient suivies et prennent les mesures qu’elles ont été chargées de prendre. »</a:t>
            </a:r>
          </a:p>
          <a:p>
            <a:pPr marL="342900" lvl="1" indent="-342900">
              <a:buFont typeface="Arial" panose="020B0604020202020204" pitchFamily="34" charset="0"/>
              <a:buChar char="•"/>
              <a:defRPr/>
            </a:pPr>
            <a:r>
              <a:rPr lang="fr-FR" dirty="0"/>
              <a:t>pas de dispositions spécifiques relatives au Parquet européen dans le </a:t>
            </a:r>
            <a:r>
              <a:rPr lang="fr-FR" sz="1900" b="1" dirty="0">
                <a:solidFill>
                  <a:schemeClr val="tx1"/>
                </a:solidFill>
              </a:rPr>
              <a:t>règlement d’Europol </a:t>
            </a:r>
            <a:r>
              <a:rPr lang="fr-FR" dirty="0"/>
              <a:t>(UE, Euratom) 2016/794</a:t>
            </a:r>
          </a:p>
          <a:p>
            <a:endParaRPr lang="fr-FR" dirty="0"/>
          </a:p>
        </p:txBody>
      </p:sp>
      <p:sp>
        <p:nvSpPr>
          <p:cNvPr id="5" name="Dia számának helye 4">
            <a:extLst>
              <a:ext uri="{FF2B5EF4-FFF2-40B4-BE49-F238E27FC236}">
                <a16:creationId xmlns:a16="http://schemas.microsoft.com/office/drawing/2014/main" id="{D98BBA17-A57B-4401-9CD5-2F6697871B50}"/>
              </a:ext>
            </a:extLst>
          </p:cNvPr>
          <p:cNvSpPr>
            <a:spLocks noGrp="1"/>
          </p:cNvSpPr>
          <p:nvPr>
            <p:ph type="sldNum" sz="quarter" idx="12"/>
          </p:nvPr>
        </p:nvSpPr>
        <p:spPr/>
        <p:txBody>
          <a:bodyPr/>
          <a:lstStyle/>
          <a:p>
            <a:fld id="{6113E31D-E2AB-40D1-8B51-AFA5AFEF393A}" type="slidenum">
              <a:rPr lang="en-US" smtClean="0"/>
              <a:t>14</a:t>
            </a:fld>
            <a:endParaRPr lang="fr-FR" dirty="0"/>
          </a:p>
        </p:txBody>
      </p:sp>
    </p:spTree>
    <p:extLst>
      <p:ext uri="{BB962C8B-B14F-4D97-AF65-F5344CB8AC3E}">
        <p14:creationId xmlns:p14="http://schemas.microsoft.com/office/powerpoint/2010/main" val="24593025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9" y="344284"/>
            <a:ext cx="9967451" cy="1143000"/>
          </a:xfrm>
        </p:spPr>
        <p:txBody>
          <a:bodyPr>
            <a:normAutofit/>
          </a:bodyPr>
          <a:lstStyle/>
          <a:p>
            <a:r>
              <a:rPr lang="fr-FR" dirty="0"/>
              <a:t>Relations avec les autres institutions, organes et organismes de l’Union</a:t>
            </a:r>
          </a:p>
        </p:txBody>
      </p:sp>
      <p:sp>
        <p:nvSpPr>
          <p:cNvPr id="3" name="Inhaltsplatzhalter 2"/>
          <p:cNvSpPr>
            <a:spLocks noGrp="1"/>
          </p:cNvSpPr>
          <p:nvPr>
            <p:ph idx="1"/>
          </p:nvPr>
        </p:nvSpPr>
        <p:spPr/>
        <p:txBody>
          <a:bodyPr>
            <a:normAutofit/>
          </a:bodyPr>
          <a:lstStyle/>
          <a:p>
            <a:pPr marL="0" indent="0">
              <a:buNone/>
            </a:pPr>
            <a:r>
              <a:rPr lang="fr-FR" sz="2100" b="1" dirty="0">
                <a:solidFill>
                  <a:schemeClr val="tx1"/>
                </a:solidFill>
                <a:latin typeface="+mn-lt"/>
              </a:rPr>
              <a:t>Article 103 du règlement du Parquet européen : </a:t>
            </a:r>
          </a:p>
          <a:p>
            <a:r>
              <a:rPr lang="fr-FR" sz="1900" dirty="0">
                <a:solidFill>
                  <a:schemeClr val="tx1"/>
                </a:solidFill>
                <a:latin typeface="+mn-lt"/>
              </a:rPr>
              <a:t>(1) : </a:t>
            </a:r>
            <a:r>
              <a:rPr lang="fr-FR" sz="1900" b="1" dirty="0">
                <a:solidFill>
                  <a:schemeClr val="tx1"/>
                </a:solidFill>
                <a:latin typeface="+mn-lt"/>
              </a:rPr>
              <a:t>relation de coopération avec la Commission</a:t>
            </a:r>
            <a:r>
              <a:rPr lang="fr-FR" sz="1900" dirty="0">
                <a:solidFill>
                  <a:schemeClr val="tx1"/>
                </a:solidFill>
                <a:latin typeface="+mn-lt"/>
              </a:rPr>
              <a:t> ; </a:t>
            </a:r>
            <a:r>
              <a:rPr lang="fr-FR" sz="1900" b="1" dirty="0">
                <a:solidFill>
                  <a:schemeClr val="tx1"/>
                </a:solidFill>
                <a:latin typeface="+mn-lt"/>
              </a:rPr>
              <a:t>accord fixant les modalités</a:t>
            </a:r>
          </a:p>
          <a:p>
            <a:pPr marL="742950" lvl="1" indent="-285750">
              <a:spcBef>
                <a:spcPct val="20000"/>
              </a:spcBef>
              <a:spcAft>
                <a:spcPts val="0"/>
              </a:spcAft>
              <a:buClrTx/>
              <a:buFont typeface="Wingdings" panose="05000000000000000000" pitchFamily="2" charset="2"/>
              <a:buChar char="Ø"/>
              <a:defRPr/>
            </a:pPr>
            <a:r>
              <a:rPr lang="fr-FR" sz="1900" dirty="0">
                <a:solidFill>
                  <a:schemeClr val="tx1"/>
                </a:solidFill>
                <a:latin typeface="+mn-lt"/>
              </a:rPr>
              <a:t>mais</a:t>
            </a:r>
            <a:r>
              <a:rPr lang="fr-FR" dirty="0"/>
              <a:t> </a:t>
            </a:r>
            <a:r>
              <a:rPr lang="fr-FR" sz="1900" b="1" dirty="0">
                <a:solidFill>
                  <a:schemeClr val="tx1"/>
                </a:solidFill>
                <a:latin typeface="+mn-lt"/>
              </a:rPr>
              <a:t>sans préjudice du bon déroulement et de la confidentialité de ses enquêtes</a:t>
            </a:r>
          </a:p>
          <a:p>
            <a:r>
              <a:rPr lang="fr-FR" sz="1900" dirty="0">
                <a:solidFill>
                  <a:schemeClr val="tx1"/>
                </a:solidFill>
                <a:latin typeface="+mn-lt"/>
              </a:rPr>
              <a:t>(2) : le Parquet européen </a:t>
            </a:r>
            <a:r>
              <a:rPr lang="fr-FR" sz="1900" b="1" dirty="0">
                <a:solidFill>
                  <a:schemeClr val="tx1"/>
                </a:solidFill>
                <a:latin typeface="+mn-lt"/>
              </a:rPr>
              <a:t>fournit des informations suffisantes </a:t>
            </a:r>
            <a:r>
              <a:rPr lang="fr-FR" sz="1900" dirty="0">
                <a:solidFill>
                  <a:schemeClr val="tx1"/>
                </a:solidFill>
                <a:latin typeface="+mn-lt"/>
              </a:rPr>
              <a:t>pour leur permettre de prendre les </a:t>
            </a:r>
            <a:r>
              <a:rPr lang="fr-FR" sz="1900" b="1" dirty="0">
                <a:solidFill>
                  <a:schemeClr val="tx1"/>
                </a:solidFill>
                <a:latin typeface="+mn-lt"/>
              </a:rPr>
              <a:t>mesures appropriées</a:t>
            </a:r>
            <a:endParaRPr lang="fr-FR" sz="1800" dirty="0">
              <a:solidFill>
                <a:schemeClr val="tx1"/>
              </a:solidFill>
              <a:latin typeface="+mn-lt"/>
            </a:endParaRPr>
          </a:p>
          <a:p>
            <a:pPr lvl="1">
              <a:lnSpc>
                <a:spcPct val="90000"/>
              </a:lnSpc>
              <a:buFont typeface="Wingdings" panose="05000000000000000000" pitchFamily="2" charset="2"/>
              <a:buChar char="Ø"/>
              <a:defRPr/>
            </a:pPr>
            <a:r>
              <a:rPr lang="fr-FR" sz="1900" dirty="0">
                <a:solidFill>
                  <a:schemeClr val="tx1"/>
                </a:solidFill>
                <a:latin typeface="+mn-lt"/>
              </a:rPr>
              <a:t>(a) mesures administratives/conservatoires</a:t>
            </a:r>
            <a:r>
              <a:rPr lang="fr-FR" dirty="0"/>
              <a:t> </a:t>
            </a:r>
            <a:endParaRPr lang="fr-FR" sz="1900" dirty="0">
              <a:solidFill>
                <a:schemeClr val="tx1"/>
              </a:solidFill>
              <a:latin typeface="+mn-lt"/>
            </a:endParaRPr>
          </a:p>
          <a:p>
            <a:pPr lvl="1">
              <a:lnSpc>
                <a:spcPct val="90000"/>
              </a:lnSpc>
              <a:buFont typeface="Wingdings" panose="05000000000000000000" pitchFamily="2" charset="2"/>
              <a:buChar char="Ø"/>
              <a:defRPr/>
            </a:pPr>
            <a:r>
              <a:rPr lang="fr-FR" sz="1900" dirty="0">
                <a:solidFill>
                  <a:schemeClr val="tx1"/>
                </a:solidFill>
                <a:latin typeface="+mn-lt"/>
              </a:rPr>
              <a:t>(b) intervention comme partie civile dans la procédure</a:t>
            </a:r>
          </a:p>
          <a:p>
            <a:pPr lvl="1">
              <a:lnSpc>
                <a:spcPct val="90000"/>
              </a:lnSpc>
              <a:buFont typeface="Wingdings" panose="05000000000000000000" pitchFamily="2" charset="2"/>
              <a:buChar char="Ø"/>
              <a:defRPr/>
            </a:pPr>
            <a:r>
              <a:rPr lang="fr-FR" sz="1900" dirty="0">
                <a:solidFill>
                  <a:schemeClr val="tx1"/>
                </a:solidFill>
                <a:latin typeface="+mn-lt"/>
              </a:rPr>
              <a:t>(c) recouvrement administratif / mesures disciplinaires</a:t>
            </a:r>
            <a:endParaRPr lang="fr-FR" sz="1900" b="1" dirty="0">
              <a:solidFill>
                <a:schemeClr val="tx1"/>
              </a:solidFill>
              <a:latin typeface="+mn-lt"/>
            </a:endParaRPr>
          </a:p>
          <a:p>
            <a:pPr marL="342900" lvl="1" indent="-342900">
              <a:buFont typeface="Arial" panose="020B0604020202020204" pitchFamily="34" charset="0"/>
              <a:buChar char="•"/>
              <a:defRPr/>
            </a:pPr>
            <a:r>
              <a:rPr lang="fr-FR" sz="1900" dirty="0">
                <a:solidFill>
                  <a:schemeClr val="tx1"/>
                </a:solidFill>
                <a:latin typeface="+mn-lt"/>
              </a:rPr>
              <a:t>pour les points 1) et 2) : pertinence du </a:t>
            </a:r>
            <a:r>
              <a:rPr lang="fr-FR" sz="1900" b="1" dirty="0">
                <a:solidFill>
                  <a:schemeClr val="tx1"/>
                </a:solidFill>
                <a:latin typeface="+mn-lt"/>
              </a:rPr>
              <a:t>droit national de l’État membre du PED ? </a:t>
            </a:r>
            <a:r>
              <a:rPr lang="fr-FR" sz="1900" dirty="0">
                <a:solidFill>
                  <a:schemeClr val="tx1"/>
                </a:solidFill>
                <a:latin typeface="+mn-lt"/>
              </a:rPr>
              <a:t>– par exemple, sur les règles générales de procédure et sur la confidentialité des procédures pénales ou sur le statut de l’organe/organisme de l’Union en tant que partie à une procédure pénale ?</a:t>
            </a:r>
          </a:p>
          <a:p>
            <a:pPr marL="0" lvl="1" indent="0">
              <a:buNone/>
              <a:defRPr/>
            </a:pPr>
            <a:endParaRPr lang="fr-FR" sz="1900" dirty="0"/>
          </a:p>
          <a:p>
            <a:pPr lvl="1">
              <a:lnSpc>
                <a:spcPct val="90000"/>
              </a:lnSpc>
              <a:buFont typeface="Wingdings" panose="05000000000000000000" pitchFamily="2" charset="2"/>
              <a:buChar char="Ø"/>
              <a:defRPr/>
            </a:pPr>
            <a:endParaRPr lang="fr-FR" sz="1900" dirty="0">
              <a:solidFill>
                <a:prstClr val="black"/>
              </a:solidFill>
              <a:latin typeface="Calibri"/>
            </a:endParaRPr>
          </a:p>
        </p:txBody>
      </p:sp>
      <p:sp>
        <p:nvSpPr>
          <p:cNvPr id="5" name="Dia számának helye 4">
            <a:extLst>
              <a:ext uri="{FF2B5EF4-FFF2-40B4-BE49-F238E27FC236}">
                <a16:creationId xmlns:a16="http://schemas.microsoft.com/office/drawing/2014/main" id="{EDF1ED4B-6E5C-43C5-9AC3-9AA409B96357}"/>
              </a:ext>
            </a:extLst>
          </p:cNvPr>
          <p:cNvSpPr>
            <a:spLocks noGrp="1"/>
          </p:cNvSpPr>
          <p:nvPr>
            <p:ph type="sldNum" sz="quarter" idx="12"/>
          </p:nvPr>
        </p:nvSpPr>
        <p:spPr/>
        <p:txBody>
          <a:bodyPr/>
          <a:lstStyle/>
          <a:p>
            <a:fld id="{6113E31D-E2AB-40D1-8B51-AFA5AFEF393A}" type="slidenum">
              <a:rPr lang="en-US" smtClean="0"/>
              <a:t>15</a:t>
            </a:fld>
            <a:endParaRPr lang="fr-FR" dirty="0"/>
          </a:p>
        </p:txBody>
      </p:sp>
    </p:spTree>
    <p:extLst>
      <p:ext uri="{BB962C8B-B14F-4D97-AF65-F5344CB8AC3E}">
        <p14:creationId xmlns:p14="http://schemas.microsoft.com/office/powerpoint/2010/main" val="880465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fr-FR" dirty="0"/>
              <a:t>Relations avec les pays tiers et les organisations internationales</a:t>
            </a:r>
          </a:p>
        </p:txBody>
      </p:sp>
      <p:sp>
        <p:nvSpPr>
          <p:cNvPr id="3" name="Inhaltsplatzhalter 2"/>
          <p:cNvSpPr>
            <a:spLocks noGrp="1"/>
          </p:cNvSpPr>
          <p:nvPr>
            <p:ph idx="1"/>
          </p:nvPr>
        </p:nvSpPr>
        <p:spPr/>
        <p:txBody>
          <a:bodyPr>
            <a:normAutofit lnSpcReduction="10000"/>
          </a:bodyPr>
          <a:lstStyle/>
          <a:p>
            <a:pPr marL="0" indent="0">
              <a:buNone/>
            </a:pPr>
            <a:r>
              <a:rPr lang="fr-FR" sz="2400" dirty="0">
                <a:solidFill>
                  <a:schemeClr val="tx1"/>
                </a:solidFill>
                <a:latin typeface="+mn-lt"/>
              </a:rPr>
              <a:t>Question :</a:t>
            </a:r>
          </a:p>
          <a:p>
            <a:pPr marL="0" indent="0">
              <a:buNone/>
            </a:pPr>
            <a:r>
              <a:rPr lang="fr-FR" sz="2400" dirty="0">
                <a:solidFill>
                  <a:schemeClr val="tx1"/>
                </a:solidFill>
                <a:latin typeface="+mn-lt"/>
              </a:rPr>
              <a:t>Sur quelle base</a:t>
            </a:r>
            <a:r>
              <a:rPr lang="fr-FR" dirty="0"/>
              <a:t> </a:t>
            </a:r>
            <a:r>
              <a:rPr lang="fr-FR" sz="2400" dirty="0">
                <a:solidFill>
                  <a:schemeClr val="tx1"/>
                </a:solidFill>
                <a:latin typeface="+mn-lt"/>
              </a:rPr>
              <a:t>juridique</a:t>
            </a:r>
            <a:r>
              <a:rPr lang="fr-FR" dirty="0"/>
              <a:t> </a:t>
            </a:r>
            <a:r>
              <a:rPr lang="fr-FR" sz="2400" dirty="0">
                <a:solidFill>
                  <a:schemeClr val="tx1"/>
                </a:solidFill>
                <a:latin typeface="+mn-lt"/>
              </a:rPr>
              <a:t>un PED</a:t>
            </a:r>
            <a:r>
              <a:rPr lang="fr-FR" dirty="0"/>
              <a:t> </a:t>
            </a:r>
            <a:r>
              <a:rPr lang="fr-FR" sz="2400" dirty="0">
                <a:solidFill>
                  <a:schemeClr val="tx1"/>
                </a:solidFill>
                <a:latin typeface="+mn-lt"/>
              </a:rPr>
              <a:t>peut demander et recevoir</a:t>
            </a:r>
            <a:r>
              <a:rPr lang="fr-FR" dirty="0"/>
              <a:t> </a:t>
            </a:r>
            <a:r>
              <a:rPr lang="fr-FR" sz="2400" dirty="0">
                <a:solidFill>
                  <a:schemeClr val="tx1"/>
                </a:solidFill>
                <a:latin typeface="+mn-lt"/>
              </a:rPr>
              <a:t>une assistance</a:t>
            </a:r>
            <a:r>
              <a:rPr lang="fr-FR" dirty="0"/>
              <a:t> </a:t>
            </a:r>
            <a:r>
              <a:rPr lang="fr-FR" sz="2400" dirty="0">
                <a:solidFill>
                  <a:schemeClr val="tx1"/>
                </a:solidFill>
                <a:latin typeface="+mn-lt"/>
              </a:rPr>
              <a:t>de</a:t>
            </a:r>
            <a:r>
              <a:rPr lang="fr-FR" dirty="0"/>
              <a:t> </a:t>
            </a:r>
            <a:r>
              <a:rPr lang="fr-FR" sz="2400" dirty="0">
                <a:solidFill>
                  <a:schemeClr val="tx1"/>
                </a:solidFill>
                <a:latin typeface="+mn-lt"/>
              </a:rPr>
              <a:t>la part</a:t>
            </a:r>
            <a:r>
              <a:rPr lang="fr-FR" dirty="0"/>
              <a:t> </a:t>
            </a:r>
            <a:r>
              <a:rPr lang="fr-FR" sz="2400" dirty="0">
                <a:solidFill>
                  <a:schemeClr val="tx1"/>
                </a:solidFill>
                <a:latin typeface="+mn-lt"/>
              </a:rPr>
              <a:t>d’un procureur compétent</a:t>
            </a:r>
            <a:r>
              <a:rPr lang="fr-FR" dirty="0"/>
              <a:t> </a:t>
            </a:r>
            <a:r>
              <a:rPr lang="fr-FR" sz="2400" dirty="0">
                <a:solidFill>
                  <a:schemeClr val="tx1"/>
                </a:solidFill>
                <a:latin typeface="+mn-lt"/>
              </a:rPr>
              <a:t>aux États-Unis d’Amérique ?</a:t>
            </a:r>
          </a:p>
          <a:p>
            <a:pPr marL="457200" lvl="1" indent="0">
              <a:buNone/>
            </a:pPr>
            <a:endParaRPr lang="fr-FR" sz="2000" dirty="0">
              <a:solidFill>
                <a:schemeClr val="tx1"/>
              </a:solidFill>
              <a:latin typeface="+mn-lt"/>
            </a:endParaRPr>
          </a:p>
          <a:p>
            <a:pPr marL="914400" lvl="1" indent="-457200">
              <a:buFont typeface="+mj-lt"/>
              <a:buAutoNum type="alphaLcPeriod"/>
            </a:pPr>
            <a:r>
              <a:rPr lang="fr-FR" sz="2000" dirty="0">
                <a:solidFill>
                  <a:schemeClr val="tx1"/>
                </a:solidFill>
                <a:latin typeface="+mn-lt"/>
              </a:rPr>
              <a:t>Règlement du Parquet européen pour le Parquet européen, pas de traité pertinent pour les États-Unis</a:t>
            </a:r>
          </a:p>
          <a:p>
            <a:pPr marL="914400" lvl="1" indent="-457200">
              <a:buFont typeface="+mj-lt"/>
              <a:buAutoNum type="alphaLcPeriod"/>
            </a:pPr>
            <a:r>
              <a:rPr lang="fr-FR" sz="2000" dirty="0">
                <a:solidFill>
                  <a:schemeClr val="tx1"/>
                </a:solidFill>
                <a:latin typeface="+mn-lt"/>
              </a:rPr>
              <a:t>Traité bilatéral Parquet européen/États-Unis</a:t>
            </a:r>
          </a:p>
          <a:p>
            <a:pPr marL="914400" lvl="1" indent="-457200">
              <a:buFont typeface="+mj-lt"/>
              <a:buAutoNum type="alphaLcPeriod"/>
            </a:pPr>
            <a:r>
              <a:rPr lang="fr-FR" sz="2000" dirty="0">
                <a:solidFill>
                  <a:schemeClr val="tx1"/>
                </a:solidFill>
                <a:latin typeface="+mn-lt"/>
              </a:rPr>
              <a:t>Accord entre l’Union européenne et les États-Unis d’Amérique en matière d’entraide judiciaire de 2003</a:t>
            </a:r>
            <a:endParaRPr lang="fr-FR" sz="2100" dirty="0">
              <a:solidFill>
                <a:schemeClr val="tx1"/>
              </a:solidFill>
              <a:latin typeface="+mn-lt"/>
            </a:endParaRPr>
          </a:p>
          <a:p>
            <a:pPr marL="914400" lvl="1" indent="-457200">
              <a:buFont typeface="+mj-lt"/>
              <a:buAutoNum type="alphaLcPeriod"/>
            </a:pPr>
            <a:r>
              <a:rPr lang="fr-FR" sz="2100" dirty="0">
                <a:solidFill>
                  <a:schemeClr val="tx1"/>
                </a:solidFill>
                <a:latin typeface="+mn-lt"/>
              </a:rPr>
              <a:t>Uniquement possible s’il existe un traité bilatéral entre les États-Unis et l’État membre du PED en charge de l’affaire, par exemple États-Unis/Italie 1982, États-Unis/Pays-Bas 1983, États-Unis/Espagne 1992, États-Unis/France 1998, États-Unis/Allemagne 2003</a:t>
            </a:r>
          </a:p>
        </p:txBody>
      </p:sp>
      <p:sp>
        <p:nvSpPr>
          <p:cNvPr id="5" name="Dia számának helye 4">
            <a:extLst>
              <a:ext uri="{FF2B5EF4-FFF2-40B4-BE49-F238E27FC236}">
                <a16:creationId xmlns:a16="http://schemas.microsoft.com/office/drawing/2014/main" id="{5D5999F3-5F09-42A5-85DA-79595FF4BF3E}"/>
              </a:ext>
            </a:extLst>
          </p:cNvPr>
          <p:cNvSpPr>
            <a:spLocks noGrp="1"/>
          </p:cNvSpPr>
          <p:nvPr>
            <p:ph type="sldNum" sz="quarter" idx="12"/>
          </p:nvPr>
        </p:nvSpPr>
        <p:spPr/>
        <p:txBody>
          <a:bodyPr/>
          <a:lstStyle/>
          <a:p>
            <a:fld id="{6113E31D-E2AB-40D1-8B51-AFA5AFEF393A}" type="slidenum">
              <a:rPr lang="en-US" smtClean="0"/>
              <a:t>16</a:t>
            </a:fld>
            <a:endParaRPr lang="fr-FR" dirty="0"/>
          </a:p>
        </p:txBody>
      </p:sp>
    </p:spTree>
    <p:extLst>
      <p:ext uri="{BB962C8B-B14F-4D97-AF65-F5344CB8AC3E}">
        <p14:creationId xmlns:p14="http://schemas.microsoft.com/office/powerpoint/2010/main" val="1819324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fr-FR" dirty="0"/>
              <a:t>Relations avec les pays tiers et les organisations internationales</a:t>
            </a:r>
          </a:p>
        </p:txBody>
      </p:sp>
      <p:sp>
        <p:nvSpPr>
          <p:cNvPr id="3" name="Inhaltsplatzhalter 2"/>
          <p:cNvSpPr>
            <a:spLocks noGrp="1"/>
          </p:cNvSpPr>
          <p:nvPr>
            <p:ph idx="1"/>
          </p:nvPr>
        </p:nvSpPr>
        <p:spPr/>
        <p:txBody>
          <a:bodyPr>
            <a:normAutofit fontScale="85000" lnSpcReduction="10000"/>
          </a:bodyPr>
          <a:lstStyle/>
          <a:p>
            <a:pPr marL="0" indent="0">
              <a:buNone/>
            </a:pPr>
            <a:r>
              <a:rPr lang="fr-FR" sz="2100" b="1" dirty="0">
                <a:solidFill>
                  <a:schemeClr val="tx1"/>
                </a:solidFill>
                <a:latin typeface="+mn-lt"/>
              </a:rPr>
              <a:t>Article 104 du règlement du Parquet européen : </a:t>
            </a:r>
          </a:p>
          <a:p>
            <a:r>
              <a:rPr lang="fr-FR" sz="1900" dirty="0">
                <a:solidFill>
                  <a:schemeClr val="tx1"/>
                </a:solidFill>
                <a:latin typeface="+mn-lt"/>
              </a:rPr>
              <a:t>(1) : </a:t>
            </a:r>
            <a:r>
              <a:rPr lang="fr-FR" sz="1900" b="1" dirty="0">
                <a:solidFill>
                  <a:schemeClr val="tx1"/>
                </a:solidFill>
                <a:latin typeface="+mn-lt"/>
              </a:rPr>
              <a:t>arrangements de travail </a:t>
            </a:r>
            <a:r>
              <a:rPr lang="fr-FR" sz="1900" dirty="0">
                <a:solidFill>
                  <a:schemeClr val="tx1"/>
                </a:solidFill>
                <a:latin typeface="+mn-lt"/>
              </a:rPr>
              <a:t>visées à l’article 99(3) ; mais ceux-ci ne concernent que l’échange d’</a:t>
            </a:r>
            <a:r>
              <a:rPr lang="fr-FR" sz="1900" b="1" dirty="0">
                <a:solidFill>
                  <a:schemeClr val="tx1"/>
                </a:solidFill>
                <a:latin typeface="+mn-lt"/>
              </a:rPr>
              <a:t>informations stratégiques </a:t>
            </a:r>
            <a:r>
              <a:rPr lang="fr-FR" sz="1900" dirty="0">
                <a:solidFill>
                  <a:schemeClr val="tx1"/>
                </a:solidFill>
                <a:latin typeface="+mn-lt"/>
              </a:rPr>
              <a:t>et le </a:t>
            </a:r>
            <a:r>
              <a:rPr lang="fr-FR" sz="1900" b="1" dirty="0">
                <a:solidFill>
                  <a:schemeClr val="tx1"/>
                </a:solidFill>
                <a:latin typeface="+mn-lt"/>
              </a:rPr>
              <a:t>détachement d’officiers de liaison</a:t>
            </a:r>
          </a:p>
          <a:p>
            <a:r>
              <a:rPr lang="fr-FR" sz="1900" dirty="0">
                <a:solidFill>
                  <a:schemeClr val="tx1"/>
                </a:solidFill>
                <a:latin typeface="+mn-lt"/>
              </a:rPr>
              <a:t>(2) : le Parquet européen peut désigner des </a:t>
            </a:r>
            <a:r>
              <a:rPr lang="fr-FR" sz="1900" b="1" dirty="0">
                <a:solidFill>
                  <a:schemeClr val="tx1"/>
                </a:solidFill>
                <a:latin typeface="+mn-lt"/>
              </a:rPr>
              <a:t>points de contact </a:t>
            </a:r>
            <a:r>
              <a:rPr lang="fr-FR" sz="1900" dirty="0">
                <a:solidFill>
                  <a:schemeClr val="tx1"/>
                </a:solidFill>
                <a:latin typeface="+mn-lt"/>
              </a:rPr>
              <a:t>dans des pays tiers</a:t>
            </a:r>
          </a:p>
          <a:p>
            <a:pPr lvl="1">
              <a:lnSpc>
                <a:spcPct val="110000"/>
              </a:lnSpc>
              <a:buFont typeface="Wingdings" panose="05000000000000000000" pitchFamily="2" charset="2"/>
              <a:buChar char="Ø"/>
              <a:defRPr/>
            </a:pPr>
            <a:r>
              <a:rPr lang="fr-FR" sz="1900" dirty="0">
                <a:solidFill>
                  <a:schemeClr val="tx1"/>
                </a:solidFill>
                <a:latin typeface="+mn-lt"/>
              </a:rPr>
              <a:t>voir l’article 67 du</a:t>
            </a:r>
            <a:r>
              <a:rPr lang="fr-FR" dirty="0"/>
              <a:t> </a:t>
            </a:r>
            <a:r>
              <a:rPr lang="fr-FR" sz="1900" dirty="0">
                <a:solidFill>
                  <a:schemeClr val="tx1"/>
                </a:solidFill>
                <a:latin typeface="+mn-lt"/>
              </a:rPr>
              <a:t>règlement intérieur</a:t>
            </a:r>
            <a:r>
              <a:rPr lang="fr-FR" dirty="0"/>
              <a:t> </a:t>
            </a:r>
            <a:r>
              <a:rPr lang="fr-FR" sz="1900" dirty="0">
                <a:solidFill>
                  <a:schemeClr val="tx1"/>
                </a:solidFill>
                <a:latin typeface="+mn-lt"/>
              </a:rPr>
              <a:t>sur les points de contact</a:t>
            </a:r>
          </a:p>
          <a:p>
            <a:r>
              <a:rPr lang="fr-FR" sz="1900" dirty="0">
                <a:solidFill>
                  <a:schemeClr val="tx1"/>
                </a:solidFill>
                <a:latin typeface="+mn-lt"/>
              </a:rPr>
              <a:t>(3) : </a:t>
            </a:r>
            <a:r>
              <a:rPr lang="fr-FR" sz="1900" b="1" dirty="0">
                <a:solidFill>
                  <a:schemeClr val="tx1"/>
                </a:solidFill>
                <a:latin typeface="+mn-lt"/>
              </a:rPr>
              <a:t>accords internationaux</a:t>
            </a:r>
            <a:r>
              <a:rPr lang="fr-FR" dirty="0"/>
              <a:t> </a:t>
            </a:r>
            <a:r>
              <a:rPr lang="fr-FR" sz="1900" dirty="0">
                <a:solidFill>
                  <a:schemeClr val="tx1"/>
                </a:solidFill>
                <a:latin typeface="+mn-lt"/>
              </a:rPr>
              <a:t>sur la coopération</a:t>
            </a:r>
            <a:r>
              <a:rPr lang="fr-FR" dirty="0"/>
              <a:t> </a:t>
            </a:r>
            <a:r>
              <a:rPr lang="fr-FR" sz="1900" dirty="0">
                <a:solidFill>
                  <a:schemeClr val="tx1"/>
                </a:solidFill>
                <a:latin typeface="+mn-lt"/>
              </a:rPr>
              <a:t>entre l’Union et les pays tiers ? (voir la</a:t>
            </a:r>
            <a:r>
              <a:rPr lang="fr-FR" dirty="0"/>
              <a:t> </a:t>
            </a:r>
            <a:r>
              <a:rPr lang="fr-FR" sz="1900" u="sng" dirty="0">
                <a:solidFill>
                  <a:schemeClr val="tx1"/>
                </a:solidFill>
                <a:latin typeface="+mn-lt"/>
              </a:rPr>
              <a:t>réponse b</a:t>
            </a:r>
            <a:r>
              <a:rPr lang="fr-FR" sz="1900" dirty="0">
                <a:solidFill>
                  <a:schemeClr val="tx1"/>
                </a:solidFill>
                <a:latin typeface="+mn-lt"/>
              </a:rPr>
              <a:t>)</a:t>
            </a:r>
          </a:p>
          <a:p>
            <a:r>
              <a:rPr lang="fr-FR" sz="1900" dirty="0">
                <a:solidFill>
                  <a:schemeClr val="tx1"/>
                </a:solidFill>
                <a:latin typeface="+mn-lt"/>
              </a:rPr>
              <a:t>(4) : </a:t>
            </a:r>
            <a:r>
              <a:rPr lang="fr-FR" sz="1900" b="1" dirty="0">
                <a:solidFill>
                  <a:schemeClr val="tx1"/>
                </a:solidFill>
                <a:latin typeface="+mn-lt"/>
              </a:rPr>
              <a:t>en l’absence d’un tel (nouvel) instrument juridique spécifique</a:t>
            </a:r>
            <a:r>
              <a:rPr lang="fr-FR" sz="1900" dirty="0">
                <a:solidFill>
                  <a:schemeClr val="tx1"/>
                </a:solidFill>
                <a:latin typeface="+mn-lt"/>
              </a:rPr>
              <a:t> : recours aux accords internationaux multilatéraux ? </a:t>
            </a:r>
          </a:p>
          <a:p>
            <a:r>
              <a:rPr lang="fr-FR" sz="1900" dirty="0">
                <a:solidFill>
                  <a:schemeClr val="tx1"/>
                </a:solidFill>
                <a:latin typeface="+mn-lt"/>
              </a:rPr>
              <a:t>Voir la </a:t>
            </a:r>
            <a:r>
              <a:rPr lang="fr-FR" sz="1900" u="sng" dirty="0">
                <a:solidFill>
                  <a:schemeClr val="tx1"/>
                </a:solidFill>
                <a:latin typeface="+mn-lt"/>
              </a:rPr>
              <a:t>réponse c</a:t>
            </a:r>
            <a:r>
              <a:rPr lang="fr-FR" sz="1900" dirty="0">
                <a:solidFill>
                  <a:schemeClr val="tx1"/>
                </a:solidFill>
                <a:latin typeface="+mn-lt"/>
              </a:rPr>
              <a:t> – mais les parties au traité/États membres/États coopérants reconnaîtront-ils/notifieront-ils le Parquet européen en tant qu’autorité compétente ?</a:t>
            </a:r>
          </a:p>
          <a:p>
            <a:r>
              <a:rPr lang="fr-FR" sz="1900" dirty="0">
                <a:solidFill>
                  <a:schemeClr val="tx1"/>
                </a:solidFill>
                <a:latin typeface="+mn-lt"/>
              </a:rPr>
              <a:t>(5) : </a:t>
            </a:r>
            <a:r>
              <a:rPr lang="fr-FR" sz="1900" b="1" dirty="0">
                <a:solidFill>
                  <a:schemeClr val="tx1"/>
                </a:solidFill>
                <a:latin typeface="+mn-lt"/>
              </a:rPr>
              <a:t>recours aux pouvoirs d’un procureur national </a:t>
            </a:r>
            <a:r>
              <a:rPr lang="fr-FR" sz="1900" dirty="0">
                <a:solidFill>
                  <a:schemeClr val="tx1"/>
                </a:solidFill>
                <a:latin typeface="+mn-lt"/>
              </a:rPr>
              <a:t>de l’État membre du PED en charge de l’affaire pour solliciter l’entraide judiciaire auprès des autorités d’un pays tiers (sur la base d’accords internationaux ou non)</a:t>
            </a:r>
          </a:p>
          <a:p>
            <a:r>
              <a:rPr lang="fr-FR" sz="1900" dirty="0">
                <a:solidFill>
                  <a:schemeClr val="tx1"/>
                </a:solidFill>
                <a:latin typeface="+mn-lt"/>
              </a:rPr>
              <a:t>(6) : le Parquet européen peut </a:t>
            </a:r>
            <a:r>
              <a:rPr lang="fr-FR" sz="1900" b="1" dirty="0">
                <a:solidFill>
                  <a:schemeClr val="tx1"/>
                </a:solidFill>
                <a:latin typeface="+mn-lt"/>
              </a:rPr>
              <a:t>fournir </a:t>
            </a:r>
            <a:r>
              <a:rPr lang="fr-FR" sz="1900" dirty="0">
                <a:solidFill>
                  <a:schemeClr val="tx1"/>
                </a:solidFill>
                <a:latin typeface="+mn-lt"/>
              </a:rPr>
              <a:t>aux autorités compétentes de pays tiers ou d’organisations internationales</a:t>
            </a:r>
            <a:r>
              <a:rPr lang="fr-FR" dirty="0"/>
              <a:t> </a:t>
            </a:r>
            <a:r>
              <a:rPr lang="fr-FR" sz="1900" b="1" dirty="0">
                <a:solidFill>
                  <a:schemeClr val="tx1"/>
                </a:solidFill>
                <a:latin typeface="+mn-lt"/>
              </a:rPr>
              <a:t>des informations ou des preuves qui sont déjà en sa possession</a:t>
            </a:r>
          </a:p>
          <a:p>
            <a:endParaRPr lang="fr-FR" sz="1900" dirty="0"/>
          </a:p>
          <a:p>
            <a:pPr marL="457200" lvl="1" indent="0">
              <a:buNone/>
            </a:pPr>
            <a:endParaRPr lang="fr-FR" dirty="0"/>
          </a:p>
        </p:txBody>
      </p:sp>
      <p:sp>
        <p:nvSpPr>
          <p:cNvPr id="5" name="Dia számának helye 4">
            <a:extLst>
              <a:ext uri="{FF2B5EF4-FFF2-40B4-BE49-F238E27FC236}">
                <a16:creationId xmlns:a16="http://schemas.microsoft.com/office/drawing/2014/main" id="{B761FC55-1746-4A71-A5C3-B39A008517FA}"/>
              </a:ext>
            </a:extLst>
          </p:cNvPr>
          <p:cNvSpPr>
            <a:spLocks noGrp="1"/>
          </p:cNvSpPr>
          <p:nvPr>
            <p:ph type="sldNum" sz="quarter" idx="12"/>
          </p:nvPr>
        </p:nvSpPr>
        <p:spPr/>
        <p:txBody>
          <a:bodyPr/>
          <a:lstStyle/>
          <a:p>
            <a:fld id="{6113E31D-E2AB-40D1-8B51-AFA5AFEF393A}" type="slidenum">
              <a:rPr lang="en-US" smtClean="0"/>
              <a:t>17</a:t>
            </a:fld>
            <a:endParaRPr lang="fr-FR" dirty="0"/>
          </a:p>
        </p:txBody>
      </p:sp>
    </p:spTree>
    <p:extLst>
      <p:ext uri="{BB962C8B-B14F-4D97-AF65-F5344CB8AC3E}">
        <p14:creationId xmlns:p14="http://schemas.microsoft.com/office/powerpoint/2010/main" val="2659543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fr-FR" dirty="0"/>
              <a:t>Relations avec les pays tiers et les organisations internationales</a:t>
            </a:r>
          </a:p>
        </p:txBody>
      </p:sp>
      <p:sp>
        <p:nvSpPr>
          <p:cNvPr id="3" name="Inhaltsplatzhalter 2"/>
          <p:cNvSpPr>
            <a:spLocks noGrp="1"/>
          </p:cNvSpPr>
          <p:nvPr>
            <p:ph idx="1"/>
          </p:nvPr>
        </p:nvSpPr>
        <p:spPr/>
        <p:txBody>
          <a:bodyPr>
            <a:normAutofit/>
          </a:bodyPr>
          <a:lstStyle/>
          <a:p>
            <a:pPr marL="0" indent="0">
              <a:buNone/>
            </a:pPr>
            <a:r>
              <a:rPr lang="fr-FR" sz="2100" b="1" dirty="0">
                <a:solidFill>
                  <a:schemeClr val="tx1"/>
                </a:solidFill>
                <a:latin typeface="+mn-lt"/>
              </a:rPr>
              <a:t>Article 104 du règlement du Parquet européen : </a:t>
            </a:r>
          </a:p>
          <a:p>
            <a:r>
              <a:rPr lang="fr-FR" sz="1900" dirty="0">
                <a:solidFill>
                  <a:schemeClr val="tx1"/>
                </a:solidFill>
                <a:latin typeface="+mn-lt"/>
              </a:rPr>
              <a:t>(4) : </a:t>
            </a:r>
            <a:r>
              <a:rPr lang="fr-FR" sz="1900" b="1" dirty="0">
                <a:solidFill>
                  <a:schemeClr val="tx1"/>
                </a:solidFill>
                <a:latin typeface="+mn-lt"/>
              </a:rPr>
              <a:t>en l’absence de (nouvel) instrument juridique spécifique</a:t>
            </a:r>
            <a:r>
              <a:rPr lang="fr-FR" dirty="0"/>
              <a:t> :</a:t>
            </a:r>
            <a:r>
              <a:rPr lang="fr-FR" sz="1900" dirty="0">
                <a:solidFill>
                  <a:schemeClr val="tx1"/>
                </a:solidFill>
                <a:latin typeface="+mn-lt"/>
              </a:rPr>
              <a:t> </a:t>
            </a:r>
          </a:p>
          <a:p>
            <a:pPr lvl="1">
              <a:lnSpc>
                <a:spcPct val="90000"/>
              </a:lnSpc>
              <a:buFont typeface="Wingdings" panose="05000000000000000000" pitchFamily="2" charset="2"/>
              <a:buChar char="Ø"/>
            </a:pPr>
            <a:r>
              <a:rPr lang="fr-FR" sz="1900" dirty="0">
                <a:solidFill>
                  <a:schemeClr val="tx1"/>
                </a:solidFill>
                <a:latin typeface="+mn-lt"/>
              </a:rPr>
              <a:t>les États membres (participants) reconnaissent le Parquet européen en tant qu’autorité compétente aux fins des accords internationaux multilatéraux sur l’assistance juridique en matière pénale ou de leurs accords bilatéraux</a:t>
            </a:r>
          </a:p>
          <a:p>
            <a:pPr lvl="1">
              <a:lnSpc>
                <a:spcPct val="90000"/>
              </a:lnSpc>
              <a:buFont typeface="Wingdings" panose="05000000000000000000" pitchFamily="2" charset="2"/>
              <a:buChar char="Ø"/>
            </a:pPr>
            <a:r>
              <a:rPr lang="fr-FR" sz="1900" dirty="0">
                <a:solidFill>
                  <a:schemeClr val="tx1"/>
                </a:solidFill>
                <a:latin typeface="+mn-lt"/>
              </a:rPr>
              <a:t>notifient le Parquet européen en tant qu’autorité compétente aux fins des accords internationaux multilatéraux sur l’assistance juridique en matière pénale ou de leurs accords bilatéraux</a:t>
            </a:r>
          </a:p>
          <a:p>
            <a:pPr lvl="1">
              <a:lnSpc>
                <a:spcPct val="90000"/>
              </a:lnSpc>
              <a:buFont typeface="Wingdings" panose="05000000000000000000" pitchFamily="2" charset="2"/>
              <a:buChar char="Ø"/>
            </a:pPr>
            <a:r>
              <a:rPr lang="fr-FR" sz="1900" dirty="0">
                <a:solidFill>
                  <a:schemeClr val="tx1"/>
                </a:solidFill>
                <a:latin typeface="+mn-lt"/>
              </a:rPr>
              <a:t>si l’accord international pertinent le permet et sous réserve de l’acceptation du pays tiers</a:t>
            </a:r>
          </a:p>
          <a:p>
            <a:pPr lvl="1">
              <a:lnSpc>
                <a:spcPct val="90000"/>
              </a:lnSpc>
              <a:buFont typeface="Wingdings" panose="05000000000000000000" pitchFamily="2" charset="2"/>
              <a:buChar char="Ø"/>
            </a:pPr>
            <a:r>
              <a:rPr lang="fr-FR" sz="1900" dirty="0">
                <a:solidFill>
                  <a:schemeClr val="tx1"/>
                </a:solidFill>
                <a:latin typeface="+mn-lt"/>
              </a:rPr>
              <a:t>si nécessaire et si possible, au moyen d’une modification de ces accords</a:t>
            </a:r>
          </a:p>
          <a:p>
            <a:pPr marL="342900" lvl="1" indent="-342900">
              <a:buFont typeface="Arial" panose="020B0604020202020204" pitchFamily="34" charset="0"/>
              <a:buChar char="•"/>
            </a:pPr>
            <a:r>
              <a:rPr lang="fr-FR" sz="1900" dirty="0">
                <a:solidFill>
                  <a:schemeClr val="tx1"/>
                </a:solidFill>
                <a:latin typeface="+mn-lt"/>
              </a:rPr>
              <a:t>Par exemple : </a:t>
            </a:r>
            <a:r>
              <a:rPr lang="fr-FR" sz="1900" b="1" dirty="0">
                <a:solidFill>
                  <a:schemeClr val="tx1"/>
                </a:solidFill>
                <a:latin typeface="+mn-lt"/>
              </a:rPr>
              <a:t>conventions du Conseil de l’Europe</a:t>
            </a:r>
            <a:r>
              <a:rPr lang="fr-FR" sz="1900" dirty="0">
                <a:solidFill>
                  <a:schemeClr val="tx1"/>
                </a:solidFill>
                <a:latin typeface="+mn-lt"/>
              </a:rPr>
              <a:t>, accord d’entraide judiciaire UE-États-Unis, accords d’entraide judiciaire bilatéraux</a:t>
            </a:r>
            <a:endParaRPr lang="fr-FR" sz="1900" b="1" dirty="0">
              <a:solidFill>
                <a:schemeClr val="tx1"/>
              </a:solidFill>
              <a:latin typeface="+mn-lt"/>
            </a:endParaRPr>
          </a:p>
          <a:p>
            <a:r>
              <a:rPr lang="fr-FR" sz="1800" dirty="0">
                <a:solidFill>
                  <a:schemeClr val="tx1"/>
                </a:solidFill>
                <a:latin typeface="+mn-lt"/>
              </a:rPr>
              <a:t>Mais : </a:t>
            </a:r>
            <a:r>
              <a:rPr lang="fr-FR" sz="1800" b="1" dirty="0">
                <a:solidFill>
                  <a:schemeClr val="tx1"/>
                </a:solidFill>
                <a:latin typeface="+mn-lt"/>
              </a:rPr>
              <a:t>possible</a:t>
            </a:r>
            <a:r>
              <a:rPr lang="fr-FR" sz="1800" dirty="0">
                <a:solidFill>
                  <a:schemeClr val="tx1"/>
                </a:solidFill>
                <a:latin typeface="+mn-lt"/>
              </a:rPr>
              <a:t> dans le cadre juridique de ces instruments ? Les </a:t>
            </a:r>
            <a:r>
              <a:rPr lang="fr-FR" sz="1800" b="1" dirty="0">
                <a:solidFill>
                  <a:schemeClr val="tx1"/>
                </a:solidFill>
                <a:latin typeface="+mn-lt"/>
              </a:rPr>
              <a:t>pays tiers </a:t>
            </a:r>
            <a:r>
              <a:rPr lang="fr-FR" sz="1800" dirty="0">
                <a:solidFill>
                  <a:schemeClr val="tx1"/>
                </a:solidFill>
                <a:latin typeface="+mn-lt"/>
              </a:rPr>
              <a:t>reconnaîtront-ils le Parquet européen </a:t>
            </a:r>
            <a:r>
              <a:rPr lang="fr-FR" sz="1800" b="1" dirty="0">
                <a:solidFill>
                  <a:schemeClr val="tx1"/>
                </a:solidFill>
                <a:latin typeface="+mn-lt"/>
              </a:rPr>
              <a:t>?</a:t>
            </a:r>
            <a:endParaRPr lang="fr-FR" sz="1800" dirty="0">
              <a:solidFill>
                <a:schemeClr val="tx1"/>
              </a:solidFill>
              <a:latin typeface="+mn-lt"/>
            </a:endParaRPr>
          </a:p>
          <a:p>
            <a:pPr marL="0" indent="0">
              <a:buNone/>
            </a:pPr>
            <a:endParaRPr lang="fr-FR" sz="1800" dirty="0"/>
          </a:p>
        </p:txBody>
      </p:sp>
      <p:sp>
        <p:nvSpPr>
          <p:cNvPr id="5" name="Dia számának helye 4">
            <a:extLst>
              <a:ext uri="{FF2B5EF4-FFF2-40B4-BE49-F238E27FC236}">
                <a16:creationId xmlns:a16="http://schemas.microsoft.com/office/drawing/2014/main" id="{3C112B23-1014-4204-A2CF-2BD2805B2101}"/>
              </a:ext>
            </a:extLst>
          </p:cNvPr>
          <p:cNvSpPr>
            <a:spLocks noGrp="1"/>
          </p:cNvSpPr>
          <p:nvPr>
            <p:ph type="sldNum" sz="quarter" idx="12"/>
          </p:nvPr>
        </p:nvSpPr>
        <p:spPr/>
        <p:txBody>
          <a:bodyPr/>
          <a:lstStyle/>
          <a:p>
            <a:fld id="{6113E31D-E2AB-40D1-8B51-AFA5AFEF393A}" type="slidenum">
              <a:rPr lang="en-US" smtClean="0"/>
              <a:t>18</a:t>
            </a:fld>
            <a:endParaRPr lang="fr-FR" dirty="0"/>
          </a:p>
        </p:txBody>
      </p:sp>
    </p:spTree>
    <p:extLst>
      <p:ext uri="{BB962C8B-B14F-4D97-AF65-F5344CB8AC3E}">
        <p14:creationId xmlns:p14="http://schemas.microsoft.com/office/powerpoint/2010/main" val="2101122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fr-FR" dirty="0"/>
              <a:t>Relations avec les pays tiers et les organisations internationales</a:t>
            </a:r>
          </a:p>
        </p:txBody>
      </p:sp>
      <p:sp>
        <p:nvSpPr>
          <p:cNvPr id="3" name="Inhaltsplatzhalter 2"/>
          <p:cNvSpPr>
            <a:spLocks noGrp="1"/>
          </p:cNvSpPr>
          <p:nvPr>
            <p:ph idx="1"/>
          </p:nvPr>
        </p:nvSpPr>
        <p:spPr/>
        <p:txBody>
          <a:bodyPr>
            <a:normAutofit lnSpcReduction="10000"/>
          </a:bodyPr>
          <a:lstStyle/>
          <a:p>
            <a:pPr marL="0" indent="0">
              <a:buNone/>
            </a:pPr>
            <a:r>
              <a:rPr lang="fr-FR" sz="2100" b="1" dirty="0">
                <a:solidFill>
                  <a:schemeClr val="tx1"/>
                </a:solidFill>
                <a:latin typeface="+mn-lt"/>
              </a:rPr>
              <a:t>Article 104 du règlement du Parquet européen : </a:t>
            </a:r>
          </a:p>
          <a:p>
            <a:r>
              <a:rPr lang="fr-FR" sz="1900" dirty="0">
                <a:solidFill>
                  <a:schemeClr val="tx1"/>
                </a:solidFill>
                <a:latin typeface="+mn-lt"/>
              </a:rPr>
              <a:t>(5) : </a:t>
            </a:r>
            <a:r>
              <a:rPr lang="fr-FR" sz="1900" b="1" dirty="0">
                <a:solidFill>
                  <a:schemeClr val="tx1"/>
                </a:solidFill>
                <a:latin typeface="+mn-lt"/>
              </a:rPr>
              <a:t>recours aux pouvoirs d’un procureur national </a:t>
            </a:r>
            <a:r>
              <a:rPr lang="fr-FR" sz="1900" dirty="0">
                <a:solidFill>
                  <a:schemeClr val="tx1"/>
                </a:solidFill>
                <a:latin typeface="+mn-lt"/>
              </a:rPr>
              <a:t>de l’État membre du PED en charge de l’affaire pour solliciter l’entraide judiciaire auprès des autorités d’un pays tiers (sur la base d’accords internationaux ou non)</a:t>
            </a:r>
          </a:p>
          <a:p>
            <a:pPr marL="342900" lvl="1" indent="-342900">
              <a:buFont typeface="Arial" panose="020B0604020202020204" pitchFamily="34" charset="0"/>
              <a:buChar char="•"/>
            </a:pPr>
            <a:r>
              <a:rPr lang="fr-FR" sz="1900" dirty="0">
                <a:solidFill>
                  <a:schemeClr val="tx1"/>
                </a:solidFill>
                <a:latin typeface="+mn-lt"/>
              </a:rPr>
              <a:t>sur la base d’accords internationaux conclus par cet État membre </a:t>
            </a:r>
          </a:p>
          <a:p>
            <a:pPr lvl="1">
              <a:lnSpc>
                <a:spcPct val="90000"/>
              </a:lnSpc>
              <a:buFont typeface="Wingdings" panose="05000000000000000000" pitchFamily="2" charset="2"/>
              <a:buChar char="Ø"/>
            </a:pPr>
            <a:r>
              <a:rPr lang="fr-FR" sz="1900" dirty="0">
                <a:solidFill>
                  <a:schemeClr val="tx1"/>
                </a:solidFill>
                <a:latin typeface="+mn-lt"/>
              </a:rPr>
              <a:t>De tels accords existent-ils ? </a:t>
            </a:r>
          </a:p>
          <a:p>
            <a:pPr marL="342900" lvl="1" indent="-342900">
              <a:buFont typeface="Arial" panose="020B0604020202020204" pitchFamily="34" charset="0"/>
              <a:buChar char="•"/>
            </a:pPr>
            <a:r>
              <a:rPr lang="fr-FR" sz="1900" dirty="0">
                <a:solidFill>
                  <a:schemeClr val="tx1"/>
                </a:solidFill>
                <a:latin typeface="+mn-lt"/>
              </a:rPr>
              <a:t>ou du droit national applicable</a:t>
            </a:r>
          </a:p>
          <a:p>
            <a:pPr lvl="1">
              <a:lnSpc>
                <a:spcPct val="90000"/>
              </a:lnSpc>
              <a:buFont typeface="Wingdings" panose="05000000000000000000" pitchFamily="2" charset="2"/>
              <a:buChar char="Ø"/>
            </a:pPr>
            <a:r>
              <a:rPr lang="fr-FR" sz="1900" dirty="0">
                <a:solidFill>
                  <a:schemeClr val="tx1"/>
                </a:solidFill>
                <a:latin typeface="+mn-lt"/>
              </a:rPr>
              <a:t>Quel est le droit national applicable ? </a:t>
            </a:r>
          </a:p>
          <a:p>
            <a:pPr marL="342900" lvl="1" indent="-342900">
              <a:buFont typeface="Arial" panose="020B0604020202020204" pitchFamily="34" charset="0"/>
              <a:buChar char="•"/>
            </a:pPr>
            <a:r>
              <a:rPr lang="fr-FR" sz="1900" dirty="0">
                <a:solidFill>
                  <a:schemeClr val="tx1"/>
                </a:solidFill>
                <a:latin typeface="+mn-lt"/>
              </a:rPr>
              <a:t>et, lorsque c’est nécessaire, par l’intermédiaire des autorités nationales compétentes</a:t>
            </a:r>
          </a:p>
          <a:p>
            <a:pPr lvl="1">
              <a:lnSpc>
                <a:spcPct val="90000"/>
              </a:lnSpc>
              <a:buFont typeface="Wingdings" panose="05000000000000000000" pitchFamily="2" charset="2"/>
              <a:buChar char="Ø"/>
            </a:pPr>
            <a:r>
              <a:rPr lang="fr-FR" sz="1900" dirty="0">
                <a:solidFill>
                  <a:schemeClr val="tx1"/>
                </a:solidFill>
                <a:latin typeface="+mn-lt"/>
              </a:rPr>
              <a:t>Quelles sont </a:t>
            </a:r>
            <a:r>
              <a:rPr lang="fr-FR" dirty="0">
                <a:solidFill>
                  <a:schemeClr val="tx1"/>
                </a:solidFill>
                <a:latin typeface="+mn-lt"/>
              </a:rPr>
              <a:t>ces</a:t>
            </a:r>
            <a:r>
              <a:rPr lang="fr-FR" sz="1900" dirty="0">
                <a:solidFill>
                  <a:schemeClr val="tx1"/>
                </a:solidFill>
                <a:latin typeface="+mn-lt"/>
              </a:rPr>
              <a:t> autorités nationales ?</a:t>
            </a:r>
          </a:p>
          <a:p>
            <a:pPr lvl="1">
              <a:lnSpc>
                <a:spcPct val="90000"/>
              </a:lnSpc>
              <a:buFont typeface="Wingdings" panose="05000000000000000000" pitchFamily="2" charset="2"/>
              <a:buChar char="Ø"/>
            </a:pPr>
            <a:r>
              <a:rPr lang="fr-FR" sz="1900" dirty="0">
                <a:solidFill>
                  <a:schemeClr val="tx1"/>
                </a:solidFill>
                <a:latin typeface="+mn-lt"/>
              </a:rPr>
              <a:t>Quelles sont les exigences formelles ?</a:t>
            </a:r>
          </a:p>
          <a:p>
            <a:pPr lvl="1">
              <a:lnSpc>
                <a:spcPct val="90000"/>
              </a:lnSpc>
              <a:buFont typeface="Wingdings" panose="05000000000000000000" pitchFamily="2" charset="2"/>
              <a:buChar char="Ø"/>
            </a:pPr>
            <a:r>
              <a:rPr lang="fr-FR" sz="1900" dirty="0">
                <a:solidFill>
                  <a:schemeClr val="tx1"/>
                </a:solidFill>
                <a:latin typeface="+mn-lt"/>
              </a:rPr>
              <a:t>Quels pouvoirs les autorités nationales compétentes ont-elles sur ces demandes du Parquet européen ?</a:t>
            </a:r>
          </a:p>
          <a:p>
            <a:pPr lvl="1">
              <a:lnSpc>
                <a:spcPct val="90000"/>
              </a:lnSpc>
              <a:buFont typeface="Wingdings" panose="05000000000000000000" pitchFamily="2" charset="2"/>
              <a:buChar char="Ø"/>
            </a:pPr>
            <a:endParaRPr lang="fr-FR" dirty="0"/>
          </a:p>
        </p:txBody>
      </p:sp>
      <p:sp>
        <p:nvSpPr>
          <p:cNvPr id="5" name="Dia számának helye 4">
            <a:extLst>
              <a:ext uri="{FF2B5EF4-FFF2-40B4-BE49-F238E27FC236}">
                <a16:creationId xmlns:a16="http://schemas.microsoft.com/office/drawing/2014/main" id="{E3238974-7809-49FD-A060-1263CC96A509}"/>
              </a:ext>
            </a:extLst>
          </p:cNvPr>
          <p:cNvSpPr>
            <a:spLocks noGrp="1"/>
          </p:cNvSpPr>
          <p:nvPr>
            <p:ph type="sldNum" sz="quarter" idx="12"/>
          </p:nvPr>
        </p:nvSpPr>
        <p:spPr/>
        <p:txBody>
          <a:bodyPr/>
          <a:lstStyle/>
          <a:p>
            <a:fld id="{6113E31D-E2AB-40D1-8B51-AFA5AFEF393A}" type="slidenum">
              <a:rPr lang="en-US" smtClean="0"/>
              <a:t>19</a:t>
            </a:fld>
            <a:endParaRPr lang="fr-FR" dirty="0"/>
          </a:p>
        </p:txBody>
      </p:sp>
    </p:spTree>
    <p:extLst>
      <p:ext uri="{BB962C8B-B14F-4D97-AF65-F5344CB8AC3E}">
        <p14:creationId xmlns:p14="http://schemas.microsoft.com/office/powerpoint/2010/main" val="228734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632629"/>
            <a:ext cx="9967452" cy="866387"/>
          </a:xfrm>
        </p:spPr>
        <p:txBody>
          <a:bodyPr>
            <a:normAutofit fontScale="90000"/>
          </a:bodyPr>
          <a:lstStyle/>
          <a:p>
            <a:r>
              <a:rPr lang="fr-FR" b="1" dirty="0"/>
              <a:t>Parquet européen : coopération internationale</a:t>
            </a:r>
            <a:endParaRPr lang="fr-FR" dirty="0"/>
          </a:p>
        </p:txBody>
      </p:sp>
      <p:sp>
        <p:nvSpPr>
          <p:cNvPr id="3" name="Inhaltsplatzhalter 2"/>
          <p:cNvSpPr>
            <a:spLocks noGrp="1"/>
          </p:cNvSpPr>
          <p:nvPr>
            <p:ph idx="1"/>
          </p:nvPr>
        </p:nvSpPr>
        <p:spPr>
          <a:xfrm>
            <a:off x="687848" y="1499016"/>
            <a:ext cx="9967452" cy="4673184"/>
          </a:xfrm>
        </p:spPr>
        <p:txBody>
          <a:bodyPr>
            <a:normAutofit fontScale="92500" lnSpcReduction="10000"/>
          </a:bodyPr>
          <a:lstStyle/>
          <a:p>
            <a:endParaRPr lang="fr-FR" dirty="0"/>
          </a:p>
          <a:p>
            <a:pPr marL="0" indent="0" algn="ctr">
              <a:buNone/>
            </a:pPr>
            <a:r>
              <a:rPr lang="fr-FR" b="1" dirty="0">
                <a:solidFill>
                  <a:schemeClr val="tx1"/>
                </a:solidFill>
              </a:rPr>
              <a:t>Règlement 2017/1939 (« règlement du Parquet européen »)</a:t>
            </a:r>
          </a:p>
          <a:p>
            <a:pPr marL="0" indent="0" algn="ctr">
              <a:buNone/>
            </a:pPr>
            <a:r>
              <a:rPr lang="fr-FR" b="1" dirty="0"/>
              <a:t> CHAPITRE X</a:t>
            </a:r>
          </a:p>
          <a:p>
            <a:pPr marL="0" indent="0" algn="ctr">
              <a:buNone/>
            </a:pPr>
            <a:r>
              <a:rPr lang="fr-FR" b="1" dirty="0"/>
              <a:t>DISPOSITIONS RELATIVES AUX RELATIONS DU PARQUET EUROPÉEN AVEC SES PARTENAIRES</a:t>
            </a:r>
          </a:p>
          <a:p>
            <a:pPr marL="0" indent="0">
              <a:buNone/>
            </a:pPr>
            <a:r>
              <a:rPr lang="fr-FR" b="1" dirty="0"/>
              <a:t>Article 99 : Dispositions communes</a:t>
            </a:r>
          </a:p>
          <a:p>
            <a:pPr marL="0" indent="0">
              <a:buNone/>
            </a:pPr>
            <a:r>
              <a:rPr lang="fr-FR" b="1" dirty="0"/>
              <a:t>Article 100 : Relations avec</a:t>
            </a:r>
            <a:r>
              <a:rPr lang="fr-FR" dirty="0"/>
              <a:t> </a:t>
            </a:r>
            <a:r>
              <a:rPr lang="fr-FR" b="1" dirty="0"/>
              <a:t>Eurojust</a:t>
            </a:r>
            <a:r>
              <a:rPr lang="fr-FR" dirty="0"/>
              <a:t> </a:t>
            </a:r>
          </a:p>
          <a:p>
            <a:pPr marL="0" indent="0">
              <a:buNone/>
            </a:pPr>
            <a:r>
              <a:rPr lang="fr-FR" b="1" dirty="0"/>
              <a:t>Article 101 : Relations avec l’OLAF</a:t>
            </a:r>
          </a:p>
          <a:p>
            <a:pPr marL="0" indent="0">
              <a:buNone/>
            </a:pPr>
            <a:r>
              <a:rPr lang="fr-FR" b="1" dirty="0"/>
              <a:t>Article 102 : Relations avec Europol</a:t>
            </a:r>
          </a:p>
          <a:p>
            <a:pPr marL="0" indent="0">
              <a:buNone/>
            </a:pPr>
            <a:r>
              <a:rPr lang="fr-FR" b="1" dirty="0"/>
              <a:t>Article 103 : Relations avec les autres institutions, organes et organismes de l’Union</a:t>
            </a:r>
          </a:p>
          <a:p>
            <a:pPr marL="0" indent="0">
              <a:buNone/>
            </a:pPr>
            <a:r>
              <a:rPr lang="fr-FR" b="1" dirty="0"/>
              <a:t>Article 104 : Relations avec les pays tiers et les organisations internationales</a:t>
            </a:r>
          </a:p>
          <a:p>
            <a:pPr marL="0" indent="0">
              <a:buNone/>
            </a:pPr>
            <a:r>
              <a:rPr lang="fr-FR" b="1" dirty="0"/>
              <a:t>Article 105 : Relations avec les États membres non participants</a:t>
            </a:r>
          </a:p>
        </p:txBody>
      </p:sp>
      <p:sp>
        <p:nvSpPr>
          <p:cNvPr id="5" name="Dia számának helye 4">
            <a:extLst>
              <a:ext uri="{FF2B5EF4-FFF2-40B4-BE49-F238E27FC236}">
                <a16:creationId xmlns:a16="http://schemas.microsoft.com/office/drawing/2014/main" id="{7D3F8EDF-539C-4438-A19A-1947CA72E2EF}"/>
              </a:ext>
            </a:extLst>
          </p:cNvPr>
          <p:cNvSpPr>
            <a:spLocks noGrp="1"/>
          </p:cNvSpPr>
          <p:nvPr>
            <p:ph type="sldNum" sz="quarter" idx="12"/>
          </p:nvPr>
        </p:nvSpPr>
        <p:spPr/>
        <p:txBody>
          <a:bodyPr/>
          <a:lstStyle/>
          <a:p>
            <a:fld id="{6113E31D-E2AB-40D1-8B51-AFA5AFEF393A}" type="slidenum">
              <a:rPr lang="en-US" smtClean="0"/>
              <a:t>2</a:t>
            </a:fld>
            <a:endParaRPr lang="fr-FR" dirty="0"/>
          </a:p>
        </p:txBody>
      </p:sp>
    </p:spTree>
    <p:extLst>
      <p:ext uri="{BB962C8B-B14F-4D97-AF65-F5344CB8AC3E}">
        <p14:creationId xmlns:p14="http://schemas.microsoft.com/office/powerpoint/2010/main" val="1912410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fr-FR" dirty="0"/>
              <a:t>Relations avec les pays tiers et les organisations internationales</a:t>
            </a:r>
          </a:p>
        </p:txBody>
      </p:sp>
      <p:sp>
        <p:nvSpPr>
          <p:cNvPr id="3" name="Inhaltsplatzhalter 2"/>
          <p:cNvSpPr>
            <a:spLocks noGrp="1"/>
          </p:cNvSpPr>
          <p:nvPr>
            <p:ph idx="1"/>
          </p:nvPr>
        </p:nvSpPr>
        <p:spPr/>
        <p:txBody>
          <a:bodyPr>
            <a:normAutofit/>
          </a:bodyPr>
          <a:lstStyle/>
          <a:p>
            <a:pPr marL="0" indent="0">
              <a:buNone/>
            </a:pPr>
            <a:r>
              <a:rPr lang="fr-FR" sz="2100" b="1" dirty="0">
                <a:solidFill>
                  <a:schemeClr val="tx1"/>
                </a:solidFill>
                <a:latin typeface="+mn-lt"/>
              </a:rPr>
              <a:t>Article 104 du règlement du Parquet européen : </a:t>
            </a:r>
          </a:p>
          <a:p>
            <a:r>
              <a:rPr lang="fr-FR" sz="1900" dirty="0">
                <a:solidFill>
                  <a:schemeClr val="tx1"/>
                </a:solidFill>
                <a:latin typeface="+mn-lt"/>
              </a:rPr>
              <a:t>(5) : le Parquet européen peut solliciter l’entraide judiciaire en matière pénale auprès des autorités de pays tiers </a:t>
            </a:r>
            <a:r>
              <a:rPr lang="fr-FR" sz="1900" b="1" dirty="0">
                <a:solidFill>
                  <a:schemeClr val="tx1"/>
                </a:solidFill>
                <a:latin typeface="+mn-lt"/>
              </a:rPr>
              <a:t>dans une affaire particulière</a:t>
            </a:r>
            <a:r>
              <a:rPr lang="fr-FR" sz="1900" dirty="0">
                <a:solidFill>
                  <a:schemeClr val="tx1"/>
                </a:solidFill>
                <a:latin typeface="+mn-lt"/>
              </a:rPr>
              <a:t> et </a:t>
            </a:r>
            <a:r>
              <a:rPr lang="fr-FR" sz="1900" b="1" dirty="0">
                <a:solidFill>
                  <a:schemeClr val="tx1"/>
                </a:solidFill>
                <a:latin typeface="+mn-lt"/>
              </a:rPr>
              <a:t>dans les limites de sa compétence matérielle</a:t>
            </a:r>
          </a:p>
          <a:p>
            <a:pPr lvl="1">
              <a:lnSpc>
                <a:spcPct val="90000"/>
              </a:lnSpc>
              <a:buFont typeface="Wingdings" panose="05000000000000000000" pitchFamily="2" charset="2"/>
              <a:buChar char="Ø"/>
            </a:pPr>
            <a:r>
              <a:rPr lang="fr-FR" sz="1900" dirty="0">
                <a:solidFill>
                  <a:schemeClr val="tx1"/>
                </a:solidFill>
                <a:latin typeface="+mn-lt"/>
              </a:rPr>
              <a:t>Que se passe-t-il si la réciprocité est exigée ?</a:t>
            </a:r>
          </a:p>
          <a:p>
            <a:pPr marL="342900" lvl="1" indent="-342900">
              <a:buFont typeface="Arial" panose="020B0604020202020204" pitchFamily="34" charset="0"/>
              <a:buChar char="•"/>
            </a:pPr>
            <a:r>
              <a:rPr lang="fr-FR" sz="1900" dirty="0">
                <a:solidFill>
                  <a:schemeClr val="tx1"/>
                </a:solidFill>
                <a:latin typeface="+mn-lt"/>
              </a:rPr>
              <a:t>le Parquet européen </a:t>
            </a:r>
            <a:r>
              <a:rPr lang="fr-FR" sz="1900" b="1" dirty="0">
                <a:solidFill>
                  <a:schemeClr val="tx1"/>
                </a:solidFill>
                <a:latin typeface="+mn-lt"/>
              </a:rPr>
              <a:t>se conforme aux conditions</a:t>
            </a:r>
            <a:r>
              <a:rPr lang="fr-FR" sz="1900" dirty="0">
                <a:solidFill>
                  <a:schemeClr val="tx1"/>
                </a:solidFill>
                <a:latin typeface="+mn-lt"/>
              </a:rPr>
              <a:t> qui peuvent être fixées par lesdites autorités en ce qui concerne l’utilisation des informations qu’elles ont fournies sur cette base</a:t>
            </a:r>
          </a:p>
          <a:p>
            <a:pPr lvl="1">
              <a:lnSpc>
                <a:spcPct val="90000"/>
              </a:lnSpc>
              <a:buFont typeface="Wingdings" panose="05000000000000000000" pitchFamily="2" charset="2"/>
              <a:buChar char="Ø"/>
            </a:pPr>
            <a:r>
              <a:rPr lang="fr-FR" sz="1900" dirty="0">
                <a:solidFill>
                  <a:schemeClr val="tx1"/>
                </a:solidFill>
                <a:latin typeface="+mn-lt"/>
              </a:rPr>
              <a:t>Rôle de l’instance judiciaire nationale ?</a:t>
            </a:r>
          </a:p>
          <a:p>
            <a:pPr lvl="1">
              <a:lnSpc>
                <a:spcPct val="90000"/>
              </a:lnSpc>
              <a:buFont typeface="Wingdings" panose="05000000000000000000" pitchFamily="2" charset="2"/>
              <a:buChar char="Ø"/>
            </a:pPr>
            <a:endParaRPr lang="fr-FR" dirty="0"/>
          </a:p>
        </p:txBody>
      </p:sp>
      <p:sp>
        <p:nvSpPr>
          <p:cNvPr id="5" name="Dia számának helye 4">
            <a:extLst>
              <a:ext uri="{FF2B5EF4-FFF2-40B4-BE49-F238E27FC236}">
                <a16:creationId xmlns:a16="http://schemas.microsoft.com/office/drawing/2014/main" id="{1113E2E3-1C9E-4899-8FEF-C92F954E864E}"/>
              </a:ext>
            </a:extLst>
          </p:cNvPr>
          <p:cNvSpPr>
            <a:spLocks noGrp="1"/>
          </p:cNvSpPr>
          <p:nvPr>
            <p:ph type="sldNum" sz="quarter" idx="12"/>
          </p:nvPr>
        </p:nvSpPr>
        <p:spPr/>
        <p:txBody>
          <a:bodyPr/>
          <a:lstStyle/>
          <a:p>
            <a:fld id="{6113E31D-E2AB-40D1-8B51-AFA5AFEF393A}" type="slidenum">
              <a:rPr lang="en-US" smtClean="0"/>
              <a:t>20</a:t>
            </a:fld>
            <a:endParaRPr lang="fr-FR" dirty="0"/>
          </a:p>
        </p:txBody>
      </p:sp>
    </p:spTree>
    <p:extLst>
      <p:ext uri="{BB962C8B-B14F-4D97-AF65-F5344CB8AC3E}">
        <p14:creationId xmlns:p14="http://schemas.microsoft.com/office/powerpoint/2010/main" val="2826554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fr-FR" dirty="0"/>
              <a:t>Relations avec les pays tiers et les organisations internationales</a:t>
            </a:r>
          </a:p>
        </p:txBody>
      </p:sp>
      <p:sp>
        <p:nvSpPr>
          <p:cNvPr id="3" name="Inhaltsplatzhalter 2"/>
          <p:cNvSpPr>
            <a:spLocks noGrp="1"/>
          </p:cNvSpPr>
          <p:nvPr>
            <p:ph idx="1"/>
          </p:nvPr>
        </p:nvSpPr>
        <p:spPr/>
        <p:txBody>
          <a:bodyPr>
            <a:normAutofit fontScale="55000" lnSpcReduction="20000"/>
          </a:bodyPr>
          <a:lstStyle/>
          <a:p>
            <a:pPr marL="0" indent="0">
              <a:buNone/>
            </a:pPr>
            <a:r>
              <a:rPr lang="fr-FR" sz="2700" dirty="0">
                <a:solidFill>
                  <a:schemeClr val="tx1"/>
                </a:solidFill>
                <a:latin typeface="+mn-lt"/>
              </a:rPr>
              <a:t>Question :</a:t>
            </a:r>
          </a:p>
          <a:p>
            <a:pPr marL="0" indent="0">
              <a:buNone/>
            </a:pPr>
            <a:r>
              <a:rPr lang="fr-FR" sz="2700" dirty="0">
                <a:solidFill>
                  <a:schemeClr val="tx1"/>
                </a:solidFill>
                <a:latin typeface="+mn-lt"/>
              </a:rPr>
              <a:t>Un PED peut-il répondre</a:t>
            </a:r>
            <a:r>
              <a:rPr lang="fr-FR" dirty="0"/>
              <a:t> </a:t>
            </a:r>
            <a:r>
              <a:rPr lang="fr-FR" sz="2700" dirty="0">
                <a:solidFill>
                  <a:schemeClr val="tx1"/>
                </a:solidFill>
                <a:latin typeface="+mn-lt"/>
              </a:rPr>
              <a:t>aux</a:t>
            </a:r>
            <a:r>
              <a:rPr lang="fr-FR" dirty="0"/>
              <a:t> </a:t>
            </a:r>
            <a:r>
              <a:rPr lang="fr-FR" sz="2700" dirty="0">
                <a:solidFill>
                  <a:schemeClr val="tx1"/>
                </a:solidFill>
                <a:latin typeface="+mn-lt"/>
              </a:rPr>
              <a:t>demandes</a:t>
            </a:r>
            <a:r>
              <a:rPr lang="fr-FR" dirty="0"/>
              <a:t> </a:t>
            </a:r>
            <a:r>
              <a:rPr lang="fr-FR" sz="2700" dirty="0">
                <a:solidFill>
                  <a:schemeClr val="tx1"/>
                </a:solidFill>
                <a:latin typeface="+mn-lt"/>
              </a:rPr>
              <a:t>d’entraide</a:t>
            </a:r>
            <a:r>
              <a:rPr lang="fr-FR" dirty="0"/>
              <a:t> </a:t>
            </a:r>
            <a:r>
              <a:rPr lang="fr-FR" sz="2700" dirty="0">
                <a:solidFill>
                  <a:schemeClr val="tx1"/>
                </a:solidFill>
                <a:latin typeface="+mn-lt"/>
              </a:rPr>
              <a:t>suivantes</a:t>
            </a:r>
            <a:r>
              <a:rPr lang="fr-FR" dirty="0"/>
              <a:t> </a:t>
            </a:r>
            <a:r>
              <a:rPr lang="fr-FR" sz="2700" dirty="0">
                <a:solidFill>
                  <a:schemeClr val="tx1"/>
                </a:solidFill>
                <a:latin typeface="+mn-lt"/>
              </a:rPr>
              <a:t>émanant du</a:t>
            </a:r>
            <a:r>
              <a:rPr lang="fr-FR" dirty="0"/>
              <a:t> </a:t>
            </a:r>
            <a:r>
              <a:rPr lang="fr-FR" sz="2700" dirty="0">
                <a:solidFill>
                  <a:schemeClr val="tx1"/>
                </a:solidFill>
                <a:latin typeface="+mn-lt"/>
              </a:rPr>
              <a:t>procureur suisse compétent dans une affaire de corruption suisse ?</a:t>
            </a:r>
          </a:p>
          <a:p>
            <a:pPr marL="457200" lvl="1" indent="0">
              <a:buNone/>
            </a:pPr>
            <a:endParaRPr lang="fr-FR" sz="2700" dirty="0">
              <a:solidFill>
                <a:schemeClr val="tx1"/>
              </a:solidFill>
              <a:latin typeface="+mn-lt"/>
            </a:endParaRPr>
          </a:p>
          <a:p>
            <a:pPr marL="914400" lvl="1" indent="-457200">
              <a:buFont typeface="+mj-lt"/>
              <a:buAutoNum type="alphaLcPeriod"/>
            </a:pPr>
            <a:r>
              <a:rPr lang="fr-FR" sz="2700" dirty="0">
                <a:solidFill>
                  <a:schemeClr val="tx1"/>
                </a:solidFill>
                <a:latin typeface="+mn-lt"/>
              </a:rPr>
              <a:t>Transmettre la déposition d’un témoin qui a été prise par le PED dans le cours des enquêtes du Parquet européen</a:t>
            </a:r>
          </a:p>
          <a:p>
            <a:pPr marL="457200" lvl="1" indent="0">
              <a:buNone/>
            </a:pPr>
            <a:endParaRPr lang="fr-FR" sz="2700" dirty="0">
              <a:solidFill>
                <a:schemeClr val="tx1"/>
              </a:solidFill>
              <a:latin typeface="+mn-lt"/>
            </a:endParaRPr>
          </a:p>
          <a:p>
            <a:pPr marL="457200" lvl="1" indent="0">
              <a:buNone/>
            </a:pPr>
            <a:r>
              <a:rPr lang="en-US" sz="2700" dirty="0">
                <a:solidFill>
                  <a:schemeClr val="tx1"/>
                </a:solidFill>
                <a:latin typeface="+mn-lt"/>
              </a:rPr>
              <a:t>	</a:t>
            </a:r>
            <a:r>
              <a:rPr lang="fr-FR" sz="2700" dirty="0">
                <a:solidFill>
                  <a:schemeClr val="tx1"/>
                </a:solidFill>
                <a:latin typeface="+mn-lt"/>
              </a:rPr>
              <a:t>1. Non / 2. Oui, mais seulement si l’affaire suisse implique une infraction PIF. / 3. Oui, et il n’est pas nécessaire qu’il s’agisse d’une infraction PIF.</a:t>
            </a:r>
          </a:p>
          <a:p>
            <a:pPr marL="914400" lvl="1" indent="-457200">
              <a:buFont typeface="+mj-lt"/>
              <a:buAutoNum type="alphaLcPeriod"/>
            </a:pPr>
            <a:endParaRPr lang="fr-FR" sz="2700" dirty="0">
              <a:solidFill>
                <a:schemeClr val="tx1"/>
              </a:solidFill>
              <a:latin typeface="+mn-lt"/>
            </a:endParaRPr>
          </a:p>
          <a:p>
            <a:pPr marL="457200" lvl="1" indent="0">
              <a:buNone/>
            </a:pPr>
            <a:r>
              <a:rPr lang="fr-FR" sz="2700" dirty="0">
                <a:solidFill>
                  <a:schemeClr val="tx1"/>
                </a:solidFill>
                <a:latin typeface="+mn-lt"/>
              </a:rPr>
              <a:t>b.</a:t>
            </a:r>
            <a:r>
              <a:rPr lang="en-US" sz="2700" dirty="0">
                <a:solidFill>
                  <a:schemeClr val="tx1"/>
                </a:solidFill>
                <a:latin typeface="+mn-lt"/>
              </a:rPr>
              <a:t>	</a:t>
            </a:r>
            <a:r>
              <a:rPr lang="fr-FR" sz="2700" dirty="0">
                <a:solidFill>
                  <a:schemeClr val="tx1"/>
                </a:solidFill>
                <a:latin typeface="+mn-lt"/>
              </a:rPr>
              <a:t>Entendre un témoin sur les accusations suisses et prendre sa déposition </a:t>
            </a:r>
          </a:p>
          <a:p>
            <a:pPr marL="457200" lvl="1" indent="0">
              <a:buNone/>
            </a:pPr>
            <a:endParaRPr lang="fr-FR" sz="2700" dirty="0">
              <a:solidFill>
                <a:schemeClr val="tx1"/>
              </a:solidFill>
              <a:latin typeface="+mn-lt"/>
            </a:endParaRPr>
          </a:p>
          <a:p>
            <a:pPr marL="457200" lvl="1" indent="0">
              <a:buNone/>
            </a:pPr>
            <a:r>
              <a:rPr lang="en-US" sz="2700" dirty="0">
                <a:solidFill>
                  <a:schemeClr val="tx1"/>
                </a:solidFill>
                <a:latin typeface="+mn-lt"/>
              </a:rPr>
              <a:t>	</a:t>
            </a:r>
            <a:r>
              <a:rPr lang="fr-FR" sz="2700" dirty="0">
                <a:solidFill>
                  <a:schemeClr val="tx1"/>
                </a:solidFill>
                <a:latin typeface="+mn-lt"/>
              </a:rPr>
              <a:t>1. Non / 2. Oui, mais seulement si l’affaire suisse implique une infraction PIF. / 3. Oui, et il n’est pas nécessaire qu’il s’agisse d’une infraction PIF.</a:t>
            </a:r>
          </a:p>
          <a:p>
            <a:pPr marL="457200" lvl="1" indent="0">
              <a:buNone/>
            </a:pPr>
            <a:endParaRPr lang="fr-FR" sz="2700" dirty="0">
              <a:solidFill>
                <a:schemeClr val="tx1"/>
              </a:solidFill>
              <a:latin typeface="+mn-lt"/>
            </a:endParaRPr>
          </a:p>
          <a:p>
            <a:pPr marL="457200" lvl="1" indent="0">
              <a:buNone/>
            </a:pPr>
            <a:r>
              <a:rPr lang="fr-FR" sz="2700" dirty="0">
                <a:solidFill>
                  <a:schemeClr val="tx1"/>
                </a:solidFill>
                <a:latin typeface="+mn-lt"/>
              </a:rPr>
              <a:t>c.</a:t>
            </a:r>
            <a:r>
              <a:rPr lang="en-US" sz="2700" dirty="0">
                <a:solidFill>
                  <a:schemeClr val="tx1"/>
                </a:solidFill>
                <a:latin typeface="+mn-lt"/>
              </a:rPr>
              <a:t>	</a:t>
            </a:r>
            <a:r>
              <a:rPr lang="fr-FR" sz="2700" dirty="0">
                <a:solidFill>
                  <a:schemeClr val="tx1"/>
                </a:solidFill>
                <a:latin typeface="+mn-lt"/>
              </a:rPr>
              <a:t>Prendre des dispositions pour que le suspect, qui est en détention provisoire dans une affaire relevant du Parquet européen, soit transféré temporairement en Suisse afin de l’interroger là-bas</a:t>
            </a:r>
          </a:p>
          <a:p>
            <a:pPr marL="457200" lvl="1" indent="0">
              <a:buNone/>
            </a:pPr>
            <a:endParaRPr lang="fr-FR" sz="2700" dirty="0">
              <a:solidFill>
                <a:schemeClr val="tx1"/>
              </a:solidFill>
              <a:latin typeface="+mn-lt"/>
            </a:endParaRPr>
          </a:p>
          <a:p>
            <a:pPr marL="457200" lvl="1" indent="0">
              <a:buNone/>
            </a:pPr>
            <a:r>
              <a:rPr lang="en-US" sz="2700" dirty="0">
                <a:solidFill>
                  <a:schemeClr val="tx1"/>
                </a:solidFill>
                <a:latin typeface="+mn-lt"/>
              </a:rPr>
              <a:t>	</a:t>
            </a:r>
            <a:r>
              <a:rPr lang="fr-FR" sz="2700" dirty="0">
                <a:solidFill>
                  <a:schemeClr val="tx1"/>
                </a:solidFill>
                <a:latin typeface="+mn-lt"/>
              </a:rPr>
              <a:t>1. Non / 2. Oui, mais seulement si l’affaire suisse implique une infraction PIF. / 3. Oui, et il n’est pas nécessaire qu’il s’agisse d’une infraction PIF.</a:t>
            </a:r>
          </a:p>
          <a:p>
            <a:pPr marL="914400" lvl="1" indent="-457200">
              <a:buFont typeface="+mj-lt"/>
              <a:buAutoNum type="alphaLcPeriod"/>
            </a:pPr>
            <a:endParaRPr lang="fr-FR" sz="2100" dirty="0"/>
          </a:p>
        </p:txBody>
      </p:sp>
      <p:sp>
        <p:nvSpPr>
          <p:cNvPr id="5" name="Dia számának helye 4">
            <a:extLst>
              <a:ext uri="{FF2B5EF4-FFF2-40B4-BE49-F238E27FC236}">
                <a16:creationId xmlns:a16="http://schemas.microsoft.com/office/drawing/2014/main" id="{CAE95D39-412D-4242-9CCE-62E571054987}"/>
              </a:ext>
            </a:extLst>
          </p:cNvPr>
          <p:cNvSpPr>
            <a:spLocks noGrp="1"/>
          </p:cNvSpPr>
          <p:nvPr>
            <p:ph type="sldNum" sz="quarter" idx="12"/>
          </p:nvPr>
        </p:nvSpPr>
        <p:spPr/>
        <p:txBody>
          <a:bodyPr/>
          <a:lstStyle/>
          <a:p>
            <a:fld id="{6113E31D-E2AB-40D1-8B51-AFA5AFEF393A}" type="slidenum">
              <a:rPr lang="en-US" smtClean="0"/>
              <a:t>21</a:t>
            </a:fld>
            <a:endParaRPr lang="fr-FR" dirty="0"/>
          </a:p>
        </p:txBody>
      </p:sp>
    </p:spTree>
    <p:extLst>
      <p:ext uri="{BB962C8B-B14F-4D97-AF65-F5344CB8AC3E}">
        <p14:creationId xmlns:p14="http://schemas.microsoft.com/office/powerpoint/2010/main" val="3554709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fr-FR" dirty="0"/>
              <a:t>Relations avec les pays tiers et les organisations internationales</a:t>
            </a:r>
          </a:p>
        </p:txBody>
      </p:sp>
      <p:sp>
        <p:nvSpPr>
          <p:cNvPr id="3" name="Inhaltsplatzhalter 2"/>
          <p:cNvSpPr>
            <a:spLocks noGrp="1"/>
          </p:cNvSpPr>
          <p:nvPr>
            <p:ph idx="1"/>
          </p:nvPr>
        </p:nvSpPr>
        <p:spPr>
          <a:xfrm>
            <a:off x="687848" y="1905000"/>
            <a:ext cx="9967452" cy="4267200"/>
          </a:xfrm>
        </p:spPr>
        <p:txBody>
          <a:bodyPr>
            <a:normAutofit fontScale="92500" lnSpcReduction="20000"/>
          </a:bodyPr>
          <a:lstStyle/>
          <a:p>
            <a:pPr marL="0" indent="0">
              <a:buNone/>
            </a:pPr>
            <a:r>
              <a:rPr lang="fr-FR" sz="2100" b="1" dirty="0">
                <a:solidFill>
                  <a:schemeClr val="tx1"/>
                </a:solidFill>
                <a:latin typeface="+mn-lt"/>
              </a:rPr>
              <a:t>Article 104 du règlement du Parquet européen : </a:t>
            </a:r>
          </a:p>
          <a:p>
            <a:r>
              <a:rPr lang="fr-FR" sz="1900" dirty="0">
                <a:solidFill>
                  <a:schemeClr val="tx1"/>
                </a:solidFill>
                <a:latin typeface="+mn-lt"/>
              </a:rPr>
              <a:t>(6) : le Parquet européen peut </a:t>
            </a:r>
            <a:r>
              <a:rPr lang="fr-FR" sz="1900" b="1" dirty="0">
                <a:solidFill>
                  <a:schemeClr val="tx1"/>
                </a:solidFill>
                <a:latin typeface="+mn-lt"/>
              </a:rPr>
              <a:t>fournir </a:t>
            </a:r>
            <a:r>
              <a:rPr lang="fr-FR" sz="1900" dirty="0">
                <a:solidFill>
                  <a:schemeClr val="tx1"/>
                </a:solidFill>
                <a:latin typeface="+mn-lt"/>
              </a:rPr>
              <a:t>aux autorités compétentes de pays tiers ou d’organisations internationales</a:t>
            </a:r>
            <a:r>
              <a:rPr lang="fr-FR" dirty="0"/>
              <a:t> </a:t>
            </a:r>
            <a:r>
              <a:rPr lang="fr-FR" sz="1900" b="1" dirty="0">
                <a:solidFill>
                  <a:schemeClr val="tx1"/>
                </a:solidFill>
                <a:latin typeface="+mn-lt"/>
              </a:rPr>
              <a:t>des informations ou des preuves qui sont déjà en sa possession</a:t>
            </a:r>
          </a:p>
          <a:p>
            <a:pPr lvl="1">
              <a:lnSpc>
                <a:spcPct val="90000"/>
              </a:lnSpc>
              <a:buFont typeface="Wingdings" panose="05000000000000000000" pitchFamily="2" charset="2"/>
              <a:buChar char="Ø"/>
            </a:pPr>
            <a:r>
              <a:rPr lang="fr-FR" sz="1900" dirty="0">
                <a:solidFill>
                  <a:schemeClr val="tx1"/>
                </a:solidFill>
                <a:latin typeface="+mn-lt"/>
              </a:rPr>
              <a:t>Pas d’audition de nouveaux témoins – la </a:t>
            </a:r>
            <a:r>
              <a:rPr lang="fr-FR" sz="1900" u="sng" dirty="0">
                <a:solidFill>
                  <a:schemeClr val="tx1"/>
                </a:solidFill>
                <a:latin typeface="+mn-lt"/>
              </a:rPr>
              <a:t>première alternative de b. serait correcte</a:t>
            </a:r>
            <a:endParaRPr lang="fr-FR" sz="1900" dirty="0">
              <a:solidFill>
                <a:schemeClr val="tx1"/>
              </a:solidFill>
              <a:latin typeface="+mn-lt"/>
            </a:endParaRPr>
          </a:p>
          <a:p>
            <a:pPr lvl="1">
              <a:lnSpc>
                <a:spcPct val="90000"/>
              </a:lnSpc>
              <a:buFont typeface="Wingdings" panose="05000000000000000000" pitchFamily="2" charset="2"/>
              <a:buChar char="Ø"/>
            </a:pPr>
            <a:r>
              <a:rPr lang="fr-FR" sz="1900" dirty="0">
                <a:solidFill>
                  <a:schemeClr val="tx1"/>
                </a:solidFill>
                <a:latin typeface="+mn-lt"/>
              </a:rPr>
              <a:t>Pas nécessairement des infractions PIF – </a:t>
            </a:r>
            <a:r>
              <a:rPr lang="fr-FR" sz="1900" u="sng" dirty="0">
                <a:solidFill>
                  <a:schemeClr val="tx1"/>
                </a:solidFill>
                <a:latin typeface="+mn-lt"/>
              </a:rPr>
              <a:t>la troisième alternative a. serait correcte</a:t>
            </a:r>
          </a:p>
          <a:p>
            <a:pPr lvl="1">
              <a:lnSpc>
                <a:spcPct val="90000"/>
              </a:lnSpc>
              <a:buFont typeface="Wingdings" panose="05000000000000000000" pitchFamily="2" charset="2"/>
              <a:buChar char="Ø"/>
            </a:pPr>
            <a:r>
              <a:rPr lang="fr-FR" sz="1900" dirty="0">
                <a:solidFill>
                  <a:schemeClr val="tx1"/>
                </a:solidFill>
                <a:latin typeface="+mn-lt"/>
              </a:rPr>
              <a:t>Que se passe-t-il si la réciprocité est exigée ?</a:t>
            </a:r>
          </a:p>
          <a:p>
            <a:pPr marL="342900" lvl="1" indent="-342900">
              <a:buFont typeface="Arial" panose="020B0604020202020204" pitchFamily="34" charset="0"/>
              <a:buChar char="•"/>
            </a:pPr>
            <a:r>
              <a:rPr lang="fr-FR" sz="1900" dirty="0">
                <a:solidFill>
                  <a:schemeClr val="tx1"/>
                </a:solidFill>
                <a:latin typeface="+mn-lt"/>
              </a:rPr>
              <a:t>Après consultation de la chambre permanente, le PED décide du transfert d’informations ou de preuves </a:t>
            </a:r>
            <a:r>
              <a:rPr lang="fr-FR" sz="1900" b="1" dirty="0">
                <a:solidFill>
                  <a:schemeClr val="tx1"/>
                </a:solidFill>
                <a:latin typeface="+mn-lt"/>
              </a:rPr>
              <a:t>conformément au droit national de son État membre</a:t>
            </a:r>
            <a:r>
              <a:rPr lang="fr-FR" dirty="0"/>
              <a:t> </a:t>
            </a:r>
            <a:r>
              <a:rPr lang="fr-FR" sz="1900" b="1" dirty="0">
                <a:solidFill>
                  <a:schemeClr val="tx1"/>
                </a:solidFill>
                <a:latin typeface="+mn-lt"/>
              </a:rPr>
              <a:t>et au règlement du Parquet européen</a:t>
            </a:r>
          </a:p>
          <a:p>
            <a:pPr lvl="1">
              <a:lnSpc>
                <a:spcPct val="90000"/>
              </a:lnSpc>
              <a:buFont typeface="Wingdings" panose="05000000000000000000" pitchFamily="2" charset="2"/>
              <a:buChar char="Ø"/>
            </a:pPr>
            <a:r>
              <a:rPr lang="fr-FR" sz="1900" dirty="0">
                <a:solidFill>
                  <a:schemeClr val="tx1"/>
                </a:solidFill>
                <a:latin typeface="+mn-lt"/>
              </a:rPr>
              <a:t>Que dit le règlement du Parquet européen ?</a:t>
            </a:r>
          </a:p>
          <a:p>
            <a:r>
              <a:rPr lang="fr-FR" sz="1900" dirty="0">
                <a:solidFill>
                  <a:schemeClr val="tx1"/>
                </a:solidFill>
                <a:latin typeface="+mn-lt"/>
              </a:rPr>
              <a:t>(7) : </a:t>
            </a:r>
            <a:r>
              <a:rPr lang="fr-FR" sz="1900" b="1" dirty="0">
                <a:solidFill>
                  <a:schemeClr val="tx1"/>
                </a:solidFill>
                <a:latin typeface="+mn-lt"/>
              </a:rPr>
              <a:t>extradition</a:t>
            </a:r>
            <a:r>
              <a:rPr lang="fr-FR" sz="1900" dirty="0">
                <a:solidFill>
                  <a:schemeClr val="tx1"/>
                </a:solidFill>
                <a:latin typeface="+mn-lt"/>
              </a:rPr>
              <a:t> : le PED en charge de l’affaire </a:t>
            </a:r>
            <a:r>
              <a:rPr lang="fr-FR" sz="1900" b="1" dirty="0">
                <a:solidFill>
                  <a:schemeClr val="tx1"/>
                </a:solidFill>
                <a:latin typeface="+mn-lt"/>
              </a:rPr>
              <a:t>peut demander à l’autorité compétente de son État membre d’émettre une demande d’extradition </a:t>
            </a:r>
            <a:r>
              <a:rPr lang="fr-FR" sz="1900" dirty="0">
                <a:solidFill>
                  <a:schemeClr val="tx1"/>
                </a:solidFill>
                <a:latin typeface="+mn-lt"/>
              </a:rPr>
              <a:t>conformément aux traités et/ou au droit national applicables</a:t>
            </a:r>
          </a:p>
          <a:p>
            <a:pPr lvl="1">
              <a:lnSpc>
                <a:spcPct val="90000"/>
              </a:lnSpc>
              <a:buFont typeface="Wingdings" panose="05000000000000000000" pitchFamily="2" charset="2"/>
              <a:buChar char="Ø"/>
            </a:pPr>
            <a:r>
              <a:rPr lang="fr-FR" sz="1900" dirty="0">
                <a:solidFill>
                  <a:schemeClr val="tx1"/>
                </a:solidFill>
                <a:latin typeface="+mn-lt"/>
              </a:rPr>
              <a:t>Rôle de l’autorité nationale compétente ?</a:t>
            </a:r>
          </a:p>
          <a:p>
            <a:pPr lvl="1">
              <a:lnSpc>
                <a:spcPct val="90000"/>
              </a:lnSpc>
              <a:buFont typeface="Wingdings" panose="05000000000000000000" pitchFamily="2" charset="2"/>
              <a:buChar char="Ø"/>
            </a:pPr>
            <a:r>
              <a:rPr lang="fr-FR" sz="1900" dirty="0">
                <a:solidFill>
                  <a:schemeClr val="tx1"/>
                </a:solidFill>
                <a:latin typeface="+mn-lt"/>
              </a:rPr>
              <a:t>le Parquet européen n’est pas compétent</a:t>
            </a:r>
            <a:r>
              <a:rPr lang="fr-FR" dirty="0"/>
              <a:t> </a:t>
            </a:r>
            <a:r>
              <a:rPr lang="fr-FR" sz="1900" dirty="0">
                <a:solidFill>
                  <a:schemeClr val="tx1"/>
                </a:solidFill>
                <a:latin typeface="+mn-lt"/>
              </a:rPr>
              <a:t>à l’égard des</a:t>
            </a:r>
            <a:r>
              <a:rPr lang="fr-FR" dirty="0"/>
              <a:t> </a:t>
            </a:r>
            <a:r>
              <a:rPr lang="fr-FR" sz="1900" dirty="0">
                <a:solidFill>
                  <a:schemeClr val="tx1"/>
                </a:solidFill>
                <a:latin typeface="+mn-lt"/>
              </a:rPr>
              <a:t>demandes d’</a:t>
            </a:r>
            <a:r>
              <a:rPr lang="fr-FR" dirty="0"/>
              <a:t> </a:t>
            </a:r>
            <a:r>
              <a:rPr lang="fr-FR" sz="1900" dirty="0">
                <a:solidFill>
                  <a:schemeClr val="tx1"/>
                </a:solidFill>
                <a:latin typeface="+mn-lt"/>
              </a:rPr>
              <a:t>extradition</a:t>
            </a:r>
            <a:r>
              <a:rPr lang="fr-FR" dirty="0"/>
              <a:t> – </a:t>
            </a:r>
            <a:r>
              <a:rPr lang="fr-FR" sz="1800" u="sng" dirty="0">
                <a:solidFill>
                  <a:schemeClr val="tx1"/>
                </a:solidFill>
                <a:latin typeface="+mn-lt"/>
              </a:rPr>
              <a:t>la première alternative c. serait correcte</a:t>
            </a:r>
            <a:endParaRPr lang="fr-FR" dirty="0"/>
          </a:p>
          <a:p>
            <a:pPr lvl="1">
              <a:lnSpc>
                <a:spcPct val="90000"/>
              </a:lnSpc>
              <a:buFont typeface="Wingdings" panose="05000000000000000000" pitchFamily="2" charset="2"/>
              <a:buChar char="Ø"/>
            </a:pPr>
            <a:endParaRPr lang="fr-FR" dirty="0"/>
          </a:p>
        </p:txBody>
      </p:sp>
      <p:sp>
        <p:nvSpPr>
          <p:cNvPr id="5" name="Dia számának helye 4">
            <a:extLst>
              <a:ext uri="{FF2B5EF4-FFF2-40B4-BE49-F238E27FC236}">
                <a16:creationId xmlns:a16="http://schemas.microsoft.com/office/drawing/2014/main" id="{39E804E3-8FFD-40E3-99D8-E680D756243E}"/>
              </a:ext>
            </a:extLst>
          </p:cNvPr>
          <p:cNvSpPr>
            <a:spLocks noGrp="1"/>
          </p:cNvSpPr>
          <p:nvPr>
            <p:ph type="sldNum" sz="quarter" idx="12"/>
          </p:nvPr>
        </p:nvSpPr>
        <p:spPr/>
        <p:txBody>
          <a:bodyPr/>
          <a:lstStyle/>
          <a:p>
            <a:fld id="{6113E31D-E2AB-40D1-8B51-AFA5AFEF393A}" type="slidenum">
              <a:rPr lang="en-US" smtClean="0"/>
              <a:t>22</a:t>
            </a:fld>
            <a:endParaRPr lang="fr-FR" dirty="0"/>
          </a:p>
        </p:txBody>
      </p:sp>
    </p:spTree>
    <p:extLst>
      <p:ext uri="{BB962C8B-B14F-4D97-AF65-F5344CB8AC3E}">
        <p14:creationId xmlns:p14="http://schemas.microsoft.com/office/powerpoint/2010/main" val="24505964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fr-FR" dirty="0"/>
              <a:t>Relations avec les États membres non participants</a:t>
            </a:r>
          </a:p>
        </p:txBody>
      </p:sp>
      <p:sp>
        <p:nvSpPr>
          <p:cNvPr id="3" name="Inhaltsplatzhalter 2"/>
          <p:cNvSpPr>
            <a:spLocks noGrp="1"/>
          </p:cNvSpPr>
          <p:nvPr>
            <p:ph idx="1"/>
          </p:nvPr>
        </p:nvSpPr>
        <p:spPr/>
        <p:txBody>
          <a:bodyPr>
            <a:normAutofit/>
          </a:bodyPr>
          <a:lstStyle/>
          <a:p>
            <a:pPr marL="0" indent="0">
              <a:buNone/>
            </a:pPr>
            <a:r>
              <a:rPr lang="fr-FR" sz="2400" dirty="0">
                <a:solidFill>
                  <a:schemeClr val="tx1"/>
                </a:solidFill>
                <a:latin typeface="+mn-lt"/>
              </a:rPr>
              <a:t>Question :</a:t>
            </a:r>
          </a:p>
          <a:p>
            <a:pPr marL="0" indent="0">
              <a:buNone/>
            </a:pPr>
            <a:r>
              <a:rPr lang="fr-FR" sz="2400" dirty="0">
                <a:solidFill>
                  <a:schemeClr val="tx1"/>
                </a:solidFill>
                <a:latin typeface="+mn-lt"/>
              </a:rPr>
              <a:t>Sur quelle</a:t>
            </a:r>
            <a:r>
              <a:rPr lang="fr-FR" dirty="0"/>
              <a:t> </a:t>
            </a:r>
            <a:r>
              <a:rPr lang="fr-FR" sz="2400" dirty="0">
                <a:solidFill>
                  <a:schemeClr val="tx1"/>
                </a:solidFill>
                <a:latin typeface="+mn-lt"/>
              </a:rPr>
              <a:t>base</a:t>
            </a:r>
            <a:r>
              <a:rPr lang="fr-FR" dirty="0"/>
              <a:t> </a:t>
            </a:r>
            <a:r>
              <a:rPr lang="fr-FR" sz="2400" dirty="0">
                <a:solidFill>
                  <a:schemeClr val="tx1"/>
                </a:solidFill>
                <a:latin typeface="+mn-lt"/>
              </a:rPr>
              <a:t>juridique</a:t>
            </a:r>
            <a:r>
              <a:rPr lang="fr-FR" dirty="0"/>
              <a:t> </a:t>
            </a:r>
            <a:r>
              <a:rPr lang="fr-FR" sz="2400" dirty="0">
                <a:solidFill>
                  <a:schemeClr val="tx1"/>
                </a:solidFill>
                <a:latin typeface="+mn-lt"/>
              </a:rPr>
              <a:t>un PED peut-il</a:t>
            </a:r>
            <a:r>
              <a:rPr lang="fr-FR" dirty="0"/>
              <a:t> </a:t>
            </a:r>
            <a:r>
              <a:rPr lang="fr-FR" sz="2400" dirty="0">
                <a:solidFill>
                  <a:schemeClr val="tx1"/>
                </a:solidFill>
                <a:latin typeface="+mn-lt"/>
              </a:rPr>
              <a:t>solliciter</a:t>
            </a:r>
            <a:r>
              <a:rPr lang="fr-FR" dirty="0"/>
              <a:t> </a:t>
            </a:r>
            <a:r>
              <a:rPr lang="fr-FR" sz="2400" dirty="0">
                <a:solidFill>
                  <a:schemeClr val="tx1"/>
                </a:solidFill>
                <a:latin typeface="+mn-lt"/>
              </a:rPr>
              <a:t>l’aide</a:t>
            </a:r>
            <a:r>
              <a:rPr lang="fr-FR" dirty="0"/>
              <a:t> </a:t>
            </a:r>
            <a:r>
              <a:rPr lang="fr-FR" sz="2400" dirty="0">
                <a:solidFill>
                  <a:schemeClr val="tx1"/>
                </a:solidFill>
                <a:latin typeface="+mn-lt"/>
              </a:rPr>
              <a:t>de</a:t>
            </a:r>
            <a:r>
              <a:rPr lang="fr-FR" dirty="0"/>
              <a:t> </a:t>
            </a:r>
            <a:r>
              <a:rPr lang="fr-FR" sz="2400" dirty="0">
                <a:solidFill>
                  <a:schemeClr val="tx1"/>
                </a:solidFill>
                <a:latin typeface="+mn-lt"/>
              </a:rPr>
              <a:t>l’autorité</a:t>
            </a:r>
            <a:r>
              <a:rPr lang="fr-FR" dirty="0"/>
              <a:t> </a:t>
            </a:r>
            <a:r>
              <a:rPr lang="fr-FR" sz="2400" dirty="0">
                <a:solidFill>
                  <a:schemeClr val="tx1"/>
                </a:solidFill>
                <a:latin typeface="+mn-lt"/>
              </a:rPr>
              <a:t>judiciaire</a:t>
            </a:r>
            <a:r>
              <a:rPr lang="fr-FR" dirty="0"/>
              <a:t> </a:t>
            </a:r>
            <a:r>
              <a:rPr lang="fr-FR" sz="2400" dirty="0">
                <a:solidFill>
                  <a:schemeClr val="tx1"/>
                </a:solidFill>
                <a:latin typeface="+mn-lt"/>
              </a:rPr>
              <a:t>compétente</a:t>
            </a:r>
            <a:r>
              <a:rPr lang="fr-FR" dirty="0"/>
              <a:t> </a:t>
            </a:r>
            <a:r>
              <a:rPr lang="fr-FR" sz="2400" dirty="0">
                <a:solidFill>
                  <a:schemeClr val="tx1"/>
                </a:solidFill>
                <a:latin typeface="+mn-lt"/>
              </a:rPr>
              <a:t>en Irlande ?</a:t>
            </a:r>
          </a:p>
          <a:p>
            <a:pPr marL="457200" lvl="1" indent="0">
              <a:buNone/>
            </a:pPr>
            <a:endParaRPr lang="fr-FR" sz="2000" dirty="0">
              <a:solidFill>
                <a:schemeClr val="tx1"/>
              </a:solidFill>
              <a:latin typeface="+mn-lt"/>
            </a:endParaRPr>
          </a:p>
          <a:p>
            <a:pPr marL="914400" lvl="1" indent="-457200">
              <a:buFont typeface="+mj-lt"/>
              <a:buAutoNum type="alphaLcPeriod"/>
            </a:pPr>
            <a:r>
              <a:rPr lang="fr-FR" sz="2000" dirty="0">
                <a:solidFill>
                  <a:schemeClr val="tx1"/>
                </a:solidFill>
                <a:latin typeface="+mn-lt"/>
              </a:rPr>
              <a:t>Pour le Parquet européen : règlement du Parquet européen ; pour l’Irlande : acte du Conseil du 29 mai 2000, Entraide judiciaire en matière pénale entre les États membres de l’Union européenne</a:t>
            </a:r>
          </a:p>
          <a:p>
            <a:pPr marL="914400" lvl="1" indent="-457200">
              <a:buFont typeface="+mj-lt"/>
              <a:buAutoNum type="alphaLcPeriod"/>
            </a:pPr>
            <a:r>
              <a:rPr lang="fr-FR" sz="2000" dirty="0">
                <a:solidFill>
                  <a:schemeClr val="tx1"/>
                </a:solidFill>
                <a:latin typeface="+mn-lt"/>
              </a:rPr>
              <a:t>Accord de travail entre le Parquet européen et l’Irlande</a:t>
            </a:r>
          </a:p>
          <a:p>
            <a:pPr marL="914400" lvl="1" indent="-457200">
              <a:buFont typeface="+mj-lt"/>
              <a:buAutoNum type="alphaLcPeriod"/>
            </a:pPr>
            <a:r>
              <a:rPr lang="fr-FR" sz="2000" dirty="0">
                <a:solidFill>
                  <a:schemeClr val="tx1"/>
                </a:solidFill>
                <a:latin typeface="+mn-lt"/>
              </a:rPr>
              <a:t>Accord de coopération entre l’UE et tous les États membres non participants</a:t>
            </a:r>
          </a:p>
          <a:p>
            <a:pPr marL="914400" lvl="1" indent="-457200">
              <a:buFont typeface="+mj-lt"/>
              <a:buAutoNum type="alphaLcPeriod"/>
            </a:pPr>
            <a:r>
              <a:rPr lang="fr-FR" sz="2000" dirty="0">
                <a:solidFill>
                  <a:schemeClr val="tx1"/>
                </a:solidFill>
                <a:latin typeface="+mn-lt"/>
              </a:rPr>
              <a:t>Article 325 du traité sur le fonctionnement de l’Union européenne</a:t>
            </a:r>
          </a:p>
        </p:txBody>
      </p:sp>
      <p:sp>
        <p:nvSpPr>
          <p:cNvPr id="5" name="Dia számának helye 4">
            <a:extLst>
              <a:ext uri="{FF2B5EF4-FFF2-40B4-BE49-F238E27FC236}">
                <a16:creationId xmlns:a16="http://schemas.microsoft.com/office/drawing/2014/main" id="{41817D22-C4C8-452B-804F-16C40C73DDB8}"/>
              </a:ext>
            </a:extLst>
          </p:cNvPr>
          <p:cNvSpPr>
            <a:spLocks noGrp="1"/>
          </p:cNvSpPr>
          <p:nvPr>
            <p:ph type="sldNum" sz="quarter" idx="12"/>
          </p:nvPr>
        </p:nvSpPr>
        <p:spPr/>
        <p:txBody>
          <a:bodyPr/>
          <a:lstStyle/>
          <a:p>
            <a:fld id="{6113E31D-E2AB-40D1-8B51-AFA5AFEF393A}" type="slidenum">
              <a:rPr lang="en-US" smtClean="0"/>
              <a:t>23</a:t>
            </a:fld>
            <a:endParaRPr lang="fr-FR" dirty="0"/>
          </a:p>
        </p:txBody>
      </p:sp>
    </p:spTree>
    <p:extLst>
      <p:ext uri="{BB962C8B-B14F-4D97-AF65-F5344CB8AC3E}">
        <p14:creationId xmlns:p14="http://schemas.microsoft.com/office/powerpoint/2010/main" val="10789116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fr-FR" dirty="0"/>
              <a:t>Relations avec les États membres non participants</a:t>
            </a:r>
          </a:p>
        </p:txBody>
      </p:sp>
      <p:sp>
        <p:nvSpPr>
          <p:cNvPr id="3" name="Inhaltsplatzhalter 2"/>
          <p:cNvSpPr>
            <a:spLocks noGrp="1"/>
          </p:cNvSpPr>
          <p:nvPr>
            <p:ph idx="1"/>
          </p:nvPr>
        </p:nvSpPr>
        <p:spPr/>
        <p:txBody>
          <a:bodyPr>
            <a:normAutofit fontScale="92500" lnSpcReduction="20000"/>
          </a:bodyPr>
          <a:lstStyle/>
          <a:p>
            <a:pPr marL="0" indent="0">
              <a:buNone/>
            </a:pPr>
            <a:r>
              <a:rPr lang="fr-FR" sz="1800" b="1" dirty="0">
                <a:solidFill>
                  <a:schemeClr val="tx1"/>
                </a:solidFill>
                <a:latin typeface="+mn-lt"/>
              </a:rPr>
              <a:t>Article 105 du règlement du Parquet européen : </a:t>
            </a:r>
          </a:p>
          <a:p>
            <a:r>
              <a:rPr lang="fr-FR" sz="1800" dirty="0">
                <a:solidFill>
                  <a:schemeClr val="tx1"/>
                </a:solidFill>
                <a:latin typeface="+mn-lt"/>
              </a:rPr>
              <a:t>(1) : </a:t>
            </a:r>
            <a:r>
              <a:rPr lang="fr-FR" sz="1800" b="1" dirty="0">
                <a:solidFill>
                  <a:schemeClr val="tx1"/>
                </a:solidFill>
                <a:latin typeface="+mn-lt"/>
              </a:rPr>
              <a:t>arrangements de travail </a:t>
            </a:r>
            <a:r>
              <a:rPr lang="fr-FR" sz="1800" dirty="0">
                <a:solidFill>
                  <a:schemeClr val="tx1"/>
                </a:solidFill>
                <a:latin typeface="+mn-lt"/>
              </a:rPr>
              <a:t>visés à l’article 99(3) ; mais ceux-ci ne concernent que l’échange d’</a:t>
            </a:r>
            <a:r>
              <a:rPr lang="fr-FR" sz="1800" b="1" dirty="0">
                <a:solidFill>
                  <a:schemeClr val="tx1"/>
                </a:solidFill>
                <a:latin typeface="+mn-lt"/>
              </a:rPr>
              <a:t>informations stratégiques </a:t>
            </a:r>
            <a:r>
              <a:rPr lang="fr-FR" sz="1800" dirty="0">
                <a:solidFill>
                  <a:schemeClr val="tx1"/>
                </a:solidFill>
                <a:latin typeface="+mn-lt"/>
              </a:rPr>
              <a:t>et le </a:t>
            </a:r>
            <a:r>
              <a:rPr lang="fr-FR" sz="1800" b="1" dirty="0">
                <a:solidFill>
                  <a:schemeClr val="tx1"/>
                </a:solidFill>
                <a:latin typeface="+mn-lt"/>
              </a:rPr>
              <a:t>détachement d’officiers de liaison – </a:t>
            </a:r>
            <a:r>
              <a:rPr lang="fr-FR" sz="1800" u="sng" dirty="0">
                <a:solidFill>
                  <a:schemeClr val="tx1"/>
                </a:solidFill>
                <a:latin typeface="+mn-lt"/>
              </a:rPr>
              <a:t>la réponse b. serait incorrecte</a:t>
            </a:r>
            <a:endParaRPr lang="fr-FR" sz="1800" b="1" dirty="0">
              <a:solidFill>
                <a:schemeClr val="tx1"/>
              </a:solidFill>
              <a:latin typeface="+mn-lt"/>
            </a:endParaRPr>
          </a:p>
          <a:p>
            <a:r>
              <a:rPr lang="fr-FR" sz="1800" dirty="0">
                <a:solidFill>
                  <a:schemeClr val="tx1"/>
                </a:solidFill>
                <a:latin typeface="+mn-lt"/>
              </a:rPr>
              <a:t>(2) : le Parquet européen peut désigner des </a:t>
            </a:r>
            <a:r>
              <a:rPr lang="fr-FR" sz="1800" b="1" dirty="0">
                <a:solidFill>
                  <a:schemeClr val="tx1"/>
                </a:solidFill>
                <a:latin typeface="+mn-lt"/>
              </a:rPr>
              <a:t>points de contact </a:t>
            </a:r>
            <a:r>
              <a:rPr lang="fr-FR" sz="1800" dirty="0">
                <a:solidFill>
                  <a:schemeClr val="tx1"/>
                </a:solidFill>
                <a:latin typeface="+mn-lt"/>
              </a:rPr>
              <a:t>dans ces États membres</a:t>
            </a:r>
          </a:p>
          <a:p>
            <a:r>
              <a:rPr lang="fr-FR" sz="1800" dirty="0">
                <a:solidFill>
                  <a:schemeClr val="tx1"/>
                </a:solidFill>
                <a:latin typeface="+mn-lt"/>
              </a:rPr>
              <a:t>(3) : </a:t>
            </a:r>
            <a:r>
              <a:rPr lang="fr-FR" sz="1800" b="1" dirty="0">
                <a:solidFill>
                  <a:schemeClr val="tx1"/>
                </a:solidFill>
                <a:latin typeface="+mn-lt"/>
              </a:rPr>
              <a:t>instrument juridique</a:t>
            </a:r>
            <a:r>
              <a:rPr lang="fr-FR" dirty="0"/>
              <a:t> </a:t>
            </a:r>
            <a:r>
              <a:rPr lang="fr-FR" sz="1800" dirty="0">
                <a:solidFill>
                  <a:schemeClr val="tx1"/>
                </a:solidFill>
                <a:latin typeface="+mn-lt"/>
              </a:rPr>
              <a:t>sur la coopération</a:t>
            </a:r>
            <a:r>
              <a:rPr lang="fr-FR" dirty="0"/>
              <a:t> </a:t>
            </a:r>
            <a:r>
              <a:rPr lang="fr-FR" sz="1800" dirty="0">
                <a:solidFill>
                  <a:schemeClr val="tx1"/>
                </a:solidFill>
                <a:latin typeface="+mn-lt"/>
              </a:rPr>
              <a:t>entre le Parquet européen et l’État membre</a:t>
            </a:r>
            <a:r>
              <a:rPr lang="fr-FR" dirty="0"/>
              <a:t> </a:t>
            </a:r>
            <a:br>
              <a:rPr dirty="0"/>
            </a:br>
            <a:r>
              <a:rPr lang="fr-FR" sz="1800" dirty="0">
                <a:solidFill>
                  <a:schemeClr val="tx1"/>
                </a:solidFill>
                <a:latin typeface="+mn-lt"/>
              </a:rPr>
              <a:t>non participant ? – ce</a:t>
            </a:r>
            <a:r>
              <a:rPr lang="fr-FR" dirty="0"/>
              <a:t> </a:t>
            </a:r>
            <a:r>
              <a:rPr lang="fr-FR" sz="1800" dirty="0">
                <a:solidFill>
                  <a:schemeClr val="tx1"/>
                </a:solidFill>
                <a:latin typeface="+mn-lt"/>
              </a:rPr>
              <a:t>serait</a:t>
            </a:r>
            <a:r>
              <a:rPr lang="fr-FR" dirty="0"/>
              <a:t> </a:t>
            </a:r>
            <a:r>
              <a:rPr lang="fr-FR" sz="1800" dirty="0">
                <a:solidFill>
                  <a:schemeClr val="tx1"/>
                </a:solidFill>
                <a:latin typeface="+mn-lt"/>
              </a:rPr>
              <a:t>la</a:t>
            </a:r>
            <a:r>
              <a:rPr lang="fr-FR" dirty="0"/>
              <a:t> </a:t>
            </a:r>
            <a:r>
              <a:rPr lang="fr-FR" sz="1800" u="sng" dirty="0">
                <a:solidFill>
                  <a:schemeClr val="tx1"/>
                </a:solidFill>
                <a:latin typeface="+mn-lt"/>
              </a:rPr>
              <a:t>réponse c., mais un tel instrument juridique n’existe pas (encore)</a:t>
            </a:r>
            <a:endParaRPr lang="fr-FR" sz="1800" dirty="0">
              <a:solidFill>
                <a:schemeClr val="tx1"/>
              </a:solidFill>
              <a:latin typeface="+mn-lt"/>
            </a:endParaRPr>
          </a:p>
          <a:p>
            <a:r>
              <a:rPr lang="fr-FR" sz="1800" b="1" dirty="0">
                <a:solidFill>
                  <a:schemeClr val="tx1"/>
                </a:solidFill>
                <a:latin typeface="+mn-lt"/>
              </a:rPr>
              <a:t>En l’absence d’un tel (nouvel) instrument juridique spécifique</a:t>
            </a:r>
            <a:r>
              <a:rPr lang="fr-FR" dirty="0"/>
              <a:t> :</a:t>
            </a:r>
            <a:r>
              <a:rPr lang="fr-FR" sz="1800" dirty="0">
                <a:solidFill>
                  <a:schemeClr val="tx1"/>
                </a:solidFill>
                <a:latin typeface="+mn-lt"/>
              </a:rPr>
              <a:t> les États membres notifient le </a:t>
            </a:r>
            <a:r>
              <a:rPr lang="fr-FR" sz="1800" b="1" dirty="0">
                <a:solidFill>
                  <a:schemeClr val="tx1"/>
                </a:solidFill>
                <a:latin typeface="+mn-lt"/>
              </a:rPr>
              <a:t>Parquet européen en tant qu’autorité compétente </a:t>
            </a:r>
            <a:r>
              <a:rPr lang="fr-FR" sz="1800" dirty="0">
                <a:solidFill>
                  <a:schemeClr val="tx1"/>
                </a:solidFill>
                <a:latin typeface="+mn-lt"/>
              </a:rPr>
              <a:t>aux fins des actes de l’Union relatifs à la coopération judiciaire</a:t>
            </a:r>
          </a:p>
          <a:p>
            <a:r>
              <a:rPr lang="fr-FR" sz="1800" u="sng" dirty="0">
                <a:solidFill>
                  <a:schemeClr val="tx1"/>
                </a:solidFill>
                <a:latin typeface="+mn-lt"/>
              </a:rPr>
              <a:t>La réponse a. est donc correcte du point de vue du règlement du Parquet européen</a:t>
            </a:r>
            <a:r>
              <a:rPr lang="fr-FR" sz="1800" dirty="0">
                <a:solidFill>
                  <a:schemeClr val="tx1"/>
                </a:solidFill>
                <a:latin typeface="+mn-lt"/>
              </a:rPr>
              <a:t>, mais :</a:t>
            </a:r>
          </a:p>
          <a:p>
            <a:pPr lvl="1">
              <a:lnSpc>
                <a:spcPct val="110000"/>
              </a:lnSpc>
              <a:buFont typeface="Wingdings" panose="05000000000000000000" pitchFamily="2" charset="2"/>
              <a:buChar char="Ø"/>
            </a:pPr>
            <a:r>
              <a:rPr lang="fr-FR" dirty="0">
                <a:solidFill>
                  <a:schemeClr val="tx1"/>
                </a:solidFill>
                <a:latin typeface="+mn-lt"/>
              </a:rPr>
              <a:t>seuls les </a:t>
            </a:r>
            <a:r>
              <a:rPr lang="fr-FR" b="1" dirty="0">
                <a:solidFill>
                  <a:schemeClr val="tx1"/>
                </a:solidFill>
                <a:latin typeface="+mn-lt"/>
              </a:rPr>
              <a:t>États membres participants </a:t>
            </a:r>
            <a:r>
              <a:rPr lang="fr-FR" dirty="0">
                <a:solidFill>
                  <a:schemeClr val="tx1"/>
                </a:solidFill>
                <a:latin typeface="+mn-lt"/>
              </a:rPr>
              <a:t>ont l’obligation de désigner le Parquet européen et assimilent ainsi le Parquet européen à leurs propres autorités judiciaires. L’article 325 ne spécifie pas d’obligation suffisante de coopération pénale, de sorte que la </a:t>
            </a:r>
            <a:r>
              <a:rPr lang="fr-FR" u="sng" dirty="0">
                <a:solidFill>
                  <a:schemeClr val="tx1"/>
                </a:solidFill>
                <a:latin typeface="+mn-lt"/>
              </a:rPr>
              <a:t>réponse b. serait incorrecte</a:t>
            </a:r>
            <a:endParaRPr lang="fr-FR" dirty="0">
              <a:solidFill>
                <a:schemeClr val="tx1"/>
              </a:solidFill>
              <a:latin typeface="+mn-lt"/>
            </a:endParaRPr>
          </a:p>
          <a:p>
            <a:pPr lvl="1">
              <a:lnSpc>
                <a:spcPct val="110000"/>
              </a:lnSpc>
              <a:buFont typeface="Wingdings" panose="05000000000000000000" pitchFamily="2" charset="2"/>
              <a:buChar char="Ø"/>
            </a:pPr>
            <a:r>
              <a:rPr lang="fr-FR" dirty="0">
                <a:solidFill>
                  <a:schemeClr val="tx1"/>
                </a:solidFill>
                <a:latin typeface="+mn-lt"/>
              </a:rPr>
              <a:t>Compatible avec l’article 82 du TFUE ? - ne concerne que les </a:t>
            </a:r>
            <a:r>
              <a:rPr lang="fr-FR" b="1" dirty="0">
                <a:solidFill>
                  <a:schemeClr val="tx1"/>
                </a:solidFill>
                <a:latin typeface="+mn-lt"/>
              </a:rPr>
              <a:t>autorités des États membres</a:t>
            </a:r>
          </a:p>
          <a:p>
            <a:pPr lvl="1">
              <a:lnSpc>
                <a:spcPct val="110000"/>
              </a:lnSpc>
              <a:buFont typeface="Wingdings" panose="05000000000000000000" pitchFamily="2" charset="2"/>
              <a:buChar char="Ø"/>
            </a:pPr>
            <a:r>
              <a:rPr lang="fr-FR" dirty="0">
                <a:solidFill>
                  <a:schemeClr val="tx1"/>
                </a:solidFill>
                <a:latin typeface="+mn-lt"/>
              </a:rPr>
              <a:t>Les États membres non participants</a:t>
            </a:r>
            <a:r>
              <a:rPr lang="fr-FR" dirty="0"/>
              <a:t> </a:t>
            </a:r>
            <a:r>
              <a:rPr lang="fr-FR" dirty="0">
                <a:solidFill>
                  <a:schemeClr val="tx1"/>
                </a:solidFill>
                <a:latin typeface="+mn-lt"/>
              </a:rPr>
              <a:t>reconnaîtront-ils le Parquet européen ?</a:t>
            </a:r>
          </a:p>
          <a:p>
            <a:pPr marL="0" indent="0">
              <a:buNone/>
            </a:pPr>
            <a:endParaRPr lang="fr-FR" sz="1800" dirty="0"/>
          </a:p>
        </p:txBody>
      </p:sp>
      <p:sp>
        <p:nvSpPr>
          <p:cNvPr id="5" name="Dia számának helye 4">
            <a:extLst>
              <a:ext uri="{FF2B5EF4-FFF2-40B4-BE49-F238E27FC236}">
                <a16:creationId xmlns:a16="http://schemas.microsoft.com/office/drawing/2014/main" id="{A70A612B-0E2D-45B1-9B78-ACCB792380F0}"/>
              </a:ext>
            </a:extLst>
          </p:cNvPr>
          <p:cNvSpPr>
            <a:spLocks noGrp="1"/>
          </p:cNvSpPr>
          <p:nvPr>
            <p:ph type="sldNum" sz="quarter" idx="12"/>
          </p:nvPr>
        </p:nvSpPr>
        <p:spPr/>
        <p:txBody>
          <a:bodyPr/>
          <a:lstStyle/>
          <a:p>
            <a:fld id="{6113E31D-E2AB-40D1-8B51-AFA5AFEF393A}" type="slidenum">
              <a:rPr lang="en-US" smtClean="0"/>
              <a:t>24</a:t>
            </a:fld>
            <a:endParaRPr lang="fr-FR" dirty="0"/>
          </a:p>
        </p:txBody>
      </p:sp>
    </p:spTree>
    <p:extLst>
      <p:ext uri="{BB962C8B-B14F-4D97-AF65-F5344CB8AC3E}">
        <p14:creationId xmlns:p14="http://schemas.microsoft.com/office/powerpoint/2010/main" val="42379208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a:solidFill>
                  <a:schemeClr val="tx1">
                    <a:lumMod val="50000"/>
                    <a:lumOff val="50000"/>
                  </a:schemeClr>
                </a:solidFill>
              </a:rPr>
              <a:t>Merci de </a:t>
            </a:r>
            <a:br>
              <a:rPr dirty="0"/>
            </a:br>
            <a:r>
              <a:rPr lang="fr-FR" dirty="0">
                <a:solidFill>
                  <a:schemeClr val="tx1">
                    <a:lumMod val="50000"/>
                    <a:lumOff val="50000"/>
                  </a:schemeClr>
                </a:solidFill>
              </a:rPr>
              <a:t>votre attention</a:t>
            </a:r>
          </a:p>
        </p:txBody>
      </p:sp>
      <p:sp>
        <p:nvSpPr>
          <p:cNvPr id="3" name="Textplatzhalter 2"/>
          <p:cNvSpPr>
            <a:spLocks noGrp="1"/>
          </p:cNvSpPr>
          <p:nvPr>
            <p:ph type="body" idx="1"/>
          </p:nvPr>
        </p:nvSpPr>
        <p:spPr/>
        <p:txBody>
          <a:bodyPr>
            <a:normAutofit lnSpcReduction="10000"/>
          </a:bodyPr>
          <a:lstStyle/>
          <a:p>
            <a:endParaRPr lang="fr-FR" dirty="0"/>
          </a:p>
          <a:p>
            <a:r>
              <a:rPr lang="fr-FR" dirty="0">
                <a:solidFill>
                  <a:srgbClr val="133C8B"/>
                </a:solidFill>
              </a:rPr>
              <a:t>www.european.law</a:t>
            </a:r>
          </a:p>
        </p:txBody>
      </p:sp>
    </p:spTree>
    <p:extLst>
      <p:ext uri="{BB962C8B-B14F-4D97-AF65-F5344CB8AC3E}">
        <p14:creationId xmlns:p14="http://schemas.microsoft.com/office/powerpoint/2010/main" val="3195350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474415"/>
            <a:ext cx="9843888" cy="1143000"/>
          </a:xfrm>
        </p:spPr>
        <p:txBody>
          <a:bodyPr>
            <a:normAutofit/>
          </a:bodyPr>
          <a:lstStyle/>
          <a:p>
            <a:r>
              <a:rPr lang="fr-FR" dirty="0"/>
              <a:t>Relations avec les autres institutions, organes et organismes de l’Union</a:t>
            </a:r>
          </a:p>
        </p:txBody>
      </p:sp>
      <p:sp>
        <p:nvSpPr>
          <p:cNvPr id="3" name="Inhaltsplatzhalter 2"/>
          <p:cNvSpPr>
            <a:spLocks noGrp="1"/>
          </p:cNvSpPr>
          <p:nvPr>
            <p:ph idx="1"/>
          </p:nvPr>
        </p:nvSpPr>
        <p:spPr>
          <a:xfrm>
            <a:off x="687848" y="1905000"/>
            <a:ext cx="9919192" cy="4267200"/>
          </a:xfrm>
        </p:spPr>
        <p:txBody>
          <a:bodyPr>
            <a:normAutofit fontScale="85000" lnSpcReduction="20000"/>
          </a:bodyPr>
          <a:lstStyle/>
          <a:p>
            <a:pPr marL="0" indent="0">
              <a:buNone/>
            </a:pPr>
            <a:r>
              <a:rPr lang="fr-FR" sz="2100" b="1" dirty="0">
                <a:solidFill>
                  <a:schemeClr val="tx1"/>
                </a:solidFill>
                <a:latin typeface="+mn-lt"/>
              </a:rPr>
              <a:t>Article 99 du règlement du Parquet européen : </a:t>
            </a:r>
          </a:p>
          <a:p>
            <a:pPr>
              <a:buFont typeface="Arial" panose="020B0604020202020204" pitchFamily="34" charset="0"/>
              <a:buChar char="•"/>
            </a:pPr>
            <a:r>
              <a:rPr lang="fr-FR" sz="1900" dirty="0">
                <a:solidFill>
                  <a:schemeClr val="tx1"/>
                </a:solidFill>
                <a:latin typeface="+mn-lt"/>
              </a:rPr>
              <a:t>(1) : </a:t>
            </a:r>
            <a:r>
              <a:rPr lang="fr-FR" sz="1900" b="1" dirty="0">
                <a:solidFill>
                  <a:schemeClr val="tx1"/>
                </a:solidFill>
                <a:latin typeface="+mn-lt"/>
              </a:rPr>
              <a:t>relations de coopération </a:t>
            </a:r>
            <a:r>
              <a:rPr lang="fr-FR" sz="1900" dirty="0">
                <a:solidFill>
                  <a:schemeClr val="tx1"/>
                </a:solidFill>
                <a:latin typeface="+mn-lt"/>
              </a:rPr>
              <a:t>avec</a:t>
            </a:r>
          </a:p>
          <a:p>
            <a:pPr lvl="1">
              <a:lnSpc>
                <a:spcPct val="90000"/>
              </a:lnSpc>
              <a:buFont typeface="Wingdings" panose="05000000000000000000" pitchFamily="2" charset="2"/>
              <a:buChar char="Ø"/>
              <a:defRPr/>
            </a:pPr>
            <a:r>
              <a:rPr lang="fr-FR" sz="1900" dirty="0">
                <a:solidFill>
                  <a:schemeClr val="tx1"/>
                </a:solidFill>
                <a:latin typeface="+mn-lt"/>
              </a:rPr>
              <a:t>des</a:t>
            </a:r>
            <a:r>
              <a:rPr lang="fr-FR" sz="1900" b="1" dirty="0">
                <a:solidFill>
                  <a:schemeClr val="tx1"/>
                </a:solidFill>
                <a:latin typeface="+mn-lt"/>
              </a:rPr>
              <a:t> institutions, organes et agences de l’Union concernés</a:t>
            </a:r>
            <a:r>
              <a:rPr lang="fr-FR" sz="1900" dirty="0">
                <a:solidFill>
                  <a:schemeClr val="tx1"/>
                </a:solidFill>
                <a:latin typeface="+mn-lt"/>
              </a:rPr>
              <a:t>,</a:t>
            </a:r>
          </a:p>
          <a:p>
            <a:pPr lvl="1">
              <a:lnSpc>
                <a:spcPct val="90000"/>
              </a:lnSpc>
              <a:buFont typeface="Wingdings" panose="05000000000000000000" pitchFamily="2" charset="2"/>
              <a:buChar char="Ø"/>
              <a:defRPr/>
            </a:pPr>
            <a:r>
              <a:rPr lang="fr-FR" sz="1900" dirty="0">
                <a:solidFill>
                  <a:schemeClr val="tx1"/>
                </a:solidFill>
                <a:latin typeface="+mn-lt"/>
              </a:rPr>
              <a:t>des autorités d’</a:t>
            </a:r>
            <a:r>
              <a:rPr lang="fr-FR" sz="1900" b="1" dirty="0">
                <a:solidFill>
                  <a:schemeClr val="tx1"/>
                </a:solidFill>
                <a:latin typeface="+mn-lt"/>
              </a:rPr>
              <a:t>États membres non participants</a:t>
            </a:r>
            <a:r>
              <a:rPr lang="fr-FR" sz="1900" dirty="0">
                <a:solidFill>
                  <a:schemeClr val="tx1"/>
                </a:solidFill>
                <a:latin typeface="+mn-lt"/>
              </a:rPr>
              <a:t>,</a:t>
            </a:r>
          </a:p>
          <a:p>
            <a:pPr lvl="1">
              <a:lnSpc>
                <a:spcPct val="90000"/>
              </a:lnSpc>
              <a:buFont typeface="Wingdings" panose="05000000000000000000" pitchFamily="2" charset="2"/>
              <a:buChar char="Ø"/>
              <a:defRPr/>
            </a:pPr>
            <a:r>
              <a:rPr lang="fr-FR" sz="1900" dirty="0">
                <a:solidFill>
                  <a:schemeClr val="tx1"/>
                </a:solidFill>
                <a:latin typeface="+mn-lt"/>
              </a:rPr>
              <a:t>les autorités de </a:t>
            </a:r>
            <a:r>
              <a:rPr lang="fr-FR" sz="1900" b="1" dirty="0">
                <a:solidFill>
                  <a:schemeClr val="tx1"/>
                </a:solidFill>
                <a:latin typeface="+mn-lt"/>
              </a:rPr>
              <a:t>payes tiers </a:t>
            </a:r>
            <a:r>
              <a:rPr lang="fr-FR" sz="1900" dirty="0">
                <a:solidFill>
                  <a:schemeClr val="tx1"/>
                </a:solidFill>
                <a:latin typeface="+mn-lt"/>
              </a:rPr>
              <a:t>et des </a:t>
            </a:r>
            <a:r>
              <a:rPr lang="fr-FR" sz="1900" b="1" dirty="0">
                <a:solidFill>
                  <a:schemeClr val="tx1"/>
                </a:solidFill>
                <a:latin typeface="+mn-lt"/>
              </a:rPr>
              <a:t>organisations internationales</a:t>
            </a:r>
            <a:endParaRPr lang="fr-FR" sz="1900" dirty="0">
              <a:solidFill>
                <a:schemeClr val="tx1"/>
              </a:solidFill>
              <a:latin typeface="+mn-lt"/>
            </a:endParaRPr>
          </a:p>
          <a:p>
            <a:pPr>
              <a:buFont typeface="Arial" panose="020B0604020202020204" pitchFamily="34" charset="0"/>
              <a:buChar char="•"/>
            </a:pPr>
            <a:r>
              <a:rPr lang="fr-FR" sz="1900" dirty="0">
                <a:solidFill>
                  <a:schemeClr val="tx1"/>
                </a:solidFill>
                <a:latin typeface="+mn-lt"/>
              </a:rPr>
              <a:t> (2) : Le Parquet européen peut </a:t>
            </a:r>
            <a:r>
              <a:rPr lang="fr-FR" sz="1900" b="1" dirty="0">
                <a:solidFill>
                  <a:schemeClr val="tx1"/>
                </a:solidFill>
                <a:latin typeface="+mn-lt"/>
              </a:rPr>
              <a:t>échanger </a:t>
            </a:r>
            <a:r>
              <a:rPr lang="fr-FR" sz="1900" dirty="0">
                <a:solidFill>
                  <a:schemeClr val="tx1"/>
                </a:solidFill>
                <a:latin typeface="+mn-lt"/>
              </a:rPr>
              <a:t>directement </a:t>
            </a:r>
            <a:r>
              <a:rPr lang="fr-FR" sz="1900" b="1" dirty="0">
                <a:solidFill>
                  <a:schemeClr val="tx1"/>
                </a:solidFill>
                <a:latin typeface="+mn-lt"/>
              </a:rPr>
              <a:t>toutes les informations</a:t>
            </a:r>
            <a:r>
              <a:rPr lang="fr-FR" sz="1900" dirty="0">
                <a:solidFill>
                  <a:schemeClr val="tx1"/>
                </a:solidFill>
                <a:latin typeface="+mn-lt"/>
              </a:rPr>
              <a:t>, mais :</a:t>
            </a:r>
            <a:br>
              <a:rPr dirty="0"/>
            </a:br>
            <a:r>
              <a:rPr lang="en-US" dirty="0"/>
              <a:t>	</a:t>
            </a:r>
            <a:r>
              <a:rPr lang="fr-FR" sz="1900" b="1" dirty="0">
                <a:solidFill>
                  <a:schemeClr val="tx1"/>
                </a:solidFill>
                <a:latin typeface="+mn-lt"/>
              </a:rPr>
              <a:t>sauf disposition contraire du présent règlement</a:t>
            </a:r>
            <a:endParaRPr lang="fr-FR" dirty="0">
              <a:solidFill>
                <a:schemeClr val="tx1"/>
              </a:solidFill>
              <a:latin typeface="+mn-lt"/>
            </a:endParaRPr>
          </a:p>
          <a:p>
            <a:pPr lvl="1">
              <a:buFont typeface="Wingdings" panose="05000000000000000000" pitchFamily="2" charset="2"/>
              <a:buChar char="Ø"/>
              <a:defRPr/>
            </a:pPr>
            <a:r>
              <a:rPr lang="fr-FR" sz="1900" dirty="0">
                <a:solidFill>
                  <a:schemeClr val="tx1"/>
                </a:solidFill>
                <a:latin typeface="+mn-lt"/>
              </a:rPr>
              <a:t>voir les articles 31 à 33 pour la coopération « interne au Parquet européen »</a:t>
            </a:r>
            <a:endParaRPr lang="fr-FR" sz="1900" i="1" dirty="0">
              <a:solidFill>
                <a:srgbClr val="FF0000"/>
              </a:solidFill>
              <a:latin typeface="+mn-lt"/>
            </a:endParaRPr>
          </a:p>
          <a:p>
            <a:pPr lvl="1">
              <a:lnSpc>
                <a:spcPct val="90000"/>
              </a:lnSpc>
              <a:buFont typeface="Wingdings" panose="05000000000000000000" pitchFamily="2" charset="2"/>
              <a:buChar char="Ø"/>
              <a:defRPr/>
            </a:pPr>
            <a:r>
              <a:rPr lang="fr-FR" sz="1900" dirty="0">
                <a:solidFill>
                  <a:schemeClr val="tx1"/>
                </a:solidFill>
                <a:latin typeface="+mn-lt"/>
              </a:rPr>
              <a:t>voir les articles 100 à 102 pour les relations avec les principaux partenaires de l’Union européenne dans le domaine de la justice et des affaires intérieures</a:t>
            </a:r>
          </a:p>
          <a:p>
            <a:pPr lvl="1">
              <a:lnSpc>
                <a:spcPct val="90000"/>
              </a:lnSpc>
              <a:buFont typeface="Wingdings" panose="05000000000000000000" pitchFamily="2" charset="2"/>
              <a:buChar char="Ø"/>
              <a:defRPr/>
            </a:pPr>
            <a:r>
              <a:rPr lang="fr-FR" sz="1900" dirty="0">
                <a:solidFill>
                  <a:schemeClr val="tx1"/>
                </a:solidFill>
                <a:latin typeface="+mn-lt"/>
              </a:rPr>
              <a:t>voir l’article 103 pour</a:t>
            </a:r>
            <a:r>
              <a:rPr lang="fr-FR" dirty="0"/>
              <a:t> </a:t>
            </a:r>
            <a:r>
              <a:rPr lang="fr-FR" sz="1900" dirty="0">
                <a:solidFill>
                  <a:schemeClr val="tx1"/>
                </a:solidFill>
                <a:latin typeface="+mn-lt"/>
              </a:rPr>
              <a:t>les autres institutions/organes/organismes de l’Union</a:t>
            </a:r>
          </a:p>
          <a:p>
            <a:pPr lvl="1">
              <a:lnSpc>
                <a:spcPct val="90000"/>
              </a:lnSpc>
              <a:buFont typeface="Wingdings" panose="05000000000000000000" pitchFamily="2" charset="2"/>
              <a:buChar char="Ø"/>
              <a:defRPr/>
            </a:pPr>
            <a:r>
              <a:rPr lang="fr-FR" sz="1900" dirty="0">
                <a:solidFill>
                  <a:schemeClr val="tx1"/>
                </a:solidFill>
                <a:latin typeface="+mn-lt"/>
              </a:rPr>
              <a:t>voir les articles 104 et 105 pour les « vrais MAE »/coopération</a:t>
            </a:r>
            <a:r>
              <a:rPr lang="fr-FR" dirty="0"/>
              <a:t> </a:t>
            </a:r>
            <a:r>
              <a:rPr lang="fr-FR" sz="1900" dirty="0">
                <a:solidFill>
                  <a:schemeClr val="tx1"/>
                </a:solidFill>
                <a:latin typeface="+mn-lt"/>
              </a:rPr>
              <a:t>avec des</a:t>
            </a:r>
            <a:r>
              <a:rPr lang="fr-FR" dirty="0"/>
              <a:t> </a:t>
            </a:r>
            <a:r>
              <a:rPr lang="fr-FR" sz="1900" dirty="0">
                <a:solidFill>
                  <a:schemeClr val="tx1"/>
                </a:solidFill>
                <a:latin typeface="+mn-lt"/>
              </a:rPr>
              <a:t>pays tiers/organisations internationales</a:t>
            </a:r>
          </a:p>
          <a:p>
            <a:pPr marL="342900" lvl="1" indent="-342900">
              <a:buFont typeface="Arial" panose="020B0604020202020204" pitchFamily="34" charset="0"/>
              <a:buChar char="•"/>
              <a:defRPr/>
            </a:pPr>
            <a:r>
              <a:rPr lang="fr-FR" sz="1900" dirty="0">
                <a:solidFill>
                  <a:schemeClr val="tx1"/>
                </a:solidFill>
                <a:latin typeface="+mn-lt"/>
              </a:rPr>
              <a:t>(3) : </a:t>
            </a:r>
            <a:r>
              <a:rPr lang="fr-FR" sz="1900" b="1" dirty="0">
                <a:solidFill>
                  <a:schemeClr val="tx1"/>
                </a:solidFill>
                <a:latin typeface="+mn-lt"/>
              </a:rPr>
              <a:t>arrangements de travail</a:t>
            </a:r>
            <a:r>
              <a:rPr lang="fr-FR" sz="1900" dirty="0">
                <a:solidFill>
                  <a:schemeClr val="tx1"/>
                </a:solidFill>
                <a:latin typeface="+mn-lt"/>
              </a:rPr>
              <a:t>, mais : uniquement de </a:t>
            </a:r>
            <a:r>
              <a:rPr lang="fr-FR" sz="1900" b="1" dirty="0">
                <a:solidFill>
                  <a:schemeClr val="tx1"/>
                </a:solidFill>
                <a:latin typeface="+mn-lt"/>
              </a:rPr>
              <a:t>nature technique et/ou opérationnelle</a:t>
            </a:r>
            <a:r>
              <a:rPr lang="fr-FR" sz="1900" dirty="0">
                <a:solidFill>
                  <a:schemeClr val="tx1"/>
                </a:solidFill>
                <a:latin typeface="+mn-lt"/>
              </a:rPr>
              <a:t>, </a:t>
            </a:r>
            <a:r>
              <a:rPr lang="fr-FR" sz="1900" b="1" dirty="0">
                <a:solidFill>
                  <a:schemeClr val="tx1"/>
                </a:solidFill>
                <a:latin typeface="+mn-lt"/>
              </a:rPr>
              <a:t>pas de base pour l’échange de données à caractère personnel</a:t>
            </a:r>
            <a:r>
              <a:rPr lang="fr-FR" sz="1900" dirty="0">
                <a:solidFill>
                  <a:schemeClr val="tx1"/>
                </a:solidFill>
                <a:latin typeface="+mn-lt"/>
              </a:rPr>
              <a:t>, ni d’effets juridiquement contraignants pour l’Union ou ses États membres</a:t>
            </a:r>
          </a:p>
          <a:p>
            <a:pPr lvl="1">
              <a:buFont typeface="Wingdings" panose="05000000000000000000" pitchFamily="2" charset="2"/>
              <a:buChar char="Ø"/>
              <a:defRPr/>
            </a:pPr>
            <a:r>
              <a:rPr lang="fr-FR" sz="1900" dirty="0">
                <a:solidFill>
                  <a:schemeClr val="tx1"/>
                </a:solidFill>
                <a:latin typeface="+mn-lt"/>
              </a:rPr>
              <a:t>voir l’article 66 du</a:t>
            </a:r>
            <a:r>
              <a:rPr lang="fr-FR" dirty="0"/>
              <a:t> </a:t>
            </a:r>
            <a:r>
              <a:rPr lang="fr-FR" sz="1900" dirty="0">
                <a:solidFill>
                  <a:schemeClr val="tx1"/>
                </a:solidFill>
                <a:latin typeface="+mn-lt"/>
              </a:rPr>
              <a:t>règlement intérieur (décision 003/2020 du collège) sur les arrangements de travail</a:t>
            </a:r>
          </a:p>
          <a:p>
            <a:pPr marL="342900" lvl="1" indent="-342900">
              <a:buFont typeface="Arial" panose="020B0604020202020204" pitchFamily="34" charset="0"/>
              <a:buChar char="•"/>
              <a:defRPr/>
            </a:pPr>
            <a:endParaRPr lang="fr-FR" sz="1900" dirty="0">
              <a:solidFill>
                <a:schemeClr val="tx1"/>
              </a:solidFill>
              <a:latin typeface="+mn-lt"/>
            </a:endParaRPr>
          </a:p>
          <a:p>
            <a:pPr marL="457200" lvl="1" indent="0">
              <a:buNone/>
              <a:defRPr/>
            </a:pPr>
            <a:endParaRPr lang="fr-FR" sz="1900" dirty="0">
              <a:solidFill>
                <a:prstClr val="black"/>
              </a:solidFill>
              <a:latin typeface="Calibri"/>
            </a:endParaRPr>
          </a:p>
        </p:txBody>
      </p:sp>
      <p:sp>
        <p:nvSpPr>
          <p:cNvPr id="5" name="Dia számának helye 4">
            <a:extLst>
              <a:ext uri="{FF2B5EF4-FFF2-40B4-BE49-F238E27FC236}">
                <a16:creationId xmlns:a16="http://schemas.microsoft.com/office/drawing/2014/main" id="{DC3BE755-8C38-4ECB-9B17-8363E60615CA}"/>
              </a:ext>
            </a:extLst>
          </p:cNvPr>
          <p:cNvSpPr>
            <a:spLocks noGrp="1"/>
          </p:cNvSpPr>
          <p:nvPr>
            <p:ph type="sldNum" sz="quarter" idx="12"/>
          </p:nvPr>
        </p:nvSpPr>
        <p:spPr/>
        <p:txBody>
          <a:bodyPr/>
          <a:lstStyle/>
          <a:p>
            <a:fld id="{6113E31D-E2AB-40D1-8B51-AFA5AFEF393A}" type="slidenum">
              <a:rPr lang="en-US" smtClean="0"/>
              <a:t>3</a:t>
            </a:fld>
            <a:endParaRPr lang="fr-FR" dirty="0"/>
          </a:p>
        </p:txBody>
      </p:sp>
    </p:spTree>
    <p:extLst>
      <p:ext uri="{BB962C8B-B14F-4D97-AF65-F5344CB8AC3E}">
        <p14:creationId xmlns:p14="http://schemas.microsoft.com/office/powerpoint/2010/main" val="1249286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fr-FR" b="1" dirty="0"/>
              <a:t>Parquet européen : coopération internationale</a:t>
            </a:r>
            <a:endParaRPr lang="fr-FR" dirty="0"/>
          </a:p>
        </p:txBody>
      </p:sp>
      <p:sp>
        <p:nvSpPr>
          <p:cNvPr id="3" name="Inhaltsplatzhalter 2"/>
          <p:cNvSpPr>
            <a:spLocks noGrp="1"/>
          </p:cNvSpPr>
          <p:nvPr>
            <p:ph idx="1"/>
          </p:nvPr>
        </p:nvSpPr>
        <p:spPr>
          <a:xfrm>
            <a:off x="687848" y="1499016"/>
            <a:ext cx="9967452" cy="4673184"/>
          </a:xfrm>
        </p:spPr>
        <p:txBody>
          <a:bodyPr>
            <a:normAutofit lnSpcReduction="10000"/>
          </a:bodyPr>
          <a:lstStyle/>
          <a:p>
            <a:endParaRPr lang="fr-FR" dirty="0"/>
          </a:p>
          <a:p>
            <a:pPr marL="0" indent="0" algn="ctr">
              <a:buNone/>
            </a:pPr>
            <a:r>
              <a:rPr lang="fr-FR" b="1" dirty="0">
                <a:solidFill>
                  <a:schemeClr val="tx1"/>
                </a:solidFill>
              </a:rPr>
              <a:t>Règlement 2017/1939 (« règlement du Parquet européen »)</a:t>
            </a:r>
          </a:p>
          <a:p>
            <a:pPr marL="0" indent="0" algn="ctr">
              <a:buNone/>
            </a:pPr>
            <a:r>
              <a:rPr lang="fr-FR" b="1" dirty="0"/>
              <a:t> CHAPITRE V</a:t>
            </a:r>
          </a:p>
          <a:p>
            <a:pPr marL="0" indent="0" algn="ctr">
              <a:buNone/>
            </a:pPr>
            <a:r>
              <a:rPr lang="fr-FR" b="1" dirty="0"/>
              <a:t>RÈGLES DE PROCÉDURE RELATIVES AUX ENQUÊTES, AUX MESURES D’ENQUÊTE, AUX POURSUITES ET AUX MESURES ALTERNATIVES AUX POURSUITES</a:t>
            </a:r>
          </a:p>
          <a:p>
            <a:pPr marL="0" indent="0" algn="ctr">
              <a:buNone/>
            </a:pPr>
            <a:r>
              <a:rPr lang="fr-FR" b="1" dirty="0"/>
              <a:t>SECTION 2</a:t>
            </a:r>
          </a:p>
          <a:p>
            <a:pPr marL="0" indent="0" algn="ctr">
              <a:buNone/>
            </a:pPr>
            <a:r>
              <a:rPr lang="fr-FR" b="1" dirty="0"/>
              <a:t>Règles relatives aux mesures d’enquête et autres mesures</a:t>
            </a:r>
          </a:p>
          <a:p>
            <a:pPr marL="0" indent="0">
              <a:buNone/>
            </a:pPr>
            <a:r>
              <a:rPr lang="fr-FR" b="1" dirty="0"/>
              <a:t>…</a:t>
            </a:r>
          </a:p>
          <a:p>
            <a:pPr marL="0" indent="0">
              <a:buNone/>
            </a:pPr>
            <a:r>
              <a:rPr lang="fr-FR" b="1" dirty="0"/>
              <a:t>Article 31 : Enquêtes</a:t>
            </a:r>
            <a:r>
              <a:rPr lang="fr-FR" dirty="0"/>
              <a:t> </a:t>
            </a:r>
            <a:r>
              <a:rPr lang="fr-FR" b="1" dirty="0"/>
              <a:t>transfrontières</a:t>
            </a:r>
          </a:p>
          <a:p>
            <a:pPr marL="0" indent="0">
              <a:buNone/>
            </a:pPr>
            <a:r>
              <a:rPr lang="fr-FR" b="1" dirty="0"/>
              <a:t>Article 32 : Exécution</a:t>
            </a:r>
            <a:r>
              <a:rPr lang="fr-FR" dirty="0"/>
              <a:t> </a:t>
            </a:r>
            <a:r>
              <a:rPr lang="fr-FR" b="1" dirty="0"/>
              <a:t>des</a:t>
            </a:r>
            <a:r>
              <a:rPr lang="fr-FR" dirty="0"/>
              <a:t> </a:t>
            </a:r>
            <a:r>
              <a:rPr lang="fr-FR" b="1" dirty="0"/>
              <a:t>mesures</a:t>
            </a:r>
            <a:r>
              <a:rPr lang="fr-FR" dirty="0"/>
              <a:t> </a:t>
            </a:r>
            <a:r>
              <a:rPr lang="fr-FR" b="1" dirty="0"/>
              <a:t>déléguées</a:t>
            </a:r>
          </a:p>
          <a:p>
            <a:pPr marL="0" indent="0">
              <a:buNone/>
            </a:pPr>
            <a:r>
              <a:rPr lang="fr-FR" b="1" dirty="0"/>
              <a:t>Article 33 : Détention provisoire et remise transfrontière</a:t>
            </a:r>
          </a:p>
          <a:p>
            <a:pPr marL="0" indent="0">
              <a:buNone/>
            </a:pPr>
            <a:endParaRPr lang="fr-FR" b="1" dirty="0"/>
          </a:p>
          <a:p>
            <a:pPr marL="0" indent="0">
              <a:buNone/>
            </a:pPr>
            <a:endParaRPr lang="fr-FR" b="1" dirty="0"/>
          </a:p>
        </p:txBody>
      </p:sp>
      <p:sp>
        <p:nvSpPr>
          <p:cNvPr id="4" name="Fußzeilenplatzhalter 3"/>
          <p:cNvSpPr>
            <a:spLocks noGrp="1"/>
          </p:cNvSpPr>
          <p:nvPr>
            <p:ph type="ftr" sz="quarter" idx="11"/>
          </p:nvPr>
        </p:nvSpPr>
        <p:spPr/>
        <p:txBody>
          <a:bodyPr/>
          <a:lstStyle/>
          <a:p>
            <a:endParaRPr lang="de-DE" dirty="0"/>
          </a:p>
        </p:txBody>
      </p:sp>
    </p:spTree>
    <p:extLst>
      <p:ext uri="{BB962C8B-B14F-4D97-AF65-F5344CB8AC3E}">
        <p14:creationId xmlns:p14="http://schemas.microsoft.com/office/powerpoint/2010/main" val="3049836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fr-FR" dirty="0"/>
              <a:t>Enquêtes transfrontières entre États membres participants</a:t>
            </a:r>
          </a:p>
        </p:txBody>
      </p:sp>
      <p:sp>
        <p:nvSpPr>
          <p:cNvPr id="3" name="Inhaltsplatzhalter 2"/>
          <p:cNvSpPr>
            <a:spLocks noGrp="1"/>
          </p:cNvSpPr>
          <p:nvPr>
            <p:ph idx="1"/>
          </p:nvPr>
        </p:nvSpPr>
        <p:spPr/>
        <p:txBody>
          <a:bodyPr>
            <a:normAutofit fontScale="85000" lnSpcReduction="10000"/>
          </a:bodyPr>
          <a:lstStyle/>
          <a:p>
            <a:pPr marL="0" indent="0">
              <a:buNone/>
            </a:pPr>
            <a:r>
              <a:rPr lang="fr-FR" sz="1800" b="1" dirty="0">
                <a:solidFill>
                  <a:schemeClr val="tx1"/>
                </a:solidFill>
                <a:latin typeface="+mn-lt"/>
              </a:rPr>
              <a:t>Article 31 du règlement du Parquet européen : </a:t>
            </a:r>
          </a:p>
          <a:p>
            <a:r>
              <a:rPr lang="fr-FR" sz="1800" dirty="0">
                <a:solidFill>
                  <a:schemeClr val="tx1"/>
                </a:solidFill>
                <a:latin typeface="+mn-lt"/>
              </a:rPr>
              <a:t>(1) : le </a:t>
            </a:r>
            <a:r>
              <a:rPr lang="fr-FR" sz="1800" b="1" dirty="0">
                <a:solidFill>
                  <a:schemeClr val="tx1"/>
                </a:solidFill>
                <a:latin typeface="+mn-lt"/>
              </a:rPr>
              <a:t>procureur européen délégué chargé de l’affaire décide de l’adoption de la mesure nécessaire ; il la délègue </a:t>
            </a:r>
            <a:r>
              <a:rPr lang="fr-FR" sz="1800" dirty="0">
                <a:solidFill>
                  <a:schemeClr val="tx1"/>
                </a:solidFill>
                <a:latin typeface="+mn-lt"/>
              </a:rPr>
              <a:t>à un </a:t>
            </a:r>
            <a:r>
              <a:rPr lang="fr-FR" sz="1800" b="1" dirty="0">
                <a:solidFill>
                  <a:schemeClr val="tx1"/>
                </a:solidFill>
                <a:latin typeface="+mn-lt"/>
              </a:rPr>
              <a:t>procureur européen délégué assistant</a:t>
            </a:r>
            <a:r>
              <a:rPr lang="fr-FR" sz="1800" dirty="0">
                <a:solidFill>
                  <a:schemeClr val="tx1"/>
                </a:solidFill>
                <a:latin typeface="+mn-lt"/>
              </a:rPr>
              <a:t> situé dans l’État membre </a:t>
            </a:r>
            <a:r>
              <a:rPr lang="fr-FR" sz="1800" b="1" dirty="0">
                <a:solidFill>
                  <a:schemeClr val="tx1"/>
                </a:solidFill>
                <a:latin typeface="+mn-lt"/>
              </a:rPr>
              <a:t>dans lequel la mesure doit être exécutée</a:t>
            </a:r>
            <a:endParaRPr lang="fr-FR" sz="1800" dirty="0">
              <a:solidFill>
                <a:schemeClr val="tx1"/>
              </a:solidFill>
              <a:latin typeface="+mn-lt"/>
            </a:endParaRPr>
          </a:p>
          <a:p>
            <a:r>
              <a:rPr lang="fr-FR" sz="1800" dirty="0">
                <a:solidFill>
                  <a:schemeClr val="tx1"/>
                </a:solidFill>
                <a:latin typeface="+mn-lt"/>
              </a:rPr>
              <a:t>(2) : toute mesure à la disposition du procureur européen délégué chargé de l’affaire conformément à l’article 30 </a:t>
            </a:r>
          </a:p>
          <a:p>
            <a:r>
              <a:rPr lang="fr-FR" sz="1800" dirty="0">
                <a:solidFill>
                  <a:schemeClr val="tx1"/>
                </a:solidFill>
                <a:latin typeface="+mn-lt"/>
              </a:rPr>
              <a:t>(3) : en principe, seulement une autorisation</a:t>
            </a:r>
            <a:r>
              <a:rPr lang="fr-FR" dirty="0"/>
              <a:t> </a:t>
            </a:r>
            <a:r>
              <a:rPr lang="fr-FR" sz="1800" dirty="0">
                <a:solidFill>
                  <a:schemeClr val="tx1"/>
                </a:solidFill>
                <a:latin typeface="+mn-lt"/>
              </a:rPr>
              <a:t>judiciaire</a:t>
            </a:r>
            <a:r>
              <a:rPr lang="fr-FR" dirty="0"/>
              <a:t> </a:t>
            </a:r>
            <a:r>
              <a:rPr lang="fr-FR" sz="1800" dirty="0">
                <a:solidFill>
                  <a:schemeClr val="tx1"/>
                </a:solidFill>
                <a:latin typeface="+mn-lt"/>
              </a:rPr>
              <a:t>dans un</a:t>
            </a:r>
            <a:r>
              <a:rPr lang="fr-FR" dirty="0"/>
              <a:t> </a:t>
            </a:r>
            <a:r>
              <a:rPr lang="fr-FR" sz="1800" dirty="0">
                <a:solidFill>
                  <a:schemeClr val="tx1"/>
                </a:solidFill>
                <a:latin typeface="+mn-lt"/>
              </a:rPr>
              <a:t>État membre </a:t>
            </a:r>
          </a:p>
          <a:p>
            <a:r>
              <a:rPr lang="fr-FR" sz="1800" dirty="0">
                <a:solidFill>
                  <a:schemeClr val="tx1"/>
                </a:solidFill>
                <a:latin typeface="+mn-lt"/>
              </a:rPr>
              <a:t>(4) : le PED assistant engage la</a:t>
            </a:r>
            <a:r>
              <a:rPr lang="fr-FR" dirty="0"/>
              <a:t> </a:t>
            </a:r>
            <a:r>
              <a:rPr lang="fr-FR" sz="1800" dirty="0">
                <a:solidFill>
                  <a:schemeClr val="tx1"/>
                </a:solidFill>
                <a:latin typeface="+mn-lt"/>
              </a:rPr>
              <a:t>mesure</a:t>
            </a:r>
            <a:r>
              <a:rPr lang="fr-FR" dirty="0"/>
              <a:t> </a:t>
            </a:r>
            <a:r>
              <a:rPr lang="fr-FR" sz="1800" dirty="0">
                <a:solidFill>
                  <a:schemeClr val="tx1"/>
                </a:solidFill>
                <a:latin typeface="+mn-lt"/>
              </a:rPr>
              <a:t>déléguée ou</a:t>
            </a:r>
            <a:r>
              <a:rPr lang="fr-FR" dirty="0"/>
              <a:t> </a:t>
            </a:r>
            <a:r>
              <a:rPr lang="fr-FR" sz="1800" dirty="0">
                <a:solidFill>
                  <a:schemeClr val="tx1"/>
                </a:solidFill>
                <a:latin typeface="+mn-lt"/>
              </a:rPr>
              <a:t>en charge les autorités nationales, voir aussi l’</a:t>
            </a:r>
            <a:r>
              <a:rPr lang="fr-FR" sz="1800" b="1" dirty="0">
                <a:solidFill>
                  <a:schemeClr val="tx1"/>
                </a:solidFill>
                <a:latin typeface="+mn-lt"/>
              </a:rPr>
              <a:t>article 32</a:t>
            </a:r>
          </a:p>
          <a:p>
            <a:r>
              <a:rPr lang="fr-FR" sz="1800" dirty="0">
                <a:solidFill>
                  <a:schemeClr val="tx1"/>
                </a:solidFill>
                <a:latin typeface="+mn-lt"/>
              </a:rPr>
              <a:t>(5), (7), (8) : </a:t>
            </a:r>
            <a:r>
              <a:rPr lang="fr-FR" sz="1800" b="1" dirty="0">
                <a:solidFill>
                  <a:schemeClr val="tx1"/>
                </a:solidFill>
                <a:latin typeface="+mn-lt"/>
              </a:rPr>
              <a:t>pas de motifs stricts de refus, mécanisme de résolution au sein du Parquet européen</a:t>
            </a:r>
            <a:r>
              <a:rPr lang="fr-FR" dirty="0"/>
              <a:t> </a:t>
            </a:r>
          </a:p>
          <a:p>
            <a:pPr lvl="1">
              <a:lnSpc>
                <a:spcPct val="110000"/>
              </a:lnSpc>
              <a:buFont typeface="Wingdings" panose="05000000000000000000" pitchFamily="2" charset="2"/>
              <a:buChar char="Ø"/>
            </a:pPr>
            <a:r>
              <a:rPr lang="fr-FR" dirty="0">
                <a:solidFill>
                  <a:schemeClr val="tx1"/>
                </a:solidFill>
                <a:latin typeface="+mn-lt"/>
              </a:rPr>
              <a:t> nouveau système</a:t>
            </a:r>
            <a:r>
              <a:rPr lang="fr-FR" dirty="0"/>
              <a:t> </a:t>
            </a:r>
            <a:r>
              <a:rPr lang="fr-FR" i="1" dirty="0">
                <a:solidFill>
                  <a:schemeClr val="tx1"/>
                </a:solidFill>
                <a:latin typeface="+mn-lt"/>
              </a:rPr>
              <a:t>sui generis </a:t>
            </a:r>
            <a:r>
              <a:rPr lang="fr-FR" dirty="0">
                <a:solidFill>
                  <a:schemeClr val="tx1"/>
                </a:solidFill>
                <a:latin typeface="+mn-lt"/>
              </a:rPr>
              <a:t>pour la coopération interne au Parquet européen</a:t>
            </a:r>
          </a:p>
          <a:p>
            <a:pPr lvl="1">
              <a:lnSpc>
                <a:spcPct val="110000"/>
              </a:lnSpc>
              <a:buFont typeface="Wingdings" panose="05000000000000000000" pitchFamily="2" charset="2"/>
              <a:buChar char="Ø"/>
            </a:pPr>
            <a:r>
              <a:rPr lang="fr-FR" dirty="0">
                <a:solidFill>
                  <a:schemeClr val="tx1"/>
                </a:solidFill>
                <a:latin typeface="+mn-lt"/>
              </a:rPr>
              <a:t> en règle générale, les </a:t>
            </a:r>
            <a:r>
              <a:rPr lang="fr-FR" b="1" dirty="0">
                <a:solidFill>
                  <a:schemeClr val="tx1"/>
                </a:solidFill>
                <a:latin typeface="+mn-lt"/>
              </a:rPr>
              <a:t>instruments juridiques relatifs à la reconnaissance mutuelle ou à la coopération transfrontière</a:t>
            </a:r>
            <a:r>
              <a:rPr lang="fr-FR" dirty="0">
                <a:solidFill>
                  <a:schemeClr val="tx1"/>
                </a:solidFill>
                <a:latin typeface="+mn-lt"/>
              </a:rPr>
              <a:t>, par exemple la décision d’enquête européenne ou la convention européenne d’entraide judiciaire en matière pénale de 2000</a:t>
            </a:r>
            <a:r>
              <a:rPr lang="fr-FR" b="1" dirty="0">
                <a:solidFill>
                  <a:schemeClr val="tx1"/>
                </a:solidFill>
                <a:latin typeface="+mn-lt"/>
              </a:rPr>
              <a:t>, ne sont pas applicables dans les États membres participants</a:t>
            </a:r>
            <a:r>
              <a:rPr lang="fr-FR" dirty="0">
                <a:solidFill>
                  <a:schemeClr val="tx1"/>
                </a:solidFill>
                <a:latin typeface="+mn-lt"/>
              </a:rPr>
              <a:t> </a:t>
            </a:r>
          </a:p>
          <a:p>
            <a:pPr marL="201168" lvl="1" indent="0">
              <a:lnSpc>
                <a:spcPct val="110000"/>
              </a:lnSpc>
              <a:buNone/>
            </a:pPr>
            <a:r>
              <a:rPr lang="fr-FR" b="1" dirty="0">
                <a:solidFill>
                  <a:schemeClr val="tx1"/>
                </a:solidFill>
                <a:latin typeface="+mn-lt"/>
              </a:rPr>
              <a:t>Exception : </a:t>
            </a:r>
            <a:r>
              <a:rPr lang="fr-FR" sz="1800" dirty="0">
                <a:solidFill>
                  <a:schemeClr val="tx1"/>
                </a:solidFill>
                <a:latin typeface="+mn-lt"/>
              </a:rPr>
              <a:t>(6)</a:t>
            </a:r>
            <a:r>
              <a:rPr lang="fr-FR" dirty="0">
                <a:solidFill>
                  <a:schemeClr val="tx1"/>
                </a:solidFill>
                <a:latin typeface="+mn-lt"/>
              </a:rPr>
              <a:t> : </a:t>
            </a:r>
            <a:r>
              <a:rPr lang="fr-FR" b="1" dirty="0">
                <a:solidFill>
                  <a:schemeClr val="tx1"/>
                </a:solidFill>
                <a:latin typeface="+mn-lt"/>
              </a:rPr>
              <a:t>la mesure déléguée n’existe pas dans une situation purement interne</a:t>
            </a:r>
            <a:r>
              <a:rPr lang="fr-FR" dirty="0">
                <a:solidFill>
                  <a:schemeClr val="tx1"/>
                </a:solidFill>
                <a:latin typeface="+mn-lt"/>
              </a:rPr>
              <a:t>, </a:t>
            </a:r>
            <a:r>
              <a:rPr lang="fr-FR" b="1" dirty="0">
                <a:solidFill>
                  <a:schemeClr val="tx1"/>
                </a:solidFill>
                <a:latin typeface="+mn-lt"/>
              </a:rPr>
              <a:t>mais il serait possible d’y avoir recours dans une situation transfrontière régie par les instruments juridiques en vigueur en matière de reconnaissance mutuelle ou de coopération transfrontière</a:t>
            </a:r>
            <a:endParaRPr lang="fr-FR" sz="1800" dirty="0"/>
          </a:p>
        </p:txBody>
      </p:sp>
      <p:sp>
        <p:nvSpPr>
          <p:cNvPr id="4" name="Fußzeilenplatzhalter 3"/>
          <p:cNvSpPr>
            <a:spLocks noGrp="1"/>
          </p:cNvSpPr>
          <p:nvPr>
            <p:ph type="ftr" sz="quarter" idx="11"/>
          </p:nvPr>
        </p:nvSpPr>
        <p:spPr/>
        <p:txBody>
          <a:bodyPr/>
          <a:lstStyle/>
          <a:p>
            <a:endParaRPr lang="de-DE" dirty="0"/>
          </a:p>
        </p:txBody>
      </p:sp>
    </p:spTree>
    <p:extLst>
      <p:ext uri="{BB962C8B-B14F-4D97-AF65-F5344CB8AC3E}">
        <p14:creationId xmlns:p14="http://schemas.microsoft.com/office/powerpoint/2010/main" val="303460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fr-FR" dirty="0"/>
              <a:t>Enquêtes transfrontières entre États membres participants</a:t>
            </a:r>
          </a:p>
        </p:txBody>
      </p:sp>
      <p:sp>
        <p:nvSpPr>
          <p:cNvPr id="3" name="Inhaltsplatzhalter 2"/>
          <p:cNvSpPr>
            <a:spLocks noGrp="1"/>
          </p:cNvSpPr>
          <p:nvPr>
            <p:ph idx="1"/>
          </p:nvPr>
        </p:nvSpPr>
        <p:spPr/>
        <p:txBody>
          <a:bodyPr>
            <a:normAutofit fontScale="92500" lnSpcReduction="10000"/>
          </a:bodyPr>
          <a:lstStyle/>
          <a:p>
            <a:pPr marL="0" indent="0">
              <a:buNone/>
            </a:pPr>
            <a:r>
              <a:rPr lang="fr-FR" sz="1800" b="1" dirty="0">
                <a:solidFill>
                  <a:schemeClr val="tx1"/>
                </a:solidFill>
                <a:latin typeface="+mn-lt"/>
              </a:rPr>
              <a:t>Article 31 du règlement du Parquet européen : </a:t>
            </a:r>
          </a:p>
          <a:p>
            <a:r>
              <a:rPr lang="fr-FR" sz="1800" dirty="0">
                <a:solidFill>
                  <a:schemeClr val="tx1"/>
                </a:solidFill>
                <a:latin typeface="+mn-lt"/>
              </a:rPr>
              <a:t>(6) : si la </a:t>
            </a:r>
            <a:r>
              <a:rPr lang="fr-FR" sz="1800" b="1" dirty="0">
                <a:solidFill>
                  <a:schemeClr val="tx1"/>
                </a:solidFill>
                <a:latin typeface="+mn-lt"/>
              </a:rPr>
              <a:t>mesure déléguée n’existe pas dans une situation purement interne, mais il serait possible d’y avoir recours dans une situation transfrontière régie par les instruments juridiques en vigueur en matière de reconnaissance mutuelle ou de coopération transfrontière, </a:t>
            </a:r>
            <a:r>
              <a:rPr lang="fr-FR" sz="1800" dirty="0">
                <a:solidFill>
                  <a:schemeClr val="tx1"/>
                </a:solidFill>
                <a:latin typeface="+mn-lt"/>
              </a:rPr>
              <a:t>les </a:t>
            </a:r>
            <a:r>
              <a:rPr lang="fr-FR" sz="1800" b="1" dirty="0">
                <a:solidFill>
                  <a:schemeClr val="tx1"/>
                </a:solidFill>
                <a:latin typeface="+mn-lt"/>
              </a:rPr>
              <a:t>procureurs européens délégués </a:t>
            </a:r>
            <a:r>
              <a:rPr lang="fr-FR" sz="1800" dirty="0">
                <a:solidFill>
                  <a:schemeClr val="tx1"/>
                </a:solidFill>
                <a:latin typeface="+mn-lt"/>
              </a:rPr>
              <a:t>concernés peuvent, en accord avec les procureurs européens chargés de la surveillance de l’affaire dont ils dépendent, </a:t>
            </a:r>
            <a:r>
              <a:rPr lang="fr-FR" sz="1800" b="1" dirty="0">
                <a:solidFill>
                  <a:schemeClr val="tx1"/>
                </a:solidFill>
                <a:latin typeface="+mn-lt"/>
              </a:rPr>
              <a:t>recourir à ces instruments</a:t>
            </a:r>
            <a:endParaRPr lang="fr-FR" sz="1800" dirty="0">
              <a:solidFill>
                <a:schemeClr val="tx1"/>
              </a:solidFill>
              <a:latin typeface="+mn-lt"/>
            </a:endParaRPr>
          </a:p>
          <a:p>
            <a:pPr marL="201168" lvl="1" indent="0">
              <a:lnSpc>
                <a:spcPct val="110000"/>
              </a:lnSpc>
              <a:buNone/>
            </a:pPr>
            <a:r>
              <a:rPr lang="fr-FR" dirty="0"/>
              <a:t> </a:t>
            </a:r>
            <a:r>
              <a:rPr lang="fr-FR" dirty="0">
                <a:solidFill>
                  <a:schemeClr val="tx1"/>
                </a:solidFill>
                <a:latin typeface="+mn-lt"/>
              </a:rPr>
              <a:t>Exemples : </a:t>
            </a:r>
          </a:p>
          <a:p>
            <a:pPr marL="201168" lvl="1" indent="0">
              <a:lnSpc>
                <a:spcPct val="110000"/>
              </a:lnSpc>
              <a:buNone/>
            </a:pPr>
            <a:r>
              <a:rPr lang="fr-FR" sz="1400" dirty="0"/>
              <a:t>Directive 2014/41/UE du 3 avril 2014 concernant la décision d’enquête européenne en matière pénale</a:t>
            </a:r>
          </a:p>
          <a:p>
            <a:pPr lvl="1">
              <a:lnSpc>
                <a:spcPct val="110000"/>
              </a:lnSpc>
              <a:buFont typeface="Wingdings" panose="05000000000000000000" pitchFamily="2" charset="2"/>
              <a:buChar char="Ø"/>
            </a:pPr>
            <a:r>
              <a:rPr lang="fr-FR" sz="1400" dirty="0"/>
              <a:t>Articles 22 et 23 : transfèrement temporaire de personnes détenues aux fins de la réalisation et de l’exécution d’une mesure d’enquête</a:t>
            </a:r>
          </a:p>
          <a:p>
            <a:pPr lvl="1">
              <a:lnSpc>
                <a:spcPct val="110000"/>
              </a:lnSpc>
              <a:buFont typeface="Wingdings" panose="05000000000000000000" pitchFamily="2" charset="2"/>
              <a:buChar char="Ø"/>
            </a:pPr>
            <a:r>
              <a:rPr lang="fr-FR" dirty="0"/>
              <a:t> </a:t>
            </a:r>
            <a:r>
              <a:rPr lang="fr-FR" sz="1400" dirty="0"/>
              <a:t>Article 24 : audition par vidéoconférence ou par un autre moyen de transmission audiovisuelle</a:t>
            </a:r>
          </a:p>
          <a:p>
            <a:pPr marL="0" lvl="1" indent="0">
              <a:spcBef>
                <a:spcPts val="1200"/>
              </a:spcBef>
              <a:spcAft>
                <a:spcPts val="200"/>
              </a:spcAft>
              <a:buSzPct val="100000"/>
              <a:buNone/>
            </a:pPr>
            <a:r>
              <a:rPr lang="fr-FR" dirty="0">
                <a:solidFill>
                  <a:schemeClr val="tx1"/>
                </a:solidFill>
                <a:latin typeface="+mn-lt"/>
              </a:rPr>
              <a:t>L’utilisation du </a:t>
            </a:r>
            <a:r>
              <a:rPr lang="fr-FR" b="1" dirty="0">
                <a:solidFill>
                  <a:schemeClr val="tx1"/>
                </a:solidFill>
                <a:latin typeface="+mn-lt"/>
              </a:rPr>
              <a:t>mandat d’arrêt européen </a:t>
            </a:r>
            <a:r>
              <a:rPr lang="fr-FR" dirty="0">
                <a:solidFill>
                  <a:schemeClr val="tx1"/>
                </a:solidFill>
                <a:latin typeface="+mn-lt"/>
              </a:rPr>
              <a:t>est régie par l’</a:t>
            </a:r>
            <a:r>
              <a:rPr lang="fr-FR" b="1" dirty="0">
                <a:solidFill>
                  <a:schemeClr val="tx1"/>
                </a:solidFill>
                <a:latin typeface="+mn-lt"/>
              </a:rPr>
              <a:t>article 33 du règlement du Parquet européen</a:t>
            </a:r>
            <a:r>
              <a:rPr lang="fr-FR" dirty="0">
                <a:solidFill>
                  <a:schemeClr val="tx1"/>
                </a:solidFill>
                <a:latin typeface="+mn-lt"/>
              </a:rPr>
              <a:t>.</a:t>
            </a:r>
          </a:p>
          <a:p>
            <a:pPr marL="0" lvl="1" indent="0">
              <a:spcBef>
                <a:spcPts val="1200"/>
              </a:spcBef>
              <a:spcAft>
                <a:spcPts val="200"/>
              </a:spcAft>
              <a:buSzPct val="100000"/>
              <a:buNone/>
            </a:pPr>
            <a:r>
              <a:rPr lang="fr-FR" dirty="0">
                <a:solidFill>
                  <a:schemeClr val="tx1"/>
                </a:solidFill>
                <a:latin typeface="+mn-lt"/>
              </a:rPr>
              <a:t>En ce qui concerne les </a:t>
            </a:r>
            <a:r>
              <a:rPr lang="fr-FR" b="1" dirty="0">
                <a:solidFill>
                  <a:schemeClr val="tx1"/>
                </a:solidFill>
                <a:latin typeface="+mn-lt"/>
              </a:rPr>
              <a:t>États membres non participants</a:t>
            </a:r>
            <a:r>
              <a:rPr lang="fr-FR" dirty="0">
                <a:solidFill>
                  <a:schemeClr val="tx1"/>
                </a:solidFill>
                <a:latin typeface="+mn-lt"/>
              </a:rPr>
              <a:t>, les instruments de l’UE sur la reconnaissance mutuelle ou la coopération transfrontalière sont applicables par notification du Parquet européen en tant qu’autorité compétente, </a:t>
            </a:r>
            <a:r>
              <a:rPr lang="fr-FR" b="1" dirty="0">
                <a:solidFill>
                  <a:schemeClr val="tx1"/>
                </a:solidFill>
                <a:latin typeface="+mn-lt"/>
              </a:rPr>
              <a:t>article 105 du règlement du Parquet européen</a:t>
            </a:r>
            <a:endParaRPr lang="fr-FR" dirty="0">
              <a:solidFill>
                <a:schemeClr val="tx1"/>
              </a:solidFill>
              <a:latin typeface="+mn-lt"/>
            </a:endParaRPr>
          </a:p>
        </p:txBody>
      </p:sp>
      <p:sp>
        <p:nvSpPr>
          <p:cNvPr id="4" name="Fußzeilenplatzhalter 3"/>
          <p:cNvSpPr>
            <a:spLocks noGrp="1"/>
          </p:cNvSpPr>
          <p:nvPr>
            <p:ph type="ftr" sz="quarter" idx="11"/>
          </p:nvPr>
        </p:nvSpPr>
        <p:spPr/>
        <p:txBody>
          <a:bodyPr/>
          <a:lstStyle/>
          <a:p>
            <a:endParaRPr lang="de-DE" dirty="0"/>
          </a:p>
        </p:txBody>
      </p:sp>
    </p:spTree>
    <p:extLst>
      <p:ext uri="{BB962C8B-B14F-4D97-AF65-F5344CB8AC3E}">
        <p14:creationId xmlns:p14="http://schemas.microsoft.com/office/powerpoint/2010/main" val="3415213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7" y="614264"/>
            <a:ext cx="9967451" cy="820311"/>
          </a:xfrm>
        </p:spPr>
        <p:txBody>
          <a:bodyPr>
            <a:normAutofit/>
          </a:bodyPr>
          <a:lstStyle/>
          <a:p>
            <a:r>
              <a:rPr lang="fr-FR" dirty="0"/>
              <a:t>Relations avec Eurojust</a:t>
            </a:r>
          </a:p>
        </p:txBody>
      </p:sp>
      <p:sp>
        <p:nvSpPr>
          <p:cNvPr id="3" name="Inhaltsplatzhalter 2"/>
          <p:cNvSpPr>
            <a:spLocks noGrp="1"/>
          </p:cNvSpPr>
          <p:nvPr>
            <p:ph idx="1"/>
          </p:nvPr>
        </p:nvSpPr>
        <p:spPr/>
        <p:txBody>
          <a:bodyPr>
            <a:normAutofit lnSpcReduction="10000"/>
          </a:bodyPr>
          <a:lstStyle/>
          <a:p>
            <a:pPr marL="0" indent="0">
              <a:buNone/>
            </a:pPr>
            <a:r>
              <a:rPr lang="fr-FR" sz="2100" b="1" dirty="0">
                <a:solidFill>
                  <a:schemeClr val="tx1"/>
                </a:solidFill>
                <a:latin typeface="+mn-lt"/>
              </a:rPr>
              <a:t>Article 100 du règlement du Parquet européen : </a:t>
            </a:r>
          </a:p>
          <a:p>
            <a:r>
              <a:rPr lang="fr-FR" sz="1900" dirty="0">
                <a:solidFill>
                  <a:schemeClr val="tx1"/>
                </a:solidFill>
                <a:latin typeface="+mn-lt"/>
              </a:rPr>
              <a:t>(1) : coopération mutuelle </a:t>
            </a:r>
            <a:r>
              <a:rPr lang="fr-FR" sz="1900" b="1" dirty="0">
                <a:solidFill>
                  <a:schemeClr val="tx1"/>
                </a:solidFill>
                <a:latin typeface="+mn-lt"/>
              </a:rPr>
              <a:t>dans le cadre de leurs mandats respectifs</a:t>
            </a:r>
            <a:endParaRPr lang="fr-FR" sz="1900" dirty="0">
              <a:solidFill>
                <a:schemeClr val="tx1"/>
              </a:solidFill>
              <a:latin typeface="+mn-lt"/>
            </a:endParaRPr>
          </a:p>
          <a:p>
            <a:pPr lvl="1">
              <a:lnSpc>
                <a:spcPct val="90000"/>
              </a:lnSpc>
              <a:buFont typeface="Wingdings" panose="05000000000000000000" pitchFamily="2" charset="2"/>
              <a:buChar char="Ø"/>
              <a:defRPr/>
            </a:pPr>
            <a:r>
              <a:rPr lang="fr-FR" sz="1900" dirty="0">
                <a:solidFill>
                  <a:schemeClr val="tx1"/>
                </a:solidFill>
                <a:latin typeface="+mn-lt"/>
              </a:rPr>
              <a:t>article 22 du règlement du Parquet européen</a:t>
            </a:r>
            <a:endParaRPr lang="fr-FR" sz="1900" dirty="0">
              <a:solidFill>
                <a:srgbClr val="FF0000"/>
              </a:solidFill>
              <a:latin typeface="+mn-lt"/>
            </a:endParaRPr>
          </a:p>
          <a:p>
            <a:pPr lvl="1">
              <a:lnSpc>
                <a:spcPct val="90000"/>
              </a:lnSpc>
              <a:buFont typeface="Wingdings" panose="05000000000000000000" pitchFamily="2" charset="2"/>
              <a:buChar char="Ø"/>
              <a:defRPr/>
            </a:pPr>
            <a:r>
              <a:rPr lang="fr-FR" sz="1900" dirty="0">
                <a:solidFill>
                  <a:schemeClr val="tx1"/>
                </a:solidFill>
                <a:latin typeface="+mn-lt"/>
              </a:rPr>
              <a:t>articles 2 à 5 du règlement d’Eurojust</a:t>
            </a:r>
          </a:p>
          <a:p>
            <a:r>
              <a:rPr lang="fr-FR" sz="1900" dirty="0">
                <a:solidFill>
                  <a:schemeClr val="tx1"/>
                </a:solidFill>
                <a:latin typeface="+mn-lt"/>
              </a:rPr>
              <a:t>(2) : le Parquet européen peut associer Eurojust </a:t>
            </a:r>
            <a:r>
              <a:rPr lang="fr-FR" sz="1800" b="1" dirty="0">
                <a:solidFill>
                  <a:schemeClr val="tx1"/>
                </a:solidFill>
                <a:latin typeface="+mn-lt"/>
              </a:rPr>
              <a:t>à des questions opérationnelles</a:t>
            </a:r>
          </a:p>
          <a:p>
            <a:pPr marL="342900" lvl="1" indent="-342900">
              <a:buFont typeface="Arial" panose="020B0604020202020204" pitchFamily="34" charset="0"/>
              <a:buChar char="•"/>
              <a:defRPr/>
            </a:pPr>
            <a:r>
              <a:rPr lang="fr-FR" b="1" dirty="0">
                <a:solidFill>
                  <a:schemeClr val="tx1"/>
                </a:solidFill>
                <a:latin typeface="+mn-lt"/>
              </a:rPr>
              <a:t>en partageant des informations</a:t>
            </a:r>
            <a:r>
              <a:rPr lang="fr-FR" dirty="0">
                <a:solidFill>
                  <a:schemeClr val="tx1"/>
                </a:solidFill>
                <a:latin typeface="+mn-lt"/>
              </a:rPr>
              <a:t>, y compris des </a:t>
            </a:r>
            <a:r>
              <a:rPr lang="fr-FR" b="1" dirty="0">
                <a:solidFill>
                  <a:schemeClr val="tx1"/>
                </a:solidFill>
                <a:latin typeface="+mn-lt"/>
              </a:rPr>
              <a:t>données à caractère personnel</a:t>
            </a:r>
            <a:r>
              <a:rPr lang="fr-FR" dirty="0">
                <a:solidFill>
                  <a:schemeClr val="tx1"/>
                </a:solidFill>
                <a:latin typeface="+mn-lt"/>
              </a:rPr>
              <a:t>, sur ses enquêtes</a:t>
            </a:r>
          </a:p>
          <a:p>
            <a:pPr lvl="1">
              <a:lnSpc>
                <a:spcPct val="90000"/>
              </a:lnSpc>
              <a:buFont typeface="Wingdings" panose="05000000000000000000" pitchFamily="2" charset="2"/>
              <a:buChar char="Ø"/>
              <a:defRPr/>
            </a:pPr>
            <a:r>
              <a:rPr lang="fr-FR" sz="1900" dirty="0">
                <a:solidFill>
                  <a:schemeClr val="tx1"/>
                </a:solidFill>
                <a:latin typeface="+mn-lt"/>
              </a:rPr>
              <a:t>conformément aux dispositions pertinentes du règlement</a:t>
            </a:r>
          </a:p>
          <a:p>
            <a:pPr lvl="1">
              <a:lnSpc>
                <a:spcPct val="90000"/>
              </a:lnSpc>
              <a:buFont typeface="Wingdings" panose="05000000000000000000" pitchFamily="2" charset="2"/>
              <a:buChar char="Ø"/>
              <a:defRPr/>
            </a:pPr>
            <a:r>
              <a:rPr lang="fr-FR" sz="1900" dirty="0">
                <a:solidFill>
                  <a:schemeClr val="tx1"/>
                </a:solidFill>
                <a:latin typeface="+mn-lt"/>
              </a:rPr>
              <a:t> voir les articles 45, 46, 47(3), 53, 54</a:t>
            </a:r>
          </a:p>
          <a:p>
            <a:pPr marL="342900" lvl="1" indent="-342900">
              <a:buFont typeface="Arial" panose="020B0604020202020204" pitchFamily="34" charset="0"/>
              <a:buChar char="•"/>
              <a:defRPr/>
            </a:pPr>
            <a:r>
              <a:rPr lang="fr-FR" dirty="0">
                <a:solidFill>
                  <a:schemeClr val="tx1"/>
                </a:solidFill>
                <a:latin typeface="+mn-lt"/>
              </a:rPr>
              <a:t>Eurojust peut apporter son soutien à la </a:t>
            </a:r>
            <a:r>
              <a:rPr lang="fr-FR" b="1" dirty="0">
                <a:solidFill>
                  <a:schemeClr val="tx1"/>
                </a:solidFill>
                <a:latin typeface="+mn-lt"/>
              </a:rPr>
              <a:t>transmission de décisions du Parquet européen ou de demandes d’entraide judiciaire </a:t>
            </a:r>
            <a:r>
              <a:rPr lang="fr-FR" dirty="0">
                <a:solidFill>
                  <a:schemeClr val="tx1"/>
                </a:solidFill>
                <a:latin typeface="+mn-lt"/>
              </a:rPr>
              <a:t>à des </a:t>
            </a:r>
            <a:r>
              <a:rPr lang="fr-FR" b="1" dirty="0">
                <a:solidFill>
                  <a:schemeClr val="tx1"/>
                </a:solidFill>
                <a:latin typeface="+mn-lt"/>
              </a:rPr>
              <a:t>États membres non participants </a:t>
            </a:r>
            <a:r>
              <a:rPr lang="fr-FR" dirty="0">
                <a:solidFill>
                  <a:schemeClr val="tx1"/>
                </a:solidFill>
                <a:latin typeface="+mn-lt"/>
              </a:rPr>
              <a:t>ou à des </a:t>
            </a:r>
            <a:r>
              <a:rPr lang="fr-FR" b="1" dirty="0">
                <a:solidFill>
                  <a:schemeClr val="tx1"/>
                </a:solidFill>
                <a:latin typeface="+mn-lt"/>
              </a:rPr>
              <a:t>pays tiers</a:t>
            </a:r>
            <a:r>
              <a:rPr lang="fr-FR" dirty="0">
                <a:solidFill>
                  <a:schemeClr val="tx1"/>
                </a:solidFill>
                <a:latin typeface="+mn-lt"/>
              </a:rPr>
              <a:t>, ainsi qu’à leur exécution dans ces pays</a:t>
            </a:r>
          </a:p>
          <a:p>
            <a:pPr lvl="1">
              <a:lnSpc>
                <a:spcPct val="90000"/>
              </a:lnSpc>
              <a:buFont typeface="Wingdings" panose="05000000000000000000" pitchFamily="2" charset="2"/>
              <a:buChar char="Ø"/>
              <a:defRPr/>
            </a:pPr>
            <a:r>
              <a:rPr lang="fr-FR" sz="1900" dirty="0">
                <a:solidFill>
                  <a:schemeClr val="tx1"/>
                </a:solidFill>
                <a:latin typeface="+mn-lt"/>
              </a:rPr>
              <a:t>voir les articles 31 à 33 pour la coopération « interne au Parquet européen »</a:t>
            </a:r>
            <a:r>
              <a:rPr lang="fr-FR" dirty="0"/>
              <a:t> </a:t>
            </a:r>
            <a:endParaRPr lang="fr-FR" sz="1900" i="1" dirty="0">
              <a:solidFill>
                <a:srgbClr val="FF0000"/>
              </a:solidFill>
              <a:latin typeface="+mn-lt"/>
            </a:endParaRPr>
          </a:p>
          <a:p>
            <a:pPr lvl="1">
              <a:lnSpc>
                <a:spcPct val="90000"/>
              </a:lnSpc>
              <a:buFont typeface="Wingdings" panose="05000000000000000000" pitchFamily="2" charset="2"/>
              <a:buChar char="Ø"/>
              <a:defRPr/>
            </a:pPr>
            <a:r>
              <a:rPr lang="fr-FR" sz="1900" dirty="0">
                <a:solidFill>
                  <a:schemeClr val="tx1"/>
                </a:solidFill>
                <a:latin typeface="+mn-lt"/>
              </a:rPr>
              <a:t>voir les articles 104 et 105 pour la</a:t>
            </a:r>
            <a:r>
              <a:rPr lang="fr-FR" dirty="0"/>
              <a:t> </a:t>
            </a:r>
            <a:r>
              <a:rPr lang="fr-FR" sz="1900" dirty="0">
                <a:solidFill>
                  <a:schemeClr val="tx1"/>
                </a:solidFill>
                <a:latin typeface="+mn-lt"/>
              </a:rPr>
              <a:t>coopération</a:t>
            </a:r>
            <a:r>
              <a:rPr lang="fr-FR" dirty="0"/>
              <a:t> </a:t>
            </a:r>
            <a:r>
              <a:rPr lang="fr-FR" sz="1900" dirty="0">
                <a:solidFill>
                  <a:schemeClr val="tx1"/>
                </a:solidFill>
                <a:latin typeface="+mn-lt"/>
              </a:rPr>
              <a:t>avec</a:t>
            </a:r>
            <a:r>
              <a:rPr lang="fr-FR" dirty="0"/>
              <a:t> </a:t>
            </a:r>
            <a:r>
              <a:rPr lang="fr-FR" sz="1900" dirty="0">
                <a:solidFill>
                  <a:schemeClr val="tx1"/>
                </a:solidFill>
                <a:latin typeface="+mn-lt"/>
              </a:rPr>
              <a:t>des pays tiers/organisations internationales</a:t>
            </a:r>
          </a:p>
          <a:p>
            <a:pPr lvl="1">
              <a:lnSpc>
                <a:spcPct val="90000"/>
              </a:lnSpc>
              <a:buFont typeface="Wingdings" panose="05000000000000000000" pitchFamily="2" charset="2"/>
              <a:buChar char="Ø"/>
              <a:defRPr/>
            </a:pPr>
            <a:endParaRPr lang="fr-FR" sz="1900" b="1" dirty="0">
              <a:solidFill>
                <a:prstClr val="black"/>
              </a:solidFill>
              <a:latin typeface="Calibri"/>
            </a:endParaRPr>
          </a:p>
          <a:p>
            <a:pPr marL="342900" lvl="1" indent="-342900">
              <a:buFont typeface="Arial" panose="020B0604020202020204" pitchFamily="34" charset="0"/>
              <a:buChar char="•"/>
              <a:defRPr/>
            </a:pPr>
            <a:endParaRPr lang="fr-FR" sz="1900" dirty="0"/>
          </a:p>
          <a:p>
            <a:pPr lvl="1">
              <a:lnSpc>
                <a:spcPct val="90000"/>
              </a:lnSpc>
              <a:buFont typeface="Wingdings" panose="05000000000000000000" pitchFamily="2" charset="2"/>
              <a:buChar char="Ø"/>
              <a:defRPr/>
            </a:pPr>
            <a:endParaRPr lang="fr-FR" sz="1900" dirty="0">
              <a:solidFill>
                <a:prstClr val="black"/>
              </a:solidFill>
              <a:latin typeface="Calibri"/>
            </a:endParaRPr>
          </a:p>
        </p:txBody>
      </p:sp>
      <p:sp>
        <p:nvSpPr>
          <p:cNvPr id="5" name="Dia számának helye 4">
            <a:extLst>
              <a:ext uri="{FF2B5EF4-FFF2-40B4-BE49-F238E27FC236}">
                <a16:creationId xmlns:a16="http://schemas.microsoft.com/office/drawing/2014/main" id="{FBDB4937-804A-4D46-BFBF-E434FC66F721}"/>
              </a:ext>
            </a:extLst>
          </p:cNvPr>
          <p:cNvSpPr>
            <a:spLocks noGrp="1"/>
          </p:cNvSpPr>
          <p:nvPr>
            <p:ph type="sldNum" sz="quarter" idx="12"/>
          </p:nvPr>
        </p:nvSpPr>
        <p:spPr/>
        <p:txBody>
          <a:bodyPr/>
          <a:lstStyle/>
          <a:p>
            <a:fld id="{6113E31D-E2AB-40D1-8B51-AFA5AFEF393A}" type="slidenum">
              <a:rPr lang="en-US" smtClean="0"/>
              <a:t>7</a:t>
            </a:fld>
            <a:endParaRPr lang="fr-FR" dirty="0"/>
          </a:p>
        </p:txBody>
      </p:sp>
    </p:spTree>
    <p:extLst>
      <p:ext uri="{BB962C8B-B14F-4D97-AF65-F5344CB8AC3E}">
        <p14:creationId xmlns:p14="http://schemas.microsoft.com/office/powerpoint/2010/main" val="2194095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7" y="685800"/>
            <a:ext cx="9886919" cy="755765"/>
          </a:xfrm>
        </p:spPr>
        <p:txBody>
          <a:bodyPr>
            <a:normAutofit/>
          </a:bodyPr>
          <a:lstStyle/>
          <a:p>
            <a:r>
              <a:rPr lang="fr-FR" dirty="0"/>
              <a:t>Relations avec Eurojust</a:t>
            </a:r>
          </a:p>
        </p:txBody>
      </p:sp>
      <p:sp>
        <p:nvSpPr>
          <p:cNvPr id="3" name="Inhaltsplatzhalter 2"/>
          <p:cNvSpPr>
            <a:spLocks noGrp="1"/>
          </p:cNvSpPr>
          <p:nvPr>
            <p:ph idx="1"/>
          </p:nvPr>
        </p:nvSpPr>
        <p:spPr/>
        <p:txBody>
          <a:bodyPr>
            <a:normAutofit/>
          </a:bodyPr>
          <a:lstStyle/>
          <a:p>
            <a:pPr marL="0" indent="0">
              <a:buNone/>
            </a:pPr>
            <a:r>
              <a:rPr lang="fr-FR" sz="2100" b="1" dirty="0">
                <a:solidFill>
                  <a:schemeClr val="tx1"/>
                </a:solidFill>
                <a:latin typeface="+mn-lt"/>
              </a:rPr>
              <a:t>Article 100 du règlement du Parquet européen : </a:t>
            </a:r>
          </a:p>
          <a:p>
            <a:r>
              <a:rPr lang="fr-FR" sz="1900" dirty="0">
                <a:solidFill>
                  <a:schemeClr val="tx1"/>
                </a:solidFill>
                <a:latin typeface="+mn-lt"/>
              </a:rPr>
              <a:t>(3) : </a:t>
            </a:r>
            <a:r>
              <a:rPr lang="fr-FR" sz="1900" b="1" dirty="0">
                <a:solidFill>
                  <a:schemeClr val="tx1"/>
                </a:solidFill>
                <a:latin typeface="+mn-lt"/>
              </a:rPr>
              <a:t>accès </a:t>
            </a:r>
            <a:r>
              <a:rPr lang="fr-FR" sz="1900" dirty="0">
                <a:solidFill>
                  <a:schemeClr val="tx1"/>
                </a:solidFill>
                <a:latin typeface="+mn-lt"/>
              </a:rPr>
              <a:t>indirect </a:t>
            </a:r>
            <a:r>
              <a:rPr lang="fr-FR" sz="1900" b="1" dirty="0">
                <a:solidFill>
                  <a:schemeClr val="tx1"/>
                </a:solidFill>
                <a:latin typeface="+mn-lt"/>
              </a:rPr>
              <a:t>sur la base d’un système de concordance/non-concordance </a:t>
            </a:r>
            <a:r>
              <a:rPr lang="fr-FR" sz="1900" b="1" i="1" dirty="0">
                <a:solidFill>
                  <a:schemeClr val="tx1"/>
                </a:solidFill>
                <a:latin typeface="+mn-lt"/>
              </a:rPr>
              <a:t>(hit/no-hit)</a:t>
            </a:r>
            <a:r>
              <a:rPr lang="fr-FR" sz="1900" b="1" dirty="0">
                <a:solidFill>
                  <a:schemeClr val="tx1"/>
                </a:solidFill>
                <a:latin typeface="+mn-lt"/>
              </a:rPr>
              <a:t> </a:t>
            </a:r>
            <a:r>
              <a:rPr lang="fr-FR" sz="1900" dirty="0">
                <a:solidFill>
                  <a:schemeClr val="tx1"/>
                </a:solidFill>
                <a:latin typeface="+mn-lt"/>
              </a:rPr>
              <a:t>aux informations figurant dans le système de gestion des dossiers de chacun, c’est-à-dire si une correspondance est trouvée</a:t>
            </a:r>
          </a:p>
          <a:p>
            <a:pPr lvl="1">
              <a:lnSpc>
                <a:spcPct val="90000"/>
              </a:lnSpc>
              <a:buFont typeface="Wingdings" panose="05000000000000000000" pitchFamily="2" charset="2"/>
              <a:buChar char="Ø"/>
              <a:defRPr/>
            </a:pPr>
            <a:r>
              <a:rPr lang="fr-FR" sz="1900" dirty="0">
                <a:solidFill>
                  <a:schemeClr val="tx1"/>
                </a:solidFill>
                <a:latin typeface="+mn-lt"/>
              </a:rPr>
              <a:t>voir également l’article 50(5) du règlement d’Eurojust</a:t>
            </a:r>
          </a:p>
          <a:p>
            <a:r>
              <a:rPr lang="fr-FR" sz="1900" dirty="0">
                <a:solidFill>
                  <a:schemeClr val="tx1"/>
                </a:solidFill>
                <a:latin typeface="+mn-lt"/>
              </a:rPr>
              <a:t>(4) : le Parquet européen peut bénéficier </a:t>
            </a:r>
            <a:r>
              <a:rPr lang="fr-FR" sz="1900" b="1" dirty="0">
                <a:solidFill>
                  <a:schemeClr val="tx1"/>
                </a:solidFill>
                <a:latin typeface="+mn-lt"/>
              </a:rPr>
              <a:t>des ressources et de l’appui de l’administration d’Eurojust</a:t>
            </a:r>
          </a:p>
          <a:p>
            <a:pPr lvl="1">
              <a:lnSpc>
                <a:spcPct val="90000"/>
              </a:lnSpc>
              <a:buFont typeface="Wingdings" panose="05000000000000000000" pitchFamily="2" charset="2"/>
              <a:buChar char="Ø"/>
              <a:defRPr/>
            </a:pPr>
            <a:r>
              <a:rPr lang="fr-FR" sz="1900" dirty="0">
                <a:solidFill>
                  <a:schemeClr val="tx1"/>
                </a:solidFill>
                <a:latin typeface="+mn-lt"/>
              </a:rPr>
              <a:t>Eurojust peut fournir des services d’intérêt commun au Parquet européen</a:t>
            </a:r>
          </a:p>
          <a:p>
            <a:pPr lvl="1">
              <a:lnSpc>
                <a:spcPct val="90000"/>
              </a:lnSpc>
              <a:buFont typeface="Wingdings" panose="05000000000000000000" pitchFamily="2" charset="2"/>
              <a:buChar char="Ø"/>
              <a:defRPr/>
            </a:pPr>
            <a:r>
              <a:rPr lang="fr-FR" sz="1900" dirty="0">
                <a:solidFill>
                  <a:schemeClr val="tx1"/>
                </a:solidFill>
                <a:latin typeface="+mn-lt"/>
              </a:rPr>
              <a:t>contexte : article 86(1) (« Le Conseil ... peut créer un Parquet européen à partir d’Eurojust ») </a:t>
            </a:r>
          </a:p>
          <a:p>
            <a:pPr lvl="1">
              <a:lnSpc>
                <a:spcPct val="90000"/>
              </a:lnSpc>
              <a:buFont typeface="Wingdings" panose="05000000000000000000" pitchFamily="2" charset="2"/>
              <a:buChar char="Ø"/>
              <a:defRPr/>
            </a:pPr>
            <a:r>
              <a:rPr lang="fr-FR" sz="1900" dirty="0">
                <a:solidFill>
                  <a:schemeClr val="tx1"/>
                </a:solidFill>
                <a:latin typeface="+mn-lt"/>
              </a:rPr>
              <a:t>mais : Parquet européen à Luxembourg, Eurojust à La Haye</a:t>
            </a:r>
          </a:p>
          <a:p>
            <a:pPr marL="342900" lvl="1" indent="-342900">
              <a:buFont typeface="Arial" panose="020B0604020202020204" pitchFamily="34" charset="0"/>
              <a:buChar char="•"/>
              <a:defRPr/>
            </a:pPr>
            <a:r>
              <a:rPr lang="fr-FR" sz="1900" dirty="0">
                <a:solidFill>
                  <a:schemeClr val="tx1"/>
                </a:solidFill>
                <a:latin typeface="+mn-lt"/>
              </a:rPr>
              <a:t>détails : </a:t>
            </a:r>
            <a:r>
              <a:rPr lang="fr-FR" sz="1900" b="1" dirty="0">
                <a:solidFill>
                  <a:schemeClr val="tx1"/>
                </a:solidFill>
                <a:latin typeface="+mn-lt"/>
              </a:rPr>
              <a:t>arrangement</a:t>
            </a:r>
            <a:r>
              <a:rPr lang="fr-FR" sz="1900" dirty="0">
                <a:solidFill>
                  <a:schemeClr val="tx1"/>
                </a:solidFill>
                <a:latin typeface="+mn-lt"/>
              </a:rPr>
              <a:t> entre le Parquet européen et Eurojust</a:t>
            </a:r>
          </a:p>
          <a:p>
            <a:pPr marL="342900" lvl="1" indent="-342900">
              <a:buFont typeface="Arial" panose="020B0604020202020204" pitchFamily="34" charset="0"/>
              <a:buChar char="•"/>
              <a:defRPr/>
            </a:pPr>
            <a:r>
              <a:rPr lang="fr-FR" sz="1900" dirty="0">
                <a:solidFill>
                  <a:schemeClr val="tx1"/>
                </a:solidFill>
                <a:latin typeface="+mn-lt"/>
              </a:rPr>
              <a:t>article 50(6) du règlement Eurojust, reflétant l’article 100(4) du règlement du Parquet européen</a:t>
            </a:r>
          </a:p>
        </p:txBody>
      </p:sp>
      <p:sp>
        <p:nvSpPr>
          <p:cNvPr id="5" name="Dia számának helye 4">
            <a:extLst>
              <a:ext uri="{FF2B5EF4-FFF2-40B4-BE49-F238E27FC236}">
                <a16:creationId xmlns:a16="http://schemas.microsoft.com/office/drawing/2014/main" id="{9010AE9C-11D6-413D-8FE3-0A846F9764D4}"/>
              </a:ext>
            </a:extLst>
          </p:cNvPr>
          <p:cNvSpPr>
            <a:spLocks noGrp="1"/>
          </p:cNvSpPr>
          <p:nvPr>
            <p:ph type="sldNum" sz="quarter" idx="12"/>
          </p:nvPr>
        </p:nvSpPr>
        <p:spPr/>
        <p:txBody>
          <a:bodyPr/>
          <a:lstStyle/>
          <a:p>
            <a:fld id="{6113E31D-E2AB-40D1-8B51-AFA5AFEF393A}" type="slidenum">
              <a:rPr lang="en-US" smtClean="0"/>
              <a:t>8</a:t>
            </a:fld>
            <a:endParaRPr lang="fr-FR" dirty="0"/>
          </a:p>
        </p:txBody>
      </p:sp>
    </p:spTree>
    <p:extLst>
      <p:ext uri="{BB962C8B-B14F-4D97-AF65-F5344CB8AC3E}">
        <p14:creationId xmlns:p14="http://schemas.microsoft.com/office/powerpoint/2010/main" val="2538908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7" y="685800"/>
            <a:ext cx="9967451" cy="769212"/>
          </a:xfrm>
        </p:spPr>
        <p:txBody>
          <a:bodyPr>
            <a:normAutofit/>
          </a:bodyPr>
          <a:lstStyle/>
          <a:p>
            <a:r>
              <a:rPr lang="fr-FR" dirty="0"/>
              <a:t>Relations avec Eurojust</a:t>
            </a:r>
          </a:p>
        </p:txBody>
      </p:sp>
      <p:sp>
        <p:nvSpPr>
          <p:cNvPr id="3" name="Inhaltsplatzhalter 2"/>
          <p:cNvSpPr>
            <a:spLocks noGrp="1"/>
          </p:cNvSpPr>
          <p:nvPr>
            <p:ph idx="1"/>
          </p:nvPr>
        </p:nvSpPr>
        <p:spPr/>
        <p:txBody>
          <a:bodyPr>
            <a:normAutofit/>
          </a:bodyPr>
          <a:lstStyle/>
          <a:p>
            <a:pPr marL="0" lvl="1" indent="0">
              <a:buNone/>
              <a:defRPr/>
            </a:pPr>
            <a:r>
              <a:rPr lang="fr-FR" sz="2000" b="1" dirty="0">
                <a:solidFill>
                  <a:schemeClr val="tx1"/>
                </a:solidFill>
                <a:latin typeface="+mn-lt"/>
              </a:rPr>
              <a:t>Article 50 du règlement Eurojust (UE) 2018/1727</a:t>
            </a:r>
            <a:r>
              <a:rPr lang="fr-FR" sz="2000" dirty="0">
                <a:solidFill>
                  <a:schemeClr val="tx1"/>
                </a:solidFill>
                <a:latin typeface="+mn-lt"/>
              </a:rPr>
              <a:t>en substance</a:t>
            </a:r>
            <a:r>
              <a:rPr lang="fr-FR" sz="2000" b="1" dirty="0">
                <a:solidFill>
                  <a:schemeClr val="tx1"/>
                </a:solidFill>
                <a:latin typeface="+mn-lt"/>
              </a:rPr>
              <a:t> : </a:t>
            </a:r>
          </a:p>
          <a:p>
            <a:pPr marL="342900" lvl="1" indent="-342900">
              <a:buFont typeface="Arial" panose="020B0604020202020204" pitchFamily="34" charset="0"/>
              <a:buChar char="•"/>
              <a:defRPr/>
            </a:pPr>
            <a:r>
              <a:rPr lang="fr-FR" sz="1900" dirty="0">
                <a:solidFill>
                  <a:schemeClr val="tx1"/>
                </a:solidFill>
                <a:latin typeface="+mn-lt"/>
              </a:rPr>
              <a:t>(1) : reflétant l’article 100(1) du règlement du Parquet européen (coopération mutuelle dans le cadre des mandats respectifs)</a:t>
            </a:r>
          </a:p>
          <a:p>
            <a:pPr marL="342900" lvl="1" indent="-342900">
              <a:buFont typeface="Arial" panose="020B0604020202020204" pitchFamily="34" charset="0"/>
              <a:buChar char="•"/>
              <a:defRPr/>
            </a:pPr>
            <a:r>
              <a:rPr lang="fr-FR" sz="1900" dirty="0">
                <a:solidFill>
                  <a:schemeClr val="tx1"/>
                </a:solidFill>
                <a:latin typeface="+mn-lt"/>
              </a:rPr>
              <a:t>(2) : Eurojust traite les </a:t>
            </a:r>
            <a:r>
              <a:rPr lang="fr-FR" sz="1900" b="1" dirty="0">
                <a:solidFill>
                  <a:schemeClr val="tx1"/>
                </a:solidFill>
                <a:latin typeface="+mn-lt"/>
              </a:rPr>
              <a:t>demandes d’assistance émanant du Parquet européen </a:t>
            </a:r>
            <a:r>
              <a:rPr lang="fr-FR" sz="1900" dirty="0">
                <a:solidFill>
                  <a:schemeClr val="tx1"/>
                </a:solidFill>
                <a:latin typeface="+mn-lt"/>
              </a:rPr>
              <a:t>sans retard injustifié et répond à ces demandes, le cas échéant, </a:t>
            </a:r>
            <a:r>
              <a:rPr lang="fr-FR" sz="1900" b="1" dirty="0">
                <a:solidFill>
                  <a:schemeClr val="tx1"/>
                </a:solidFill>
                <a:latin typeface="+mn-lt"/>
              </a:rPr>
              <a:t>de la même façon que si elles émanaient d’une autorité nationale</a:t>
            </a:r>
            <a:r>
              <a:rPr lang="fr-FR" sz="1900" dirty="0">
                <a:solidFill>
                  <a:schemeClr val="tx1"/>
                </a:solidFill>
                <a:latin typeface="+mn-lt"/>
              </a:rPr>
              <a:t> compétente en matière de coopération judiciaire</a:t>
            </a:r>
          </a:p>
          <a:p>
            <a:pPr marL="342900" lvl="1" indent="-342900">
              <a:buFont typeface="Arial" panose="020B0604020202020204" pitchFamily="34" charset="0"/>
              <a:buChar char="•"/>
              <a:defRPr/>
            </a:pPr>
            <a:r>
              <a:rPr lang="fr-FR" sz="1900" dirty="0">
                <a:solidFill>
                  <a:schemeClr val="tx1"/>
                </a:solidFill>
                <a:latin typeface="+mn-lt"/>
              </a:rPr>
              <a:t>(3) : Eurojust utilise le système national de </a:t>
            </a:r>
            <a:r>
              <a:rPr lang="fr-FR" sz="1900" b="1" dirty="0">
                <a:solidFill>
                  <a:schemeClr val="tx1"/>
                </a:solidFill>
                <a:latin typeface="+mn-lt"/>
              </a:rPr>
              <a:t>coordination d’Eurojust </a:t>
            </a:r>
            <a:r>
              <a:rPr lang="fr-FR" sz="1900" dirty="0">
                <a:solidFill>
                  <a:schemeClr val="tx1"/>
                </a:solidFill>
                <a:latin typeface="+mn-lt"/>
              </a:rPr>
              <a:t>, ainsi que les relations qu’elle a nouées avec les </a:t>
            </a:r>
            <a:r>
              <a:rPr lang="fr-FR" sz="1900" b="1" dirty="0">
                <a:solidFill>
                  <a:schemeClr val="tx1"/>
                </a:solidFill>
                <a:latin typeface="+mn-lt"/>
              </a:rPr>
              <a:t>pays tiers</a:t>
            </a:r>
            <a:r>
              <a:rPr lang="fr-FR" sz="1900" dirty="0">
                <a:solidFill>
                  <a:schemeClr val="tx1"/>
                </a:solidFill>
                <a:latin typeface="+mn-lt"/>
              </a:rPr>
              <a:t>, notamment avec ses </a:t>
            </a:r>
            <a:r>
              <a:rPr lang="fr-FR" sz="1900" b="1" dirty="0">
                <a:solidFill>
                  <a:schemeClr val="tx1"/>
                </a:solidFill>
                <a:latin typeface="+mn-lt"/>
              </a:rPr>
              <a:t>magistrats de liaison</a:t>
            </a:r>
          </a:p>
          <a:p>
            <a:pPr marL="342900" lvl="1" indent="-342900">
              <a:buFont typeface="Arial" panose="020B0604020202020204" pitchFamily="34" charset="0"/>
              <a:buChar char="•"/>
              <a:defRPr/>
            </a:pPr>
            <a:r>
              <a:rPr lang="fr-FR" sz="1900" dirty="0">
                <a:solidFill>
                  <a:schemeClr val="tx1"/>
                </a:solidFill>
                <a:latin typeface="+mn-lt"/>
              </a:rPr>
              <a:t>(4) : pour les questions opérationnelles relevant de la compétence du Parquet européen, Eurojust informe / associe le Parquet européen</a:t>
            </a:r>
          </a:p>
          <a:p>
            <a:pPr lvl="1">
              <a:lnSpc>
                <a:spcPct val="90000"/>
              </a:lnSpc>
              <a:buFont typeface="Wingdings" panose="05000000000000000000" pitchFamily="2" charset="2"/>
              <a:buChar char="Ø"/>
              <a:defRPr/>
            </a:pPr>
            <a:r>
              <a:rPr lang="fr-FR" sz="1900" dirty="0">
                <a:solidFill>
                  <a:schemeClr val="tx1"/>
                </a:solidFill>
                <a:latin typeface="+mn-lt"/>
              </a:rPr>
              <a:t>en partageant des informations sur ses affaires, y compris des données à caractère personnel, mais : </a:t>
            </a:r>
          </a:p>
          <a:p>
            <a:pPr lvl="1">
              <a:lnSpc>
                <a:spcPct val="90000"/>
              </a:lnSpc>
              <a:buFont typeface="Wingdings" panose="05000000000000000000" pitchFamily="2" charset="2"/>
              <a:buChar char="Ø"/>
              <a:defRPr/>
            </a:pPr>
            <a:r>
              <a:rPr lang="fr-FR" sz="1900" dirty="0">
                <a:solidFill>
                  <a:schemeClr val="tx1"/>
                </a:solidFill>
                <a:latin typeface="+mn-lt"/>
              </a:rPr>
              <a:t>en demandant le soutien du Parquet européen</a:t>
            </a:r>
            <a:endParaRPr lang="fr-FR" sz="1900" dirty="0"/>
          </a:p>
          <a:p>
            <a:pPr lvl="1">
              <a:lnSpc>
                <a:spcPct val="90000"/>
              </a:lnSpc>
              <a:buFont typeface="Wingdings" panose="05000000000000000000" pitchFamily="2" charset="2"/>
              <a:buChar char="Ø"/>
              <a:defRPr/>
            </a:pPr>
            <a:endParaRPr lang="fr-FR" sz="1900" dirty="0">
              <a:solidFill>
                <a:prstClr val="black"/>
              </a:solidFill>
              <a:latin typeface="Calibri"/>
            </a:endParaRPr>
          </a:p>
        </p:txBody>
      </p:sp>
      <p:sp>
        <p:nvSpPr>
          <p:cNvPr id="5" name="Dia számának helye 4">
            <a:extLst>
              <a:ext uri="{FF2B5EF4-FFF2-40B4-BE49-F238E27FC236}">
                <a16:creationId xmlns:a16="http://schemas.microsoft.com/office/drawing/2014/main" id="{80C36F73-7AF2-4AA2-A89D-DAF30790D124}"/>
              </a:ext>
            </a:extLst>
          </p:cNvPr>
          <p:cNvSpPr>
            <a:spLocks noGrp="1"/>
          </p:cNvSpPr>
          <p:nvPr>
            <p:ph type="sldNum" sz="quarter" idx="12"/>
          </p:nvPr>
        </p:nvSpPr>
        <p:spPr/>
        <p:txBody>
          <a:bodyPr/>
          <a:lstStyle/>
          <a:p>
            <a:fld id="{6113E31D-E2AB-40D1-8B51-AFA5AFEF393A}" type="slidenum">
              <a:rPr lang="en-US" smtClean="0"/>
              <a:t>9</a:t>
            </a:fld>
            <a:endParaRPr lang="fr-FR" dirty="0"/>
          </a:p>
        </p:txBody>
      </p:sp>
    </p:spTree>
    <p:extLst>
      <p:ext uri="{BB962C8B-B14F-4D97-AF65-F5344CB8AC3E}">
        <p14:creationId xmlns:p14="http://schemas.microsoft.com/office/powerpoint/2010/main" val="2713596735"/>
      </p:ext>
    </p:extLst>
  </p:cSld>
  <p:clrMapOvr>
    <a:masterClrMapping/>
  </p:clrMapOvr>
</p:sld>
</file>

<file path=ppt/theme/theme1.xml><?xml version="1.0" encoding="utf-8"?>
<a:theme xmlns:a="http://schemas.openxmlformats.org/drawingml/2006/main" name="Rückblick">
  <a:themeElements>
    <a:clrScheme name="ERA Farben">
      <a:dk1>
        <a:srgbClr val="000000"/>
      </a:dk1>
      <a:lt1>
        <a:sysClr val="window" lastClr="FFFFFF"/>
      </a:lt1>
      <a:dk2>
        <a:srgbClr val="8B827B"/>
      </a:dk2>
      <a:lt2>
        <a:srgbClr val="D2D1D0"/>
      </a:lt2>
      <a:accent1>
        <a:srgbClr val="133C8B"/>
      </a:accent1>
      <a:accent2>
        <a:srgbClr val="8B827B"/>
      </a:accent2>
      <a:accent3>
        <a:srgbClr val="AE7F50"/>
      </a:accent3>
      <a:accent4>
        <a:srgbClr val="DECBB8"/>
      </a:accent4>
      <a:accent5>
        <a:srgbClr val="D2D1D0"/>
      </a:accent5>
      <a:accent6>
        <a:srgbClr val="FFFFFF"/>
      </a:accent6>
      <a:hlink>
        <a:srgbClr val="133C8B"/>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ERA Presentation new design_en_211216" id="{55E8C793-4ACF-4C70-B58B-A863477BD569}" vid="{B933FDD9-FDD3-431E-A9E8-86E246603B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Nature_x0020_du_x0020_document xmlns="968fa894-b235-41da-b9ee-9562b1e68f50" xsi:nil="true"/>
    <NNAF xmlns="968fa894-b235-41da-b9ee-9562b1e68f5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GED" ma:contentTypeID="0x0101004D6BE50D68D3FB4CB86FCC808E3102E700B52DCB55B1753042A49B3B4B7598A69E" ma:contentTypeVersion="3" ma:contentTypeDescription="" ma:contentTypeScope="" ma:versionID="06ec70140a78ed1b6ed7c25f54658f66">
  <xsd:schema xmlns:xsd="http://www.w3.org/2001/XMLSchema" xmlns:xs="http://www.w3.org/2001/XMLSchema" xmlns:p="http://schemas.microsoft.com/office/2006/metadata/properties" xmlns:ns2="968fa894-b235-41da-b9ee-9562b1e68f50" targetNamespace="http://schemas.microsoft.com/office/2006/metadata/properties" ma:root="true" ma:fieldsID="2a51f9b24e2a84d59326c1e7145a5039" ns2:_="">
    <xsd:import namespace="968fa894-b235-41da-b9ee-9562b1e68f50"/>
    <xsd:element name="properties">
      <xsd:complexType>
        <xsd:sequence>
          <xsd:element name="documentManagement">
            <xsd:complexType>
              <xsd:all>
                <xsd:element ref="ns2:Nature_x0020_du_x0020_document" minOccurs="0"/>
                <xsd:element ref="ns2:NNA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8fa894-b235-41da-b9ee-9562b1e68f50" elementFormDefault="qualified">
    <xsd:import namespace="http://schemas.microsoft.com/office/2006/documentManagement/types"/>
    <xsd:import namespace="http://schemas.microsoft.com/office/infopath/2007/PartnerControls"/>
    <xsd:element name="Nature_x0020_du_x0020_document" ma:index="8" nillable="true" ma:displayName="Nature du document" ma:format="Dropdown" ma:internalName="Nature_x0020_du_x0020_document">
      <xsd:simpleType>
        <xsd:restriction base="dms:Choice">
          <xsd:enumeration value="Administratif"/>
          <xsd:enumeration value="Pédagogique - Cas pratique"/>
          <xsd:enumeration value="Pédagogique - Conférence"/>
          <xsd:enumeration value="Pédagogique - Devoir"/>
          <xsd:enumeration value="Pédagogique - Documentation externe"/>
          <xsd:enumeration value="Pédagogique - Fascicule"/>
          <xsd:enumeration value="Pédagogique - Fiche Pédagogique"/>
          <xsd:enumeration value="Pédagogique - Programme"/>
          <xsd:enumeration value="Pédagogique - Présentation"/>
        </xsd:restriction>
      </xsd:simpleType>
    </xsd:element>
    <xsd:element name="NNAF" ma:index="9" nillable="true" ma:displayName="NNAF" ma:internalName="NNAF">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542ec804-fd2f-416a-97c3-f6e4f439fedc" ContentTypeId="0x0101004D6BE50D68D3FB4CB86FCC808E3102E7" PreviousValue="false"/>
</file>

<file path=customXml/itemProps1.xml><?xml version="1.0" encoding="utf-8"?>
<ds:datastoreItem xmlns:ds="http://schemas.openxmlformats.org/officeDocument/2006/customXml" ds:itemID="{286A2100-72B8-4E5E-8F31-928D3E6FBEB3}">
  <ds:schemaRefs>
    <ds:schemaRef ds:uri="http://schemas.microsoft.com/office/2006/metadata/properties"/>
    <ds:schemaRef ds:uri="http://schemas.microsoft.com/office/infopath/2007/PartnerControls"/>
    <ds:schemaRef ds:uri="968fa894-b235-41da-b9ee-9562b1e68f50"/>
  </ds:schemaRefs>
</ds:datastoreItem>
</file>

<file path=customXml/itemProps2.xml><?xml version="1.0" encoding="utf-8"?>
<ds:datastoreItem xmlns:ds="http://schemas.openxmlformats.org/officeDocument/2006/customXml" ds:itemID="{11F2FD3B-2C1C-4469-BA02-17F202FD75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8fa894-b235-41da-b9ee-9562b1e68f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9967694-782E-413A-BD2B-2CF139944AAE}">
  <ds:schemaRefs>
    <ds:schemaRef ds:uri="http://schemas.microsoft.com/sharepoint/v3/contenttype/forms"/>
  </ds:schemaRefs>
</ds:datastoreItem>
</file>

<file path=customXml/itemProps4.xml><?xml version="1.0" encoding="utf-8"?>
<ds:datastoreItem xmlns:ds="http://schemas.openxmlformats.org/officeDocument/2006/customXml" ds:itemID="{16902520-A614-4E7F-B73E-1B55B4206C48}">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PPP Template</Template>
  <TotalTime>28</TotalTime>
  <Words>4364</Words>
  <Application>Microsoft Office PowerPoint</Application>
  <PresentationFormat>Grand écran</PresentationFormat>
  <Paragraphs>297</Paragraphs>
  <Slides>25</Slides>
  <Notes>17</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25</vt:i4>
      </vt:variant>
    </vt:vector>
  </HeadingPairs>
  <TitlesOfParts>
    <vt:vector size="33" baseType="lpstr">
      <vt:lpstr>Arial</vt:lpstr>
      <vt:lpstr>Calibri</vt:lpstr>
      <vt:lpstr>Calibri Light</vt:lpstr>
      <vt:lpstr>EUAlbertina</vt:lpstr>
      <vt:lpstr>Trebuchet MS</vt:lpstr>
      <vt:lpstr>Verdana</vt:lpstr>
      <vt:lpstr>Wingdings</vt:lpstr>
      <vt:lpstr>Rückblick</vt:lpstr>
      <vt:lpstr>  </vt:lpstr>
      <vt:lpstr>Parquet européen : coopération internationale</vt:lpstr>
      <vt:lpstr>Relations avec les autres institutions, organes et organismes de l’Union</vt:lpstr>
      <vt:lpstr>Parquet européen : coopération internationale</vt:lpstr>
      <vt:lpstr>Enquêtes transfrontières entre États membres participants</vt:lpstr>
      <vt:lpstr>Enquêtes transfrontières entre États membres participants</vt:lpstr>
      <vt:lpstr>Relations avec Eurojust</vt:lpstr>
      <vt:lpstr>Relations avec Eurojust</vt:lpstr>
      <vt:lpstr>Relations avec Eurojust</vt:lpstr>
      <vt:lpstr>Relations avec l’OLAF et EUROPOL</vt:lpstr>
      <vt:lpstr>Relations avec l’OLAF et EUROPOL</vt:lpstr>
      <vt:lpstr>Relations avec l’OLAF</vt:lpstr>
      <vt:lpstr>Relations avec l’OLAF</vt:lpstr>
      <vt:lpstr>Relations avec Europol</vt:lpstr>
      <vt:lpstr>Relations avec les autres institutions, organes et organismes de l’Union</vt:lpstr>
      <vt:lpstr>Relations avec les pays tiers et les organisations internationales</vt:lpstr>
      <vt:lpstr>Relations avec les pays tiers et les organisations internationales</vt:lpstr>
      <vt:lpstr>Relations avec les pays tiers et les organisations internationales</vt:lpstr>
      <vt:lpstr>Relations avec les pays tiers et les organisations internationales</vt:lpstr>
      <vt:lpstr>Relations avec les pays tiers et les organisations internationales</vt:lpstr>
      <vt:lpstr>Relations avec les pays tiers et les organisations internationales</vt:lpstr>
      <vt:lpstr>Relations avec les pays tiers et les organisations internationales</vt:lpstr>
      <vt:lpstr>Relations avec les États membres non participants</vt:lpstr>
      <vt:lpstr>Relations avec les États membres non participants</vt:lpstr>
      <vt:lpstr>Merci de  votre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Academy of European Law</dc:title>
  <dc:creator>Riehle Cornelia</dc:creator>
  <cp:lastModifiedBy>Garry HUTTON</cp:lastModifiedBy>
  <cp:revision>49</cp:revision>
  <cp:lastPrinted>2016-10-12T07:25:39Z</cp:lastPrinted>
  <dcterms:created xsi:type="dcterms:W3CDTF">2020-09-29T09:53:56Z</dcterms:created>
  <dcterms:modified xsi:type="dcterms:W3CDTF">2022-02-03T07:32:21Z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0x0101004D6BE50D68D3FB4CB86FCC808E3102E700B52DCB55B1753042A49B3B4B7598A69E</vt:lpwstr>
  </property>
</Properties>
</file>