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handoutMasterIdLst>
    <p:handoutMasterId r:id="rId33"/>
  </p:handoutMasterIdLst>
  <p:sldIdLst>
    <p:sldId id="278" r:id="rId2"/>
    <p:sldId id="280" r:id="rId3"/>
    <p:sldId id="282" r:id="rId4"/>
    <p:sldId id="260" r:id="rId5"/>
    <p:sldId id="261" r:id="rId6"/>
    <p:sldId id="257" r:id="rId7"/>
    <p:sldId id="300" r:id="rId8"/>
    <p:sldId id="279" r:id="rId9"/>
    <p:sldId id="281" r:id="rId10"/>
    <p:sldId id="263" r:id="rId11"/>
    <p:sldId id="262" r:id="rId12"/>
    <p:sldId id="301" r:id="rId13"/>
    <p:sldId id="269" r:id="rId14"/>
    <p:sldId id="268" r:id="rId15"/>
    <p:sldId id="267" r:id="rId16"/>
    <p:sldId id="266" r:id="rId17"/>
    <p:sldId id="271" r:id="rId18"/>
    <p:sldId id="273" r:id="rId19"/>
    <p:sldId id="275" r:id="rId20"/>
    <p:sldId id="264" r:id="rId21"/>
    <p:sldId id="265" r:id="rId22"/>
    <p:sldId id="283" r:id="rId23"/>
    <p:sldId id="274" r:id="rId24"/>
    <p:sldId id="276" r:id="rId25"/>
    <p:sldId id="277" r:id="rId26"/>
    <p:sldId id="302" r:id="rId27"/>
    <p:sldId id="303" r:id="rId28"/>
    <p:sldId id="304" r:id="rId29"/>
    <p:sldId id="284" r:id="rId30"/>
    <p:sldId id="294" r:id="rId31"/>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 Gut" initials="TG" lastIdx="11" clrIdx="0">
    <p:extLst/>
  </p:cmAuthor>
  <p:cmAuthor id="2" name="Elsa Garcia-Maltras De Blas" initials="EGDB"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8B827B"/>
    <a:srgbClr val="133C8B"/>
    <a:srgbClr val="B4AEA8"/>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407" autoAdjust="0"/>
  </p:normalViewPr>
  <p:slideViewPr>
    <p:cSldViewPr snapToGrid="0">
      <p:cViewPr>
        <p:scale>
          <a:sx n="90" d="100"/>
          <a:sy n="90" d="100"/>
        </p:scale>
        <p:origin x="-64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8401D0-0A90-46FA-A3D1-3BC0BCA2AAF5}"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DC48B64D-FF5D-417F-A9F9-EB67EB75D9B6}">
      <dgm:prSet phldrT="[Texto]" custT="1"/>
      <dgm:spPr/>
      <dgm:t>
        <a:bodyPr/>
        <a:lstStyle/>
        <a:p>
          <a:r>
            <a:rPr lang="hr-HR" sz="2800" dirty="0" smtClean="0"/>
            <a:t>SREDIŠNJA RAZINA</a:t>
          </a:r>
          <a:r>
            <a:rPr lang="es-ES_tradnl" sz="2800" dirty="0" smtClean="0"/>
            <a:t> </a:t>
          </a:r>
          <a:r>
            <a:rPr lang="es-ES_tradnl" sz="2800" dirty="0"/>
            <a:t>(LUXEMBOURG)</a:t>
          </a:r>
        </a:p>
        <a:p>
          <a:r>
            <a:rPr lang="hr-HR" sz="2800" b="1" dirty="0" smtClean="0">
              <a:solidFill>
                <a:schemeClr val="tx1"/>
              </a:solidFill>
            </a:rPr>
            <a:t>GLAVNI EUROPSKI TUŽITELJ</a:t>
          </a:r>
          <a:r>
            <a:rPr lang="es-ES_tradnl" sz="2800" b="1" dirty="0" smtClean="0">
              <a:solidFill>
                <a:schemeClr val="tx1"/>
              </a:solidFill>
            </a:rPr>
            <a:t> (</a:t>
          </a:r>
          <a:r>
            <a:rPr lang="hr-HR" sz="2800" b="1" dirty="0" err="1" smtClean="0">
              <a:solidFill>
                <a:schemeClr val="accent1">
                  <a:lumMod val="60000"/>
                  <a:lumOff val="40000"/>
                </a:schemeClr>
              </a:solidFill>
            </a:rPr>
            <a:t>GET</a:t>
          </a:r>
          <a:r>
            <a:rPr lang="es-ES_tradnl" sz="2800" b="1" dirty="0" smtClean="0">
              <a:solidFill>
                <a:schemeClr val="tx1"/>
              </a:solidFill>
            </a:rPr>
            <a:t>)</a:t>
          </a:r>
          <a:endParaRPr lang="es-ES_tradnl" sz="2800" b="1" dirty="0">
            <a:solidFill>
              <a:schemeClr val="tx1"/>
            </a:solidFill>
          </a:endParaRPr>
        </a:p>
        <a:p>
          <a:r>
            <a:rPr lang="hr-HR" sz="2800" b="1" dirty="0" smtClean="0">
              <a:solidFill>
                <a:schemeClr val="tx1"/>
              </a:solidFill>
            </a:rPr>
            <a:t>EUROPSKI TUŽITELJI</a:t>
          </a:r>
          <a:r>
            <a:rPr lang="es-ES_tradnl" sz="2800" b="1" dirty="0" smtClean="0">
              <a:solidFill>
                <a:schemeClr val="tx1"/>
              </a:solidFill>
            </a:rPr>
            <a:t> </a:t>
          </a:r>
          <a:r>
            <a:rPr lang="es-ES_tradnl" sz="2800" b="1" dirty="0">
              <a:solidFill>
                <a:schemeClr val="tx1"/>
              </a:solidFill>
            </a:rPr>
            <a:t>(</a:t>
          </a:r>
          <a:r>
            <a:rPr lang="es-ES_tradnl" sz="2800" b="1" dirty="0" smtClean="0">
              <a:solidFill>
                <a:schemeClr val="tx1"/>
              </a:solidFill>
            </a:rPr>
            <a:t>E</a:t>
          </a:r>
          <a:r>
            <a:rPr lang="hr-HR" sz="2800" b="1" dirty="0" smtClean="0">
              <a:solidFill>
                <a:schemeClr val="tx1"/>
              </a:solidFill>
            </a:rPr>
            <a:t>T-ovi</a:t>
          </a:r>
          <a:r>
            <a:rPr lang="es-ES_tradnl" sz="2800" b="1" dirty="0" smtClean="0">
              <a:solidFill>
                <a:schemeClr val="tx1"/>
              </a:solidFill>
            </a:rPr>
            <a:t>) (1 </a:t>
          </a:r>
          <a:r>
            <a:rPr lang="hr-HR" sz="2800" b="1" dirty="0" smtClean="0">
              <a:solidFill>
                <a:schemeClr val="tx1"/>
              </a:solidFill>
            </a:rPr>
            <a:t>po svakoj </a:t>
          </a:r>
          <a:r>
            <a:rPr lang="hr-HR" sz="2800" b="1" dirty="0" err="1" smtClean="0">
              <a:solidFill>
                <a:schemeClr val="tx1"/>
              </a:solidFill>
            </a:rPr>
            <a:t>DČ</a:t>
          </a:r>
          <a:r>
            <a:rPr lang="hr-HR" sz="2800" b="1" dirty="0" smtClean="0">
              <a:solidFill>
                <a:schemeClr val="tx1"/>
              </a:solidFill>
            </a:rPr>
            <a:t> sudionici</a:t>
          </a:r>
          <a:r>
            <a:rPr lang="es-ES_tradnl" sz="2800" b="1" dirty="0" smtClean="0">
              <a:solidFill>
                <a:schemeClr val="tx1"/>
              </a:solidFill>
            </a:rPr>
            <a:t>; </a:t>
          </a:r>
          <a:r>
            <a:rPr lang="hr-HR" sz="2800" b="1" dirty="0" smtClean="0">
              <a:solidFill>
                <a:schemeClr val="accent1">
                  <a:lumMod val="60000"/>
                  <a:lumOff val="40000"/>
                </a:schemeClr>
              </a:solidFill>
            </a:rPr>
            <a:t>uz</a:t>
          </a:r>
          <a:r>
            <a:rPr lang="es-ES_tradnl" sz="2800" b="1" dirty="0" smtClean="0">
              <a:solidFill>
                <a:schemeClr val="accent1">
                  <a:lumMod val="60000"/>
                  <a:lumOff val="40000"/>
                </a:schemeClr>
              </a:solidFill>
            </a:rPr>
            <a:t> </a:t>
          </a:r>
          <a:r>
            <a:rPr lang="es-ES_tradnl" sz="2800" b="1" dirty="0">
              <a:solidFill>
                <a:schemeClr val="accent1">
                  <a:lumMod val="60000"/>
                  <a:lumOff val="40000"/>
                </a:schemeClr>
              </a:solidFill>
            </a:rPr>
            <a:t>2 </a:t>
          </a:r>
          <a:r>
            <a:rPr lang="es-ES_tradnl" sz="2800" b="1" dirty="0" smtClean="0">
              <a:solidFill>
                <a:schemeClr val="accent1">
                  <a:lumMod val="60000"/>
                  <a:lumOff val="40000"/>
                </a:schemeClr>
              </a:solidFill>
            </a:rPr>
            <a:t>E</a:t>
          </a:r>
          <a:r>
            <a:rPr lang="hr-HR" sz="2800" b="1" dirty="0" smtClean="0">
              <a:solidFill>
                <a:schemeClr val="accent1">
                  <a:lumMod val="60000"/>
                  <a:lumOff val="40000"/>
                </a:schemeClr>
              </a:solidFill>
            </a:rPr>
            <a:t>T-a koji su ZAMJENICI</a:t>
          </a:r>
          <a:r>
            <a:rPr lang="es-ES_tradnl" sz="2800" b="1" dirty="0" smtClean="0">
              <a:solidFill>
                <a:schemeClr val="accent1">
                  <a:lumMod val="60000"/>
                  <a:lumOff val="40000"/>
                </a:schemeClr>
              </a:solidFill>
            </a:rPr>
            <a:t> </a:t>
          </a:r>
          <a:r>
            <a:rPr lang="hr-HR" sz="2800" b="1" dirty="0" err="1" smtClean="0">
              <a:solidFill>
                <a:schemeClr val="accent1">
                  <a:lumMod val="60000"/>
                  <a:lumOff val="40000"/>
                </a:schemeClr>
              </a:solidFill>
            </a:rPr>
            <a:t>GET</a:t>
          </a:r>
          <a:r>
            <a:rPr lang="hr-HR" sz="2800" b="1" dirty="0" smtClean="0">
              <a:solidFill>
                <a:schemeClr val="accent1">
                  <a:lumMod val="60000"/>
                  <a:lumOff val="40000"/>
                </a:schemeClr>
              </a:solidFill>
            </a:rPr>
            <a:t>-a</a:t>
          </a:r>
          <a:r>
            <a:rPr lang="es-ES_tradnl" sz="2800" b="1" dirty="0" smtClean="0">
              <a:solidFill>
                <a:schemeClr val="tx1"/>
              </a:solidFill>
            </a:rPr>
            <a:t>)</a:t>
          </a:r>
          <a:endParaRPr lang="es-ES_tradnl" sz="2800" b="1" dirty="0">
            <a:solidFill>
              <a:schemeClr val="tx1"/>
            </a:solidFill>
          </a:endParaRPr>
        </a:p>
        <a:p>
          <a:r>
            <a:rPr lang="hr-HR" sz="2800" b="1" dirty="0" smtClean="0">
              <a:solidFill>
                <a:schemeClr val="tx1"/>
              </a:solidFill>
            </a:rPr>
            <a:t>SREDIŠNJI URED</a:t>
          </a:r>
          <a:r>
            <a:rPr lang="es-ES_tradnl" sz="2800" b="1" dirty="0" smtClean="0">
              <a:solidFill>
                <a:schemeClr val="tx1"/>
              </a:solidFill>
            </a:rPr>
            <a:t> </a:t>
          </a:r>
          <a:r>
            <a:rPr lang="es-ES_tradnl" sz="2800" b="1" dirty="0">
              <a:solidFill>
                <a:schemeClr val="tx1"/>
              </a:solidFill>
            </a:rPr>
            <a:t>( </a:t>
          </a:r>
          <a:r>
            <a:rPr lang="hr-HR" sz="2800" b="1" dirty="0" smtClean="0">
              <a:solidFill>
                <a:schemeClr val="tx1"/>
              </a:solidFill>
            </a:rPr>
            <a:t>osoblje i upravni direktor</a:t>
          </a:r>
          <a:r>
            <a:rPr lang="es-ES_tradnl" sz="2800" b="1" dirty="0" smtClean="0">
              <a:solidFill>
                <a:schemeClr val="tx1"/>
              </a:solidFill>
            </a:rPr>
            <a:t>)</a:t>
          </a:r>
          <a:endParaRPr lang="es-ES" sz="2800" b="1" dirty="0">
            <a:solidFill>
              <a:schemeClr val="tx1"/>
            </a:solidFill>
          </a:endParaRPr>
        </a:p>
      </dgm:t>
    </dgm:pt>
    <dgm:pt modelId="{A8306DE2-3BCD-4AC9-A594-F203519D44B4}" type="parTrans" cxnId="{B7DEF7EA-61FE-4D94-B051-AA5917712E33}">
      <dgm:prSet/>
      <dgm:spPr/>
      <dgm:t>
        <a:bodyPr/>
        <a:lstStyle/>
        <a:p>
          <a:endParaRPr lang="es-ES"/>
        </a:p>
      </dgm:t>
    </dgm:pt>
    <dgm:pt modelId="{95B2CD65-04D4-43B3-903B-FE20C7C30269}" type="sibTrans" cxnId="{B7DEF7EA-61FE-4D94-B051-AA5917712E33}">
      <dgm:prSet/>
      <dgm:spPr/>
      <dgm:t>
        <a:bodyPr/>
        <a:lstStyle/>
        <a:p>
          <a:endParaRPr lang="es-ES"/>
        </a:p>
      </dgm:t>
    </dgm:pt>
    <dgm:pt modelId="{3385C3C1-5705-4ECD-84D0-E7B06F99DF1F}">
      <dgm:prSet phldrT="[Texto]" custT="1"/>
      <dgm:spPr/>
      <dgm:t>
        <a:bodyPr/>
        <a:lstStyle/>
        <a:p>
          <a:r>
            <a:rPr lang="hr-HR" sz="2800" dirty="0" smtClean="0"/>
            <a:t>DECENTRALIZIRANA RAZINA</a:t>
          </a:r>
          <a:r>
            <a:rPr lang="es-ES_tradnl" sz="2800" dirty="0" smtClean="0"/>
            <a:t> (</a:t>
          </a:r>
          <a:r>
            <a:rPr lang="hr-HR" sz="2800" dirty="0" err="1" smtClean="0"/>
            <a:t>DČ</a:t>
          </a:r>
          <a:r>
            <a:rPr lang="es-ES_tradnl" sz="2800" dirty="0" smtClean="0"/>
            <a:t>)</a:t>
          </a:r>
          <a:endParaRPr lang="es-ES_tradnl" sz="2800" dirty="0"/>
        </a:p>
        <a:p>
          <a:r>
            <a:rPr lang="hr-HR" sz="2800" b="1" dirty="0" smtClean="0">
              <a:solidFill>
                <a:schemeClr val="tx1"/>
              </a:solidFill>
            </a:rPr>
            <a:t>DELEGIRANI EUROPSKI TUŽITELJI</a:t>
          </a:r>
          <a:r>
            <a:rPr lang="es-ES_tradnl" sz="2800" b="1" dirty="0" smtClean="0">
              <a:solidFill>
                <a:schemeClr val="tx1"/>
              </a:solidFill>
            </a:rPr>
            <a:t> (</a:t>
          </a:r>
          <a:r>
            <a:rPr lang="hr-HR" sz="2800" b="1" dirty="0" err="1" smtClean="0">
              <a:solidFill>
                <a:schemeClr val="tx1"/>
              </a:solidFill>
            </a:rPr>
            <a:t>DET</a:t>
          </a:r>
          <a:r>
            <a:rPr lang="hr-HR" sz="2800" b="1" dirty="0" smtClean="0">
              <a:solidFill>
                <a:schemeClr val="tx1"/>
              </a:solidFill>
            </a:rPr>
            <a:t>-ovi</a:t>
          </a:r>
          <a:r>
            <a:rPr lang="es-ES_tradnl" sz="2800" b="1" dirty="0" smtClean="0">
              <a:solidFill>
                <a:schemeClr val="tx1"/>
              </a:solidFill>
            </a:rPr>
            <a:t>)</a:t>
          </a:r>
          <a:endParaRPr lang="es-ES_tradnl" sz="2800" b="1" dirty="0">
            <a:solidFill>
              <a:schemeClr val="tx1"/>
            </a:solidFill>
          </a:endParaRPr>
        </a:p>
        <a:p>
          <a:r>
            <a:rPr lang="es-ES_tradnl" sz="2800" b="1" dirty="0" smtClean="0">
              <a:solidFill>
                <a:schemeClr val="tx1"/>
              </a:solidFill>
            </a:rPr>
            <a:t>(</a:t>
          </a:r>
          <a:r>
            <a:rPr lang="hr-HR" sz="2800" b="1" dirty="0" smtClean="0">
              <a:solidFill>
                <a:schemeClr val="tx1"/>
              </a:solidFill>
            </a:rPr>
            <a:t>najmanje</a:t>
          </a:r>
          <a:r>
            <a:rPr lang="es-ES_tradnl" sz="2800" b="1" dirty="0" smtClean="0">
              <a:solidFill>
                <a:schemeClr val="tx1"/>
              </a:solidFill>
            </a:rPr>
            <a:t> </a:t>
          </a:r>
          <a:r>
            <a:rPr lang="es-ES_tradnl" sz="2800" b="1" dirty="0">
              <a:solidFill>
                <a:schemeClr val="tx1"/>
              </a:solidFill>
            </a:rPr>
            <a:t>2 </a:t>
          </a:r>
          <a:r>
            <a:rPr lang="es-ES_tradnl" sz="2800" b="1" dirty="0" smtClean="0">
              <a:solidFill>
                <a:schemeClr val="tx1"/>
              </a:solidFill>
            </a:rPr>
            <a:t>p</a:t>
          </a:r>
          <a:r>
            <a:rPr lang="hr-HR" sz="2800" b="1" dirty="0" smtClean="0">
              <a:solidFill>
                <a:schemeClr val="tx1"/>
              </a:solidFill>
            </a:rPr>
            <a:t>o svakoj </a:t>
          </a:r>
          <a:r>
            <a:rPr lang="hr-HR" sz="2800" b="1" dirty="0" err="1" smtClean="0">
              <a:solidFill>
                <a:schemeClr val="tx1"/>
              </a:solidFill>
            </a:rPr>
            <a:t>DČ</a:t>
          </a:r>
          <a:r>
            <a:rPr lang="hr-HR" sz="2800" b="1" dirty="0" smtClean="0">
              <a:solidFill>
                <a:schemeClr val="tx1"/>
              </a:solidFill>
            </a:rPr>
            <a:t> sudionici</a:t>
          </a:r>
          <a:r>
            <a:rPr lang="es-ES_tradnl" sz="2800" b="1" dirty="0" smtClean="0">
              <a:solidFill>
                <a:schemeClr val="tx1"/>
              </a:solidFill>
            </a:rPr>
            <a:t>) </a:t>
          </a:r>
          <a:endParaRPr lang="es-ES" sz="2800" b="1" dirty="0">
            <a:solidFill>
              <a:schemeClr val="tx1"/>
            </a:solidFill>
          </a:endParaRPr>
        </a:p>
      </dgm:t>
    </dgm:pt>
    <dgm:pt modelId="{46CC4290-43D8-4247-BDA7-7B0E441C2764}" type="parTrans" cxnId="{D74F405C-5468-442E-A9D6-EEC5783DD92A}">
      <dgm:prSet/>
      <dgm:spPr/>
      <dgm:t>
        <a:bodyPr/>
        <a:lstStyle/>
        <a:p>
          <a:endParaRPr lang="es-ES"/>
        </a:p>
      </dgm:t>
    </dgm:pt>
    <dgm:pt modelId="{6882F0B0-3804-41C2-9B3C-A6E781FDC46E}" type="sibTrans" cxnId="{D74F405C-5468-442E-A9D6-EEC5783DD92A}">
      <dgm:prSet/>
      <dgm:spPr/>
      <dgm:t>
        <a:bodyPr/>
        <a:lstStyle/>
        <a:p>
          <a:endParaRPr lang="es-ES"/>
        </a:p>
      </dgm:t>
    </dgm:pt>
    <dgm:pt modelId="{17A0B3AC-2A86-4132-B7A6-1A48AE1261FE}" type="pres">
      <dgm:prSet presAssocID="{6A8401D0-0A90-46FA-A3D1-3BC0BCA2AAF5}" presName="Name0" presStyleCnt="0">
        <dgm:presLayoutVars>
          <dgm:chPref val="1"/>
          <dgm:dir/>
          <dgm:animOne val="branch"/>
          <dgm:animLvl val="lvl"/>
          <dgm:resizeHandles/>
        </dgm:presLayoutVars>
      </dgm:prSet>
      <dgm:spPr/>
      <dgm:t>
        <a:bodyPr/>
        <a:lstStyle/>
        <a:p>
          <a:endParaRPr lang="hr-HR"/>
        </a:p>
      </dgm:t>
    </dgm:pt>
    <dgm:pt modelId="{374FB2D8-1808-40B2-BA46-FC007DB8660B}" type="pres">
      <dgm:prSet presAssocID="{DC48B64D-FF5D-417F-A9F9-EB67EB75D9B6}" presName="vertOne" presStyleCnt="0"/>
      <dgm:spPr/>
    </dgm:pt>
    <dgm:pt modelId="{E46D4405-85D5-4CD2-9983-BA278B41C576}" type="pres">
      <dgm:prSet presAssocID="{DC48B64D-FF5D-417F-A9F9-EB67EB75D9B6}" presName="txOne" presStyleLbl="node0" presStyleIdx="0" presStyleCnt="1" custScaleY="124227">
        <dgm:presLayoutVars>
          <dgm:chPref val="3"/>
        </dgm:presLayoutVars>
      </dgm:prSet>
      <dgm:spPr/>
      <dgm:t>
        <a:bodyPr/>
        <a:lstStyle/>
        <a:p>
          <a:endParaRPr lang="hr-HR"/>
        </a:p>
      </dgm:t>
    </dgm:pt>
    <dgm:pt modelId="{284DA921-4DC0-4102-ACDF-554960FFD989}" type="pres">
      <dgm:prSet presAssocID="{DC48B64D-FF5D-417F-A9F9-EB67EB75D9B6}" presName="parTransOne" presStyleCnt="0"/>
      <dgm:spPr/>
    </dgm:pt>
    <dgm:pt modelId="{B5C5087C-00D6-41AE-B53E-E94AE66FA3C5}" type="pres">
      <dgm:prSet presAssocID="{DC48B64D-FF5D-417F-A9F9-EB67EB75D9B6}" presName="horzOne" presStyleCnt="0"/>
      <dgm:spPr/>
    </dgm:pt>
    <dgm:pt modelId="{0A06374F-1E0A-4D28-AECE-5CC48A6A95D1}" type="pres">
      <dgm:prSet presAssocID="{3385C3C1-5705-4ECD-84D0-E7B06F99DF1F}" presName="vertTwo" presStyleCnt="0"/>
      <dgm:spPr/>
    </dgm:pt>
    <dgm:pt modelId="{8DE20822-6070-4339-94EE-AA3924B6F76B}" type="pres">
      <dgm:prSet presAssocID="{3385C3C1-5705-4ECD-84D0-E7B06F99DF1F}" presName="txTwo" presStyleLbl="node2" presStyleIdx="0" presStyleCnt="1" custScaleY="76304">
        <dgm:presLayoutVars>
          <dgm:chPref val="3"/>
        </dgm:presLayoutVars>
      </dgm:prSet>
      <dgm:spPr/>
      <dgm:t>
        <a:bodyPr/>
        <a:lstStyle/>
        <a:p>
          <a:endParaRPr lang="hr-HR"/>
        </a:p>
      </dgm:t>
    </dgm:pt>
    <dgm:pt modelId="{8CD363CC-0F71-4CC3-A12C-72129401BEDF}" type="pres">
      <dgm:prSet presAssocID="{3385C3C1-5705-4ECD-84D0-E7B06F99DF1F}" presName="horzTwo" presStyleCnt="0"/>
      <dgm:spPr/>
    </dgm:pt>
  </dgm:ptLst>
  <dgm:cxnLst>
    <dgm:cxn modelId="{D74F405C-5468-442E-A9D6-EEC5783DD92A}" srcId="{DC48B64D-FF5D-417F-A9F9-EB67EB75D9B6}" destId="{3385C3C1-5705-4ECD-84D0-E7B06F99DF1F}" srcOrd="0" destOrd="0" parTransId="{46CC4290-43D8-4247-BDA7-7B0E441C2764}" sibTransId="{6882F0B0-3804-41C2-9B3C-A6E781FDC46E}"/>
    <dgm:cxn modelId="{B7DEF7EA-61FE-4D94-B051-AA5917712E33}" srcId="{6A8401D0-0A90-46FA-A3D1-3BC0BCA2AAF5}" destId="{DC48B64D-FF5D-417F-A9F9-EB67EB75D9B6}" srcOrd="0" destOrd="0" parTransId="{A8306DE2-3BCD-4AC9-A594-F203519D44B4}" sibTransId="{95B2CD65-04D4-43B3-903B-FE20C7C30269}"/>
    <dgm:cxn modelId="{1CEB7494-5C57-469D-9004-477C761988D0}" type="presOf" srcId="{DC48B64D-FF5D-417F-A9F9-EB67EB75D9B6}" destId="{E46D4405-85D5-4CD2-9983-BA278B41C576}" srcOrd="0" destOrd="0" presId="urn:microsoft.com/office/officeart/2005/8/layout/hierarchy4"/>
    <dgm:cxn modelId="{D1BDB4A1-9016-42D7-9578-475EFA16A71E}" type="presOf" srcId="{6A8401D0-0A90-46FA-A3D1-3BC0BCA2AAF5}" destId="{17A0B3AC-2A86-4132-B7A6-1A48AE1261FE}" srcOrd="0" destOrd="0" presId="urn:microsoft.com/office/officeart/2005/8/layout/hierarchy4"/>
    <dgm:cxn modelId="{1F8D5837-42F6-4EDC-9CB2-84BBA550D1B9}" type="presOf" srcId="{3385C3C1-5705-4ECD-84D0-E7B06F99DF1F}" destId="{8DE20822-6070-4339-94EE-AA3924B6F76B}" srcOrd="0" destOrd="0" presId="urn:microsoft.com/office/officeart/2005/8/layout/hierarchy4"/>
    <dgm:cxn modelId="{E47B4F36-CC8E-4F1D-BBEB-64193A5B184B}" type="presParOf" srcId="{17A0B3AC-2A86-4132-B7A6-1A48AE1261FE}" destId="{374FB2D8-1808-40B2-BA46-FC007DB8660B}" srcOrd="0" destOrd="0" presId="urn:microsoft.com/office/officeart/2005/8/layout/hierarchy4"/>
    <dgm:cxn modelId="{5CF10B39-E941-4D8C-BF6F-D4D0351F71D1}" type="presParOf" srcId="{374FB2D8-1808-40B2-BA46-FC007DB8660B}" destId="{E46D4405-85D5-4CD2-9983-BA278B41C576}" srcOrd="0" destOrd="0" presId="urn:microsoft.com/office/officeart/2005/8/layout/hierarchy4"/>
    <dgm:cxn modelId="{3BCE26BF-2415-4BB1-93EA-65E781E322E7}" type="presParOf" srcId="{374FB2D8-1808-40B2-BA46-FC007DB8660B}" destId="{284DA921-4DC0-4102-ACDF-554960FFD989}" srcOrd="1" destOrd="0" presId="urn:microsoft.com/office/officeart/2005/8/layout/hierarchy4"/>
    <dgm:cxn modelId="{65AF851A-7066-48CF-827F-93DACACB0727}" type="presParOf" srcId="{374FB2D8-1808-40B2-BA46-FC007DB8660B}" destId="{B5C5087C-00D6-41AE-B53E-E94AE66FA3C5}" srcOrd="2" destOrd="0" presId="urn:microsoft.com/office/officeart/2005/8/layout/hierarchy4"/>
    <dgm:cxn modelId="{9AE42FBD-E365-437C-B13D-952105F42AEB}" type="presParOf" srcId="{B5C5087C-00D6-41AE-B53E-E94AE66FA3C5}" destId="{0A06374F-1E0A-4D28-AECE-5CC48A6A95D1}" srcOrd="0" destOrd="0" presId="urn:microsoft.com/office/officeart/2005/8/layout/hierarchy4"/>
    <dgm:cxn modelId="{AD8D8273-55D7-4EDE-B0A8-DB30FC02306D}" type="presParOf" srcId="{0A06374F-1E0A-4D28-AECE-5CC48A6A95D1}" destId="{8DE20822-6070-4339-94EE-AA3924B6F76B}" srcOrd="0" destOrd="0" presId="urn:microsoft.com/office/officeart/2005/8/layout/hierarchy4"/>
    <dgm:cxn modelId="{B9EB0ED7-0A15-4DFE-86B8-B4ECCA61C8AF}" type="presParOf" srcId="{0A06374F-1E0A-4D28-AECE-5CC48A6A95D1}" destId="{8CD363CC-0F71-4CC3-A12C-72129401BEDF}"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8401D0-0A90-46FA-A3D1-3BC0BCA2AAF5}"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DC48B64D-FF5D-417F-A9F9-EB67EB75D9B6}">
      <dgm:prSet phldrT="[Texto]" custT="1"/>
      <dgm:spPr/>
      <dgm:t>
        <a:bodyPr/>
        <a:lstStyle/>
        <a:p>
          <a:r>
            <a:rPr lang="hr-HR" sz="4000" dirty="0" smtClean="0"/>
            <a:t>STRATEGIJA</a:t>
          </a:r>
          <a:endParaRPr lang="es-ES_tradnl" sz="4000" dirty="0"/>
        </a:p>
        <a:p>
          <a:r>
            <a:rPr lang="hr-HR" sz="2400" b="1" dirty="0" smtClean="0">
              <a:solidFill>
                <a:schemeClr val="tx1"/>
              </a:solidFill>
            </a:rPr>
            <a:t>GLAVNI EUROPSKI TUŽITELJ</a:t>
          </a:r>
          <a:r>
            <a:rPr lang="es-ES_tradnl" sz="2400" b="1" dirty="0" smtClean="0">
              <a:solidFill>
                <a:schemeClr val="tx1"/>
              </a:solidFill>
            </a:rPr>
            <a:t> </a:t>
          </a:r>
          <a:r>
            <a:rPr lang="es-ES_tradnl" sz="2400" b="1" dirty="0">
              <a:solidFill>
                <a:schemeClr val="tx1"/>
              </a:solidFill>
            </a:rPr>
            <a:t>: </a:t>
          </a:r>
          <a:r>
            <a:rPr lang="hr-HR" sz="2400" b="1" dirty="0" smtClean="0">
              <a:solidFill>
                <a:schemeClr val="tx1"/>
              </a:solidFill>
            </a:rPr>
            <a:t>voditelj </a:t>
          </a:r>
          <a:r>
            <a:rPr lang="es-ES_tradnl" sz="2400" b="1" dirty="0" err="1" smtClean="0">
              <a:solidFill>
                <a:schemeClr val="tx1"/>
              </a:solidFill>
            </a:rPr>
            <a:t>EPPO</a:t>
          </a:r>
          <a:r>
            <a:rPr lang="hr-HR" sz="2400" b="1" dirty="0" smtClean="0">
              <a:solidFill>
                <a:schemeClr val="tx1"/>
              </a:solidFill>
            </a:rPr>
            <a:t>-a</a:t>
          </a:r>
          <a:endParaRPr lang="es-ES_tradnl" sz="2400" b="1" dirty="0">
            <a:solidFill>
              <a:schemeClr val="tx1"/>
            </a:solidFill>
          </a:endParaRPr>
        </a:p>
        <a:p>
          <a:r>
            <a:rPr lang="hr-HR" sz="2400" b="1" dirty="0" smtClean="0">
              <a:solidFill>
                <a:schemeClr val="tx1"/>
              </a:solidFill>
            </a:rPr>
            <a:t>KOLEGIJ</a:t>
          </a:r>
          <a:r>
            <a:rPr lang="es-ES_tradnl" sz="2400" b="1" dirty="0" smtClean="0">
              <a:solidFill>
                <a:schemeClr val="tx1"/>
              </a:solidFill>
            </a:rPr>
            <a:t> E</a:t>
          </a:r>
          <a:r>
            <a:rPr lang="hr-HR" sz="2400" b="1" dirty="0" smtClean="0">
              <a:solidFill>
                <a:schemeClr val="tx1"/>
              </a:solidFill>
            </a:rPr>
            <a:t>T-ova</a:t>
          </a:r>
          <a:r>
            <a:rPr lang="es-ES_tradnl" sz="2400" b="1" dirty="0" smtClean="0">
              <a:solidFill>
                <a:schemeClr val="tx1"/>
              </a:solidFill>
            </a:rPr>
            <a:t>:  </a:t>
          </a:r>
          <a:r>
            <a:rPr lang="hr-HR" sz="2400" b="1" dirty="0" smtClean="0">
              <a:solidFill>
                <a:schemeClr val="tx1"/>
              </a:solidFill>
            </a:rPr>
            <a:t>opći nadzor</a:t>
          </a:r>
          <a:r>
            <a:rPr lang="es-ES_tradnl" sz="2400" b="1" dirty="0" smtClean="0">
              <a:solidFill>
                <a:schemeClr val="tx1"/>
              </a:solidFill>
            </a:rPr>
            <a:t>/ </a:t>
          </a:r>
          <a:r>
            <a:rPr lang="hr-HR" sz="2400" b="1" dirty="0" smtClean="0">
              <a:solidFill>
                <a:schemeClr val="tx1"/>
              </a:solidFill>
            </a:rPr>
            <a:t>opća i strateška pitanja</a:t>
          </a:r>
          <a:endParaRPr lang="es-ES_tradnl" sz="2400" b="1" dirty="0">
            <a:solidFill>
              <a:schemeClr val="tx1"/>
            </a:solidFill>
          </a:endParaRPr>
        </a:p>
      </dgm:t>
    </dgm:pt>
    <dgm:pt modelId="{A8306DE2-3BCD-4AC9-A594-F203519D44B4}" type="parTrans" cxnId="{B7DEF7EA-61FE-4D94-B051-AA5917712E33}">
      <dgm:prSet/>
      <dgm:spPr/>
      <dgm:t>
        <a:bodyPr/>
        <a:lstStyle/>
        <a:p>
          <a:endParaRPr lang="es-ES"/>
        </a:p>
      </dgm:t>
    </dgm:pt>
    <dgm:pt modelId="{95B2CD65-04D4-43B3-903B-FE20C7C30269}" type="sibTrans" cxnId="{B7DEF7EA-61FE-4D94-B051-AA5917712E33}">
      <dgm:prSet/>
      <dgm:spPr/>
      <dgm:t>
        <a:bodyPr/>
        <a:lstStyle/>
        <a:p>
          <a:endParaRPr lang="es-ES"/>
        </a:p>
      </dgm:t>
    </dgm:pt>
    <dgm:pt modelId="{3385C3C1-5705-4ECD-84D0-E7B06F99DF1F}">
      <dgm:prSet phldrT="[Texto]" custT="1"/>
      <dgm:spPr/>
      <dgm:t>
        <a:bodyPr/>
        <a:lstStyle/>
        <a:p>
          <a:r>
            <a:rPr lang="hr-HR" sz="4000" dirty="0" smtClean="0"/>
            <a:t>OPERATIVNI RAD</a:t>
          </a:r>
          <a:endParaRPr lang="es-ES_tradnl" sz="4000" dirty="0"/>
        </a:p>
        <a:p>
          <a:r>
            <a:rPr lang="hr-HR" sz="2400" b="1" dirty="0" smtClean="0">
              <a:solidFill>
                <a:schemeClr val="tx1"/>
              </a:solidFill>
            </a:rPr>
            <a:t>STALNA VIJEĆA</a:t>
          </a:r>
          <a:endParaRPr lang="es-ES_tradnl" sz="2400" b="1" dirty="0">
            <a:solidFill>
              <a:schemeClr val="tx1"/>
            </a:solidFill>
          </a:endParaRPr>
        </a:p>
        <a:p>
          <a:r>
            <a:rPr lang="hr-HR" sz="2400" b="1" dirty="0" smtClean="0">
              <a:solidFill>
                <a:schemeClr val="tx1"/>
              </a:solidFill>
            </a:rPr>
            <a:t>DELEGIRANI EUROPSKI TUŽITELJI</a:t>
          </a:r>
          <a:r>
            <a:rPr lang="es-ES_tradnl" sz="2400" b="1" dirty="0" smtClean="0">
              <a:solidFill>
                <a:schemeClr val="tx1"/>
              </a:solidFill>
            </a:rPr>
            <a:t> (</a:t>
          </a:r>
          <a:r>
            <a:rPr lang="hr-HR" sz="2400" b="1" dirty="0" err="1" smtClean="0">
              <a:solidFill>
                <a:schemeClr val="tx1"/>
              </a:solidFill>
            </a:rPr>
            <a:t>DET</a:t>
          </a:r>
          <a:r>
            <a:rPr lang="hr-HR" sz="2400" b="1" dirty="0" smtClean="0">
              <a:solidFill>
                <a:schemeClr val="tx1"/>
              </a:solidFill>
            </a:rPr>
            <a:t>-ovi</a:t>
          </a:r>
          <a:r>
            <a:rPr lang="es-ES_tradnl" sz="2400" b="1" dirty="0" smtClean="0">
              <a:solidFill>
                <a:schemeClr val="tx1"/>
              </a:solidFill>
            </a:rPr>
            <a:t>)</a:t>
          </a:r>
          <a:endParaRPr lang="es-ES" sz="2400" b="1" dirty="0">
            <a:solidFill>
              <a:schemeClr val="tx1"/>
            </a:solidFill>
          </a:endParaRPr>
        </a:p>
      </dgm:t>
    </dgm:pt>
    <dgm:pt modelId="{46CC4290-43D8-4247-BDA7-7B0E441C2764}" type="parTrans" cxnId="{D74F405C-5468-442E-A9D6-EEC5783DD92A}">
      <dgm:prSet/>
      <dgm:spPr/>
      <dgm:t>
        <a:bodyPr/>
        <a:lstStyle/>
        <a:p>
          <a:endParaRPr lang="es-ES"/>
        </a:p>
      </dgm:t>
    </dgm:pt>
    <dgm:pt modelId="{6882F0B0-3804-41C2-9B3C-A6E781FDC46E}" type="sibTrans" cxnId="{D74F405C-5468-442E-A9D6-EEC5783DD92A}">
      <dgm:prSet/>
      <dgm:spPr/>
      <dgm:t>
        <a:bodyPr/>
        <a:lstStyle/>
        <a:p>
          <a:endParaRPr lang="es-ES"/>
        </a:p>
      </dgm:t>
    </dgm:pt>
    <dgm:pt modelId="{17A0B3AC-2A86-4132-B7A6-1A48AE1261FE}" type="pres">
      <dgm:prSet presAssocID="{6A8401D0-0A90-46FA-A3D1-3BC0BCA2AAF5}" presName="Name0" presStyleCnt="0">
        <dgm:presLayoutVars>
          <dgm:chPref val="1"/>
          <dgm:dir/>
          <dgm:animOne val="branch"/>
          <dgm:animLvl val="lvl"/>
          <dgm:resizeHandles/>
        </dgm:presLayoutVars>
      </dgm:prSet>
      <dgm:spPr/>
      <dgm:t>
        <a:bodyPr/>
        <a:lstStyle/>
        <a:p>
          <a:endParaRPr lang="hr-HR"/>
        </a:p>
      </dgm:t>
    </dgm:pt>
    <dgm:pt modelId="{374FB2D8-1808-40B2-BA46-FC007DB8660B}" type="pres">
      <dgm:prSet presAssocID="{DC48B64D-FF5D-417F-A9F9-EB67EB75D9B6}" presName="vertOne" presStyleCnt="0"/>
      <dgm:spPr/>
    </dgm:pt>
    <dgm:pt modelId="{E46D4405-85D5-4CD2-9983-BA278B41C576}" type="pres">
      <dgm:prSet presAssocID="{DC48B64D-FF5D-417F-A9F9-EB67EB75D9B6}" presName="txOne" presStyleLbl="node0" presStyleIdx="0" presStyleCnt="1">
        <dgm:presLayoutVars>
          <dgm:chPref val="3"/>
        </dgm:presLayoutVars>
      </dgm:prSet>
      <dgm:spPr/>
      <dgm:t>
        <a:bodyPr/>
        <a:lstStyle/>
        <a:p>
          <a:endParaRPr lang="hr-HR"/>
        </a:p>
      </dgm:t>
    </dgm:pt>
    <dgm:pt modelId="{284DA921-4DC0-4102-ACDF-554960FFD989}" type="pres">
      <dgm:prSet presAssocID="{DC48B64D-FF5D-417F-A9F9-EB67EB75D9B6}" presName="parTransOne" presStyleCnt="0"/>
      <dgm:spPr/>
    </dgm:pt>
    <dgm:pt modelId="{B5C5087C-00D6-41AE-B53E-E94AE66FA3C5}" type="pres">
      <dgm:prSet presAssocID="{DC48B64D-FF5D-417F-A9F9-EB67EB75D9B6}" presName="horzOne" presStyleCnt="0"/>
      <dgm:spPr/>
    </dgm:pt>
    <dgm:pt modelId="{0A06374F-1E0A-4D28-AECE-5CC48A6A95D1}" type="pres">
      <dgm:prSet presAssocID="{3385C3C1-5705-4ECD-84D0-E7B06F99DF1F}" presName="vertTwo" presStyleCnt="0"/>
      <dgm:spPr/>
    </dgm:pt>
    <dgm:pt modelId="{8DE20822-6070-4339-94EE-AA3924B6F76B}" type="pres">
      <dgm:prSet presAssocID="{3385C3C1-5705-4ECD-84D0-E7B06F99DF1F}" presName="txTwo" presStyleLbl="node2" presStyleIdx="0" presStyleCnt="1">
        <dgm:presLayoutVars>
          <dgm:chPref val="3"/>
        </dgm:presLayoutVars>
      </dgm:prSet>
      <dgm:spPr/>
      <dgm:t>
        <a:bodyPr/>
        <a:lstStyle/>
        <a:p>
          <a:endParaRPr lang="hr-HR"/>
        </a:p>
      </dgm:t>
    </dgm:pt>
    <dgm:pt modelId="{8CD363CC-0F71-4CC3-A12C-72129401BEDF}" type="pres">
      <dgm:prSet presAssocID="{3385C3C1-5705-4ECD-84D0-E7B06F99DF1F}" presName="horzTwo" presStyleCnt="0"/>
      <dgm:spPr/>
    </dgm:pt>
  </dgm:ptLst>
  <dgm:cxnLst>
    <dgm:cxn modelId="{D74F405C-5468-442E-A9D6-EEC5783DD92A}" srcId="{DC48B64D-FF5D-417F-A9F9-EB67EB75D9B6}" destId="{3385C3C1-5705-4ECD-84D0-E7B06F99DF1F}" srcOrd="0" destOrd="0" parTransId="{46CC4290-43D8-4247-BDA7-7B0E441C2764}" sibTransId="{6882F0B0-3804-41C2-9B3C-A6E781FDC46E}"/>
    <dgm:cxn modelId="{B7DEF7EA-61FE-4D94-B051-AA5917712E33}" srcId="{6A8401D0-0A90-46FA-A3D1-3BC0BCA2AAF5}" destId="{DC48B64D-FF5D-417F-A9F9-EB67EB75D9B6}" srcOrd="0" destOrd="0" parTransId="{A8306DE2-3BCD-4AC9-A594-F203519D44B4}" sibTransId="{95B2CD65-04D4-43B3-903B-FE20C7C30269}"/>
    <dgm:cxn modelId="{1CEB7494-5C57-469D-9004-477C761988D0}" type="presOf" srcId="{DC48B64D-FF5D-417F-A9F9-EB67EB75D9B6}" destId="{E46D4405-85D5-4CD2-9983-BA278B41C576}" srcOrd="0" destOrd="0" presId="urn:microsoft.com/office/officeart/2005/8/layout/hierarchy4"/>
    <dgm:cxn modelId="{D1BDB4A1-9016-42D7-9578-475EFA16A71E}" type="presOf" srcId="{6A8401D0-0A90-46FA-A3D1-3BC0BCA2AAF5}" destId="{17A0B3AC-2A86-4132-B7A6-1A48AE1261FE}" srcOrd="0" destOrd="0" presId="urn:microsoft.com/office/officeart/2005/8/layout/hierarchy4"/>
    <dgm:cxn modelId="{1F8D5837-42F6-4EDC-9CB2-84BBA550D1B9}" type="presOf" srcId="{3385C3C1-5705-4ECD-84D0-E7B06F99DF1F}" destId="{8DE20822-6070-4339-94EE-AA3924B6F76B}" srcOrd="0" destOrd="0" presId="urn:microsoft.com/office/officeart/2005/8/layout/hierarchy4"/>
    <dgm:cxn modelId="{E47B4F36-CC8E-4F1D-BBEB-64193A5B184B}" type="presParOf" srcId="{17A0B3AC-2A86-4132-B7A6-1A48AE1261FE}" destId="{374FB2D8-1808-40B2-BA46-FC007DB8660B}" srcOrd="0" destOrd="0" presId="urn:microsoft.com/office/officeart/2005/8/layout/hierarchy4"/>
    <dgm:cxn modelId="{5CF10B39-E941-4D8C-BF6F-D4D0351F71D1}" type="presParOf" srcId="{374FB2D8-1808-40B2-BA46-FC007DB8660B}" destId="{E46D4405-85D5-4CD2-9983-BA278B41C576}" srcOrd="0" destOrd="0" presId="urn:microsoft.com/office/officeart/2005/8/layout/hierarchy4"/>
    <dgm:cxn modelId="{3BCE26BF-2415-4BB1-93EA-65E781E322E7}" type="presParOf" srcId="{374FB2D8-1808-40B2-BA46-FC007DB8660B}" destId="{284DA921-4DC0-4102-ACDF-554960FFD989}" srcOrd="1" destOrd="0" presId="urn:microsoft.com/office/officeart/2005/8/layout/hierarchy4"/>
    <dgm:cxn modelId="{65AF851A-7066-48CF-827F-93DACACB0727}" type="presParOf" srcId="{374FB2D8-1808-40B2-BA46-FC007DB8660B}" destId="{B5C5087C-00D6-41AE-B53E-E94AE66FA3C5}" srcOrd="2" destOrd="0" presId="urn:microsoft.com/office/officeart/2005/8/layout/hierarchy4"/>
    <dgm:cxn modelId="{9AE42FBD-E365-437C-B13D-952105F42AEB}" type="presParOf" srcId="{B5C5087C-00D6-41AE-B53E-E94AE66FA3C5}" destId="{0A06374F-1E0A-4D28-AECE-5CC48A6A95D1}" srcOrd="0" destOrd="0" presId="urn:microsoft.com/office/officeart/2005/8/layout/hierarchy4"/>
    <dgm:cxn modelId="{AD8D8273-55D7-4EDE-B0A8-DB30FC02306D}" type="presParOf" srcId="{0A06374F-1E0A-4D28-AECE-5CC48A6A95D1}" destId="{8DE20822-6070-4339-94EE-AA3924B6F76B}" srcOrd="0" destOrd="0" presId="urn:microsoft.com/office/officeart/2005/8/layout/hierarchy4"/>
    <dgm:cxn modelId="{B9EB0ED7-0A15-4DFE-86B8-B4ECCA61C8AF}" type="presParOf" srcId="{0A06374F-1E0A-4D28-AECE-5CC48A6A95D1}" destId="{8CD363CC-0F71-4CC3-A12C-72129401BEDF}"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D4405-85D5-4CD2-9983-BA278B41C576}">
      <dsp:nvSpPr>
        <dsp:cNvPr id="0" name=""/>
        <dsp:cNvSpPr/>
      </dsp:nvSpPr>
      <dsp:spPr>
        <a:xfrm>
          <a:off x="4867" y="1661"/>
          <a:ext cx="9958177" cy="24796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hr-HR" sz="2800" kern="1200" dirty="0" smtClean="0"/>
            <a:t>SREDIŠNJA RAZINA</a:t>
          </a:r>
          <a:r>
            <a:rPr lang="es-ES_tradnl" sz="2800" kern="1200" dirty="0" smtClean="0"/>
            <a:t> </a:t>
          </a:r>
          <a:r>
            <a:rPr lang="es-ES_tradnl" sz="2800" kern="1200" dirty="0"/>
            <a:t>(LUXEMBOURG)</a:t>
          </a:r>
        </a:p>
        <a:p>
          <a:pPr lvl="0" algn="ctr" defTabSz="1244600">
            <a:lnSpc>
              <a:spcPct val="90000"/>
            </a:lnSpc>
            <a:spcBef>
              <a:spcPct val="0"/>
            </a:spcBef>
            <a:spcAft>
              <a:spcPct val="35000"/>
            </a:spcAft>
          </a:pPr>
          <a:r>
            <a:rPr lang="hr-HR" sz="2800" b="1" kern="1200" dirty="0" smtClean="0">
              <a:solidFill>
                <a:schemeClr val="tx1"/>
              </a:solidFill>
            </a:rPr>
            <a:t>GLAVNI EUROPSKI TUŽITELJ</a:t>
          </a:r>
          <a:r>
            <a:rPr lang="es-ES_tradnl" sz="2800" b="1" kern="1200" dirty="0" smtClean="0">
              <a:solidFill>
                <a:schemeClr val="tx1"/>
              </a:solidFill>
            </a:rPr>
            <a:t> (</a:t>
          </a:r>
          <a:r>
            <a:rPr lang="hr-HR" sz="2800" b="1" kern="1200" dirty="0" err="1" smtClean="0">
              <a:solidFill>
                <a:schemeClr val="accent1">
                  <a:lumMod val="60000"/>
                  <a:lumOff val="40000"/>
                </a:schemeClr>
              </a:solidFill>
            </a:rPr>
            <a:t>GET</a:t>
          </a:r>
          <a:r>
            <a:rPr lang="es-ES_tradnl" sz="2800" b="1" kern="1200" dirty="0" smtClean="0">
              <a:solidFill>
                <a:schemeClr val="tx1"/>
              </a:solidFill>
            </a:rPr>
            <a:t>)</a:t>
          </a:r>
          <a:endParaRPr lang="es-ES_tradnl" sz="2800" b="1" kern="1200" dirty="0">
            <a:solidFill>
              <a:schemeClr val="tx1"/>
            </a:solidFill>
          </a:endParaRPr>
        </a:p>
        <a:p>
          <a:pPr lvl="0" algn="ctr" defTabSz="1244600">
            <a:lnSpc>
              <a:spcPct val="90000"/>
            </a:lnSpc>
            <a:spcBef>
              <a:spcPct val="0"/>
            </a:spcBef>
            <a:spcAft>
              <a:spcPct val="35000"/>
            </a:spcAft>
          </a:pPr>
          <a:r>
            <a:rPr lang="hr-HR" sz="2800" b="1" kern="1200" dirty="0" smtClean="0">
              <a:solidFill>
                <a:schemeClr val="tx1"/>
              </a:solidFill>
            </a:rPr>
            <a:t>EUROPSKI TUŽITELJI</a:t>
          </a:r>
          <a:r>
            <a:rPr lang="es-ES_tradnl" sz="2800" b="1" kern="1200" dirty="0" smtClean="0">
              <a:solidFill>
                <a:schemeClr val="tx1"/>
              </a:solidFill>
            </a:rPr>
            <a:t> </a:t>
          </a:r>
          <a:r>
            <a:rPr lang="es-ES_tradnl" sz="2800" b="1" kern="1200" dirty="0">
              <a:solidFill>
                <a:schemeClr val="tx1"/>
              </a:solidFill>
            </a:rPr>
            <a:t>(</a:t>
          </a:r>
          <a:r>
            <a:rPr lang="es-ES_tradnl" sz="2800" b="1" kern="1200" dirty="0" smtClean="0">
              <a:solidFill>
                <a:schemeClr val="tx1"/>
              </a:solidFill>
            </a:rPr>
            <a:t>E</a:t>
          </a:r>
          <a:r>
            <a:rPr lang="hr-HR" sz="2800" b="1" kern="1200" dirty="0" smtClean="0">
              <a:solidFill>
                <a:schemeClr val="tx1"/>
              </a:solidFill>
            </a:rPr>
            <a:t>T-ovi</a:t>
          </a:r>
          <a:r>
            <a:rPr lang="es-ES_tradnl" sz="2800" b="1" kern="1200" dirty="0" smtClean="0">
              <a:solidFill>
                <a:schemeClr val="tx1"/>
              </a:solidFill>
            </a:rPr>
            <a:t>) (1 </a:t>
          </a:r>
          <a:r>
            <a:rPr lang="hr-HR" sz="2800" b="1" kern="1200" dirty="0" smtClean="0">
              <a:solidFill>
                <a:schemeClr val="tx1"/>
              </a:solidFill>
            </a:rPr>
            <a:t>po svakoj </a:t>
          </a:r>
          <a:r>
            <a:rPr lang="hr-HR" sz="2800" b="1" kern="1200" dirty="0" err="1" smtClean="0">
              <a:solidFill>
                <a:schemeClr val="tx1"/>
              </a:solidFill>
            </a:rPr>
            <a:t>DČ</a:t>
          </a:r>
          <a:r>
            <a:rPr lang="hr-HR" sz="2800" b="1" kern="1200" dirty="0" smtClean="0">
              <a:solidFill>
                <a:schemeClr val="tx1"/>
              </a:solidFill>
            </a:rPr>
            <a:t> sudionici</a:t>
          </a:r>
          <a:r>
            <a:rPr lang="es-ES_tradnl" sz="2800" b="1" kern="1200" dirty="0" smtClean="0">
              <a:solidFill>
                <a:schemeClr val="tx1"/>
              </a:solidFill>
            </a:rPr>
            <a:t>; </a:t>
          </a:r>
          <a:r>
            <a:rPr lang="hr-HR" sz="2800" b="1" kern="1200" dirty="0" smtClean="0">
              <a:solidFill>
                <a:schemeClr val="accent1">
                  <a:lumMod val="60000"/>
                  <a:lumOff val="40000"/>
                </a:schemeClr>
              </a:solidFill>
            </a:rPr>
            <a:t>uz</a:t>
          </a:r>
          <a:r>
            <a:rPr lang="es-ES_tradnl" sz="2800" b="1" kern="1200" dirty="0" smtClean="0">
              <a:solidFill>
                <a:schemeClr val="accent1">
                  <a:lumMod val="60000"/>
                  <a:lumOff val="40000"/>
                </a:schemeClr>
              </a:solidFill>
            </a:rPr>
            <a:t> </a:t>
          </a:r>
          <a:r>
            <a:rPr lang="es-ES_tradnl" sz="2800" b="1" kern="1200" dirty="0">
              <a:solidFill>
                <a:schemeClr val="accent1">
                  <a:lumMod val="60000"/>
                  <a:lumOff val="40000"/>
                </a:schemeClr>
              </a:solidFill>
            </a:rPr>
            <a:t>2 </a:t>
          </a:r>
          <a:r>
            <a:rPr lang="es-ES_tradnl" sz="2800" b="1" kern="1200" dirty="0" smtClean="0">
              <a:solidFill>
                <a:schemeClr val="accent1">
                  <a:lumMod val="60000"/>
                  <a:lumOff val="40000"/>
                </a:schemeClr>
              </a:solidFill>
            </a:rPr>
            <a:t>E</a:t>
          </a:r>
          <a:r>
            <a:rPr lang="hr-HR" sz="2800" b="1" kern="1200" dirty="0" smtClean="0">
              <a:solidFill>
                <a:schemeClr val="accent1">
                  <a:lumMod val="60000"/>
                  <a:lumOff val="40000"/>
                </a:schemeClr>
              </a:solidFill>
            </a:rPr>
            <a:t>T-a koji su ZAMJENICI</a:t>
          </a:r>
          <a:r>
            <a:rPr lang="es-ES_tradnl" sz="2800" b="1" kern="1200" dirty="0" smtClean="0">
              <a:solidFill>
                <a:schemeClr val="accent1">
                  <a:lumMod val="60000"/>
                  <a:lumOff val="40000"/>
                </a:schemeClr>
              </a:solidFill>
            </a:rPr>
            <a:t> </a:t>
          </a:r>
          <a:r>
            <a:rPr lang="hr-HR" sz="2800" b="1" kern="1200" dirty="0" err="1" smtClean="0">
              <a:solidFill>
                <a:schemeClr val="accent1">
                  <a:lumMod val="60000"/>
                  <a:lumOff val="40000"/>
                </a:schemeClr>
              </a:solidFill>
            </a:rPr>
            <a:t>GET</a:t>
          </a:r>
          <a:r>
            <a:rPr lang="hr-HR" sz="2800" b="1" kern="1200" dirty="0" smtClean="0">
              <a:solidFill>
                <a:schemeClr val="accent1">
                  <a:lumMod val="60000"/>
                  <a:lumOff val="40000"/>
                </a:schemeClr>
              </a:solidFill>
            </a:rPr>
            <a:t>-a</a:t>
          </a:r>
          <a:r>
            <a:rPr lang="es-ES_tradnl" sz="2800" b="1" kern="1200" dirty="0" smtClean="0">
              <a:solidFill>
                <a:schemeClr val="tx1"/>
              </a:solidFill>
            </a:rPr>
            <a:t>)</a:t>
          </a:r>
          <a:endParaRPr lang="es-ES_tradnl" sz="2800" b="1" kern="1200" dirty="0">
            <a:solidFill>
              <a:schemeClr val="tx1"/>
            </a:solidFill>
          </a:endParaRPr>
        </a:p>
        <a:p>
          <a:pPr lvl="0" algn="ctr" defTabSz="1244600">
            <a:lnSpc>
              <a:spcPct val="90000"/>
            </a:lnSpc>
            <a:spcBef>
              <a:spcPct val="0"/>
            </a:spcBef>
            <a:spcAft>
              <a:spcPct val="35000"/>
            </a:spcAft>
          </a:pPr>
          <a:r>
            <a:rPr lang="hr-HR" sz="2800" b="1" kern="1200" dirty="0" smtClean="0">
              <a:solidFill>
                <a:schemeClr val="tx1"/>
              </a:solidFill>
            </a:rPr>
            <a:t>SREDIŠNJI URED</a:t>
          </a:r>
          <a:r>
            <a:rPr lang="es-ES_tradnl" sz="2800" b="1" kern="1200" dirty="0" smtClean="0">
              <a:solidFill>
                <a:schemeClr val="tx1"/>
              </a:solidFill>
            </a:rPr>
            <a:t> </a:t>
          </a:r>
          <a:r>
            <a:rPr lang="es-ES_tradnl" sz="2800" b="1" kern="1200" dirty="0">
              <a:solidFill>
                <a:schemeClr val="tx1"/>
              </a:solidFill>
            </a:rPr>
            <a:t>( </a:t>
          </a:r>
          <a:r>
            <a:rPr lang="hr-HR" sz="2800" b="1" kern="1200" dirty="0" smtClean="0">
              <a:solidFill>
                <a:schemeClr val="tx1"/>
              </a:solidFill>
            </a:rPr>
            <a:t>osoblje i upravni direktor</a:t>
          </a:r>
          <a:r>
            <a:rPr lang="es-ES_tradnl" sz="2800" b="1" kern="1200" dirty="0" smtClean="0">
              <a:solidFill>
                <a:schemeClr val="tx1"/>
              </a:solidFill>
            </a:rPr>
            <a:t>)</a:t>
          </a:r>
          <a:endParaRPr lang="es-ES" sz="2800" b="1" kern="1200" dirty="0">
            <a:solidFill>
              <a:schemeClr val="tx1"/>
            </a:solidFill>
          </a:endParaRPr>
        </a:p>
      </dsp:txBody>
      <dsp:txXfrm>
        <a:off x="77494" y="74288"/>
        <a:ext cx="9812923" cy="2334419"/>
      </dsp:txXfrm>
    </dsp:sp>
    <dsp:sp modelId="{8DE20822-6070-4339-94EE-AA3924B6F76B}">
      <dsp:nvSpPr>
        <dsp:cNvPr id="0" name=""/>
        <dsp:cNvSpPr/>
      </dsp:nvSpPr>
      <dsp:spPr>
        <a:xfrm>
          <a:off x="4867" y="2742447"/>
          <a:ext cx="9958177" cy="152309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hr-HR" sz="2800" kern="1200" dirty="0" smtClean="0"/>
            <a:t>DECENTRALIZIRANA RAZINA</a:t>
          </a:r>
          <a:r>
            <a:rPr lang="es-ES_tradnl" sz="2800" kern="1200" dirty="0" smtClean="0"/>
            <a:t> (</a:t>
          </a:r>
          <a:r>
            <a:rPr lang="hr-HR" sz="2800" kern="1200" dirty="0" err="1" smtClean="0"/>
            <a:t>DČ</a:t>
          </a:r>
          <a:r>
            <a:rPr lang="es-ES_tradnl" sz="2800" kern="1200" dirty="0" smtClean="0"/>
            <a:t>)</a:t>
          </a:r>
          <a:endParaRPr lang="es-ES_tradnl" sz="2800" kern="1200" dirty="0"/>
        </a:p>
        <a:p>
          <a:pPr lvl="0" algn="ctr" defTabSz="1244600">
            <a:lnSpc>
              <a:spcPct val="90000"/>
            </a:lnSpc>
            <a:spcBef>
              <a:spcPct val="0"/>
            </a:spcBef>
            <a:spcAft>
              <a:spcPct val="35000"/>
            </a:spcAft>
          </a:pPr>
          <a:r>
            <a:rPr lang="hr-HR" sz="2800" b="1" kern="1200" dirty="0" smtClean="0">
              <a:solidFill>
                <a:schemeClr val="tx1"/>
              </a:solidFill>
            </a:rPr>
            <a:t>DELEGIRANI EUROPSKI TUŽITELJI</a:t>
          </a:r>
          <a:r>
            <a:rPr lang="es-ES_tradnl" sz="2800" b="1" kern="1200" dirty="0" smtClean="0">
              <a:solidFill>
                <a:schemeClr val="tx1"/>
              </a:solidFill>
            </a:rPr>
            <a:t> (</a:t>
          </a:r>
          <a:r>
            <a:rPr lang="hr-HR" sz="2800" b="1" kern="1200" dirty="0" err="1" smtClean="0">
              <a:solidFill>
                <a:schemeClr val="tx1"/>
              </a:solidFill>
            </a:rPr>
            <a:t>DET</a:t>
          </a:r>
          <a:r>
            <a:rPr lang="hr-HR" sz="2800" b="1" kern="1200" dirty="0" smtClean="0">
              <a:solidFill>
                <a:schemeClr val="tx1"/>
              </a:solidFill>
            </a:rPr>
            <a:t>-ovi</a:t>
          </a:r>
          <a:r>
            <a:rPr lang="es-ES_tradnl" sz="2800" b="1" kern="1200" dirty="0" smtClean="0">
              <a:solidFill>
                <a:schemeClr val="tx1"/>
              </a:solidFill>
            </a:rPr>
            <a:t>)</a:t>
          </a:r>
          <a:endParaRPr lang="es-ES_tradnl" sz="2800" b="1" kern="1200" dirty="0">
            <a:solidFill>
              <a:schemeClr val="tx1"/>
            </a:solidFill>
          </a:endParaRPr>
        </a:p>
        <a:p>
          <a:pPr lvl="0" algn="ctr" defTabSz="1244600">
            <a:lnSpc>
              <a:spcPct val="90000"/>
            </a:lnSpc>
            <a:spcBef>
              <a:spcPct val="0"/>
            </a:spcBef>
            <a:spcAft>
              <a:spcPct val="35000"/>
            </a:spcAft>
          </a:pPr>
          <a:r>
            <a:rPr lang="es-ES_tradnl" sz="2800" b="1" kern="1200" dirty="0" smtClean="0">
              <a:solidFill>
                <a:schemeClr val="tx1"/>
              </a:solidFill>
            </a:rPr>
            <a:t>(</a:t>
          </a:r>
          <a:r>
            <a:rPr lang="hr-HR" sz="2800" b="1" kern="1200" dirty="0" smtClean="0">
              <a:solidFill>
                <a:schemeClr val="tx1"/>
              </a:solidFill>
            </a:rPr>
            <a:t>najmanje</a:t>
          </a:r>
          <a:r>
            <a:rPr lang="es-ES_tradnl" sz="2800" b="1" kern="1200" dirty="0" smtClean="0">
              <a:solidFill>
                <a:schemeClr val="tx1"/>
              </a:solidFill>
            </a:rPr>
            <a:t> </a:t>
          </a:r>
          <a:r>
            <a:rPr lang="es-ES_tradnl" sz="2800" b="1" kern="1200" dirty="0">
              <a:solidFill>
                <a:schemeClr val="tx1"/>
              </a:solidFill>
            </a:rPr>
            <a:t>2 </a:t>
          </a:r>
          <a:r>
            <a:rPr lang="es-ES_tradnl" sz="2800" b="1" kern="1200" dirty="0" smtClean="0">
              <a:solidFill>
                <a:schemeClr val="tx1"/>
              </a:solidFill>
            </a:rPr>
            <a:t>p</a:t>
          </a:r>
          <a:r>
            <a:rPr lang="hr-HR" sz="2800" b="1" kern="1200" dirty="0" smtClean="0">
              <a:solidFill>
                <a:schemeClr val="tx1"/>
              </a:solidFill>
            </a:rPr>
            <a:t>o svakoj </a:t>
          </a:r>
          <a:r>
            <a:rPr lang="hr-HR" sz="2800" b="1" kern="1200" dirty="0" err="1" smtClean="0">
              <a:solidFill>
                <a:schemeClr val="tx1"/>
              </a:solidFill>
            </a:rPr>
            <a:t>DČ</a:t>
          </a:r>
          <a:r>
            <a:rPr lang="hr-HR" sz="2800" b="1" kern="1200" dirty="0" smtClean="0">
              <a:solidFill>
                <a:schemeClr val="tx1"/>
              </a:solidFill>
            </a:rPr>
            <a:t> sudionici</a:t>
          </a:r>
          <a:r>
            <a:rPr lang="es-ES_tradnl" sz="2800" b="1" kern="1200" dirty="0" smtClean="0">
              <a:solidFill>
                <a:schemeClr val="tx1"/>
              </a:solidFill>
            </a:rPr>
            <a:t>) </a:t>
          </a:r>
          <a:endParaRPr lang="es-ES" sz="2800" b="1" kern="1200" dirty="0">
            <a:solidFill>
              <a:schemeClr val="tx1"/>
            </a:solidFill>
          </a:endParaRPr>
        </a:p>
      </dsp:txBody>
      <dsp:txXfrm>
        <a:off x="49477" y="2787057"/>
        <a:ext cx="9868957" cy="1433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20.10.2021</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20/10/2021</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consilium.europa.eu/en/infographics/college-of-the-european-public-prosecutor-s-office-eppo/"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10</a:t>
            </a:fld>
            <a:endParaRPr lang="es-ES"/>
          </a:p>
        </p:txBody>
      </p:sp>
    </p:spTree>
    <p:extLst>
      <p:ext uri="{BB962C8B-B14F-4D97-AF65-F5344CB8AC3E}">
        <p14:creationId xmlns:p14="http://schemas.microsoft.com/office/powerpoint/2010/main" val="78946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11</a:t>
            </a:fld>
            <a:endParaRPr lang="es-ES"/>
          </a:p>
        </p:txBody>
      </p:sp>
    </p:spTree>
    <p:extLst>
      <p:ext uri="{BB962C8B-B14F-4D97-AF65-F5344CB8AC3E}">
        <p14:creationId xmlns:p14="http://schemas.microsoft.com/office/powerpoint/2010/main" val="233642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12</a:t>
            </a:fld>
            <a:endParaRPr lang="es-ES"/>
          </a:p>
        </p:txBody>
      </p:sp>
    </p:spTree>
    <p:extLst>
      <p:ext uri="{BB962C8B-B14F-4D97-AF65-F5344CB8AC3E}">
        <p14:creationId xmlns:p14="http://schemas.microsoft.com/office/powerpoint/2010/main" val="2122835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hr-HR" dirty="0" smtClean="0"/>
              <a:t>TOČNO</a:t>
            </a:r>
            <a:endParaRPr lang="es-ES_tradnl" dirty="0"/>
          </a:p>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hr-HR" dirty="0" smtClean="0"/>
              <a:t>NETOČNO</a:t>
            </a:r>
            <a:endParaRPr lang="es-ES_tradnl" dirty="0"/>
          </a:p>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hr-HR" dirty="0" smtClean="0"/>
              <a:t>NETOČNO</a:t>
            </a: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13</a:t>
            </a:fld>
            <a:endParaRPr lang="es-ES"/>
          </a:p>
        </p:txBody>
      </p:sp>
    </p:spTree>
    <p:extLst>
      <p:ext uri="{BB962C8B-B14F-4D97-AF65-F5344CB8AC3E}">
        <p14:creationId xmlns:p14="http://schemas.microsoft.com/office/powerpoint/2010/main" val="2887885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14</a:t>
            </a:fld>
            <a:endParaRPr lang="es-ES"/>
          </a:p>
        </p:txBody>
      </p:sp>
    </p:spTree>
    <p:extLst>
      <p:ext uri="{BB962C8B-B14F-4D97-AF65-F5344CB8AC3E}">
        <p14:creationId xmlns:p14="http://schemas.microsoft.com/office/powerpoint/2010/main" val="2203124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A) </a:t>
            </a:r>
            <a:r>
              <a:rPr lang="hr-HR" dirty="0" smtClean="0"/>
              <a:t>NETOČNO</a:t>
            </a:r>
            <a:endParaRPr lang="es-ES_tradnl" dirty="0"/>
          </a:p>
          <a:p>
            <a:r>
              <a:rPr lang="es-ES_tradnl" dirty="0"/>
              <a:t>B) </a:t>
            </a:r>
            <a:r>
              <a:rPr lang="hr-HR" dirty="0" smtClean="0"/>
              <a:t>NETOČNO</a:t>
            </a:r>
            <a:endParaRPr lang="es-ES_tradnl" dirty="0"/>
          </a:p>
          <a:p>
            <a:r>
              <a:rPr lang="es-ES_tradnl" dirty="0"/>
              <a:t>C) </a:t>
            </a:r>
            <a:r>
              <a:rPr lang="hr-HR" dirty="0" smtClean="0"/>
              <a:t>TOČNO</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15</a:t>
            </a:fld>
            <a:endParaRPr lang="es-ES"/>
          </a:p>
        </p:txBody>
      </p:sp>
    </p:spTree>
    <p:extLst>
      <p:ext uri="{BB962C8B-B14F-4D97-AF65-F5344CB8AC3E}">
        <p14:creationId xmlns:p14="http://schemas.microsoft.com/office/powerpoint/2010/main" val="2661148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hr-HR" sz="1000" noProof="0" dirty="0" smtClean="0"/>
              <a:t>Članak</a:t>
            </a:r>
            <a:r>
              <a:rPr lang="hr-HR" sz="1000" baseline="0" noProof="0" dirty="0" smtClean="0"/>
              <a:t> </a:t>
            </a:r>
            <a:r>
              <a:rPr lang="hr-HR" sz="1000" noProof="0" dirty="0" smtClean="0"/>
              <a:t>9.</a:t>
            </a:r>
          </a:p>
          <a:p>
            <a:r>
              <a:rPr lang="hr-HR" sz="1000" noProof="0" dirty="0" smtClean="0"/>
              <a:t>1. Kolegij </a:t>
            </a:r>
            <a:r>
              <a:rPr lang="hr-HR" sz="1000" noProof="0" dirty="0" err="1" smtClean="0"/>
              <a:t>EPPO</a:t>
            </a:r>
            <a:r>
              <a:rPr lang="hr-HR" sz="1000" noProof="0" dirty="0" smtClean="0"/>
              <a:t>-a sastoji se od glavnog europskog tužitelja i po jednog europskog tužitelja iz svake države članice. Glavni europski tužitelj predsjeda sastancima kolegija i odgovoran je za njihovu pripremu.</a:t>
            </a:r>
          </a:p>
          <a:p>
            <a:r>
              <a:rPr lang="hr-HR" sz="1000" noProof="0" dirty="0" smtClean="0"/>
              <a:t>2.   Kolegij se sastaje redovito i odgovoran je za opći nadzor nad aktivnostima </a:t>
            </a:r>
            <a:r>
              <a:rPr lang="hr-HR" sz="1000" noProof="0" dirty="0" err="1" smtClean="0"/>
              <a:t>EPPO</a:t>
            </a:r>
            <a:r>
              <a:rPr lang="hr-HR" sz="1000" noProof="0" dirty="0" smtClean="0"/>
              <a:t>-a. Kolegij odlučuje o strateškim pitanjima te o općim pitanjima proizišlim iz pojedinačnih predmeta, osobito radi osiguravanja koherentnosti, učinkovitosti i dosljednosti u politici kaznenog progona </a:t>
            </a:r>
            <a:r>
              <a:rPr lang="hr-HR" sz="1000" noProof="0" dirty="0" err="1" smtClean="0"/>
              <a:t>EPPO</a:t>
            </a:r>
            <a:r>
              <a:rPr lang="hr-HR" sz="1000" noProof="0" dirty="0" smtClean="0"/>
              <a:t>-a diljem država članica kao i o drugim pitanjima koja su navedena u ovoj Uredbi. Kolegij ne donosi operativne odluke u pojedinačnim predmetima. Unutarnjim poslovnikom </a:t>
            </a:r>
            <a:r>
              <a:rPr lang="hr-HR" sz="1000" noProof="0" dirty="0" err="1" smtClean="0"/>
              <a:t>EPPO</a:t>
            </a:r>
            <a:r>
              <a:rPr lang="hr-HR" sz="1000" noProof="0" dirty="0" smtClean="0"/>
              <a:t>-a uređuju se načini na koje kolegij obavlja aktivnosti općeg nadzora i donosi odluke o strateškim i općim pitanjima u skladu s ovim člankom.</a:t>
            </a:r>
          </a:p>
          <a:p>
            <a:r>
              <a:rPr lang="hr-HR" sz="1000" noProof="0" dirty="0" smtClean="0"/>
              <a:t>3.   Na prijedlog glavnog europskog tužitelja i u skladu s unutarnjim poslovnikom </a:t>
            </a:r>
            <a:r>
              <a:rPr lang="hr-HR" sz="1000" noProof="0" dirty="0" err="1" smtClean="0"/>
              <a:t>EPPO</a:t>
            </a:r>
            <a:r>
              <a:rPr lang="hr-HR" sz="1000" noProof="0" dirty="0" smtClean="0"/>
              <a:t>-a kolegij osniva stalna vijeća.</a:t>
            </a:r>
          </a:p>
          <a:p>
            <a:r>
              <a:rPr lang="hr-HR" sz="1000" noProof="0" dirty="0" smtClean="0"/>
              <a:t>4.   Kolegij donosi unutarnji poslovnik </a:t>
            </a:r>
            <a:r>
              <a:rPr lang="hr-HR" sz="1000" noProof="0" dirty="0" err="1" smtClean="0"/>
              <a:t>EPPO</a:t>
            </a:r>
            <a:r>
              <a:rPr lang="hr-HR" sz="1000" noProof="0" dirty="0" smtClean="0"/>
              <a:t>-a u skladu s člankom 21. te detaljnije utvrđuje odgovornosti za obnašanje funkcija članova kolegija i osoblja </a:t>
            </a:r>
            <a:r>
              <a:rPr lang="hr-HR" sz="1000" noProof="0" dirty="0" err="1" smtClean="0"/>
              <a:t>EPPO</a:t>
            </a:r>
            <a:r>
              <a:rPr lang="hr-HR" sz="1000" noProof="0" dirty="0" smtClean="0"/>
              <a:t>-a.</a:t>
            </a:r>
          </a:p>
          <a:p>
            <a:r>
              <a:rPr lang="hr-HR" sz="1000" noProof="0" dirty="0" smtClean="0"/>
              <a:t>5.   Osim ako je drukčije navedeno u ovoj Uredbi, kolegij donosi odluke običnom većinom. Svaki član kolegija ima pravo zatražiti glasovanje o pitanjima o kojima odlučuje kolegij. Svaki član kolegija ima jedan glas. U slučaju neodlučenog rezultata glasovanja o svim pitanjima o kojima odlučuje kolegij odlučujući je glas glavnog europskog tužitelja.</a:t>
            </a:r>
          </a:p>
          <a:p>
            <a:endParaRPr lang="hr-HR" noProof="0"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16</a:t>
            </a:fld>
            <a:endParaRPr lang="es-ES"/>
          </a:p>
        </p:txBody>
      </p:sp>
    </p:spTree>
    <p:extLst>
      <p:ext uri="{BB962C8B-B14F-4D97-AF65-F5344CB8AC3E}">
        <p14:creationId xmlns:p14="http://schemas.microsoft.com/office/powerpoint/2010/main" val="3295437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17</a:t>
            </a:fld>
            <a:endParaRPr lang="es-ES"/>
          </a:p>
        </p:txBody>
      </p:sp>
    </p:spTree>
    <p:extLst>
      <p:ext uri="{BB962C8B-B14F-4D97-AF65-F5344CB8AC3E}">
        <p14:creationId xmlns:p14="http://schemas.microsoft.com/office/powerpoint/2010/main" val="2964072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18</a:t>
            </a:fld>
            <a:endParaRPr lang="es-ES"/>
          </a:p>
        </p:txBody>
      </p:sp>
    </p:spTree>
    <p:extLst>
      <p:ext uri="{BB962C8B-B14F-4D97-AF65-F5344CB8AC3E}">
        <p14:creationId xmlns:p14="http://schemas.microsoft.com/office/powerpoint/2010/main" val="755576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19</a:t>
            </a:fld>
            <a:endParaRPr lang="es-ES"/>
          </a:p>
        </p:txBody>
      </p:sp>
    </p:spTree>
    <p:extLst>
      <p:ext uri="{BB962C8B-B14F-4D97-AF65-F5344CB8AC3E}">
        <p14:creationId xmlns:p14="http://schemas.microsoft.com/office/powerpoint/2010/main" val="2863321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a:t>
            </a:fld>
            <a:endParaRPr lang="es-ES"/>
          </a:p>
        </p:txBody>
      </p:sp>
    </p:spTree>
    <p:extLst>
      <p:ext uri="{BB962C8B-B14F-4D97-AF65-F5344CB8AC3E}">
        <p14:creationId xmlns:p14="http://schemas.microsoft.com/office/powerpoint/2010/main" val="2920540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hlinkClick r:id="rId3"/>
              </a:rPr>
              <a:t>https://www.consilium.europa.eu/en/infographics/college-of-the-european-public-prosecutor-s-office-eppo/</a:t>
            </a:r>
            <a:endParaRPr lang="es-ES" dirty="0"/>
          </a:p>
          <a:p>
            <a:endParaRPr lang="es-ES_tradnl" dirty="0"/>
          </a:p>
          <a:p>
            <a:r>
              <a:rPr lang="hr-HR" dirty="0" smtClean="0"/>
              <a:t>Cjelovit</a:t>
            </a:r>
            <a:r>
              <a:rPr lang="hr-HR" baseline="0" dirty="0" smtClean="0"/>
              <a:t> popis imena dostupan je preko navedene poveznice.</a:t>
            </a:r>
            <a:endParaRPr lang="es-ES" dirty="0"/>
          </a:p>
          <a:p>
            <a:endParaRPr lang="es-ES" dirty="0"/>
          </a:p>
          <a:p>
            <a:endParaRPr lang="es-ES" dirty="0"/>
          </a:p>
          <a:p>
            <a:endParaRPr lang="es-ES" dirty="0"/>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20</a:t>
            </a:fld>
            <a:endParaRPr lang="es-ES"/>
          </a:p>
        </p:txBody>
      </p:sp>
    </p:spTree>
    <p:extLst>
      <p:ext uri="{BB962C8B-B14F-4D97-AF65-F5344CB8AC3E}">
        <p14:creationId xmlns:p14="http://schemas.microsoft.com/office/powerpoint/2010/main" val="992058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TOČAN JE</a:t>
            </a:r>
            <a:r>
              <a:rPr lang="hr-HR" baseline="0" dirty="0" smtClean="0"/>
              <a:t> ODGOVOR </a:t>
            </a:r>
            <a:r>
              <a:rPr lang="es-ES_tradnl" baseline="0" dirty="0" smtClean="0"/>
              <a:t>A)</a:t>
            </a:r>
            <a:r>
              <a:rPr lang="hr-HR" baseline="0" dirty="0" smtClean="0"/>
              <a:t>.</a:t>
            </a: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Europske</a:t>
            </a:r>
            <a:r>
              <a:rPr lang="hr-HR" baseline="0" dirty="0" smtClean="0"/>
              <a:t> tužitelje imenuje Vijeće s popisa kandidata koji su ušli u uži izbor, a koje predlaže svaka država članica, i to na mandat od šest godina koji se ne može obnavljati</a:t>
            </a:r>
            <a:r>
              <a:rPr lang="es-ES" dirty="0" smtClean="0"/>
              <a:t>. </a:t>
            </a:r>
            <a:r>
              <a:rPr lang="hr-HR" dirty="0" smtClean="0"/>
              <a:t>Na kraju tog razdoblja Vijeće može odlučiti</a:t>
            </a:r>
            <a:r>
              <a:rPr lang="hr-HR" baseline="0" dirty="0" smtClean="0"/>
              <a:t> produljiti mandat za najviše tri godine.</a:t>
            </a:r>
            <a:r>
              <a:rPr lang="es-ES" dirty="0" smtClean="0"/>
              <a:t> </a:t>
            </a:r>
            <a:r>
              <a:rPr lang="hr-HR" dirty="0" smtClean="0"/>
              <a:t>U skladu s prijelaznim</a:t>
            </a:r>
            <a:r>
              <a:rPr lang="hr-HR" baseline="0" dirty="0" smtClean="0"/>
              <a:t> pravilima koja se primjenjuju na prvo mandatno razdoblje i za njegova trajanja, na razdoblje od tri godine imenovat će se europski tužitelji koji čine skupinu koja predstavlja jednu trećinu broja država članica sudionica, a određuje se ždrijebom</a:t>
            </a:r>
            <a:r>
              <a:rPr lang="es-ES" dirty="0" smtClean="0"/>
              <a:t>. </a:t>
            </a:r>
            <a:endParaRPr lang="es-ES" dirty="0"/>
          </a:p>
          <a:p>
            <a:r>
              <a:rPr lang="en-US" dirty="0" smtClean="0"/>
              <a:t>T</a:t>
            </a:r>
            <a:r>
              <a:rPr lang="hr-HR" dirty="0" smtClean="0"/>
              <a:t>ako su imenovani tužitelji iz Grčke, Španjolske,</a:t>
            </a:r>
            <a:r>
              <a:rPr lang="hr-HR" baseline="0" dirty="0" smtClean="0"/>
              <a:t> Italije, Cipra, Litve, Nizozemske, Austrije i Portugala</a:t>
            </a:r>
            <a:r>
              <a:rPr lang="en-US" dirty="0" smtClean="0"/>
              <a:t>.</a:t>
            </a:r>
            <a:endParaRPr lang="es-ES" dirty="0"/>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21</a:t>
            </a:fld>
            <a:endParaRPr lang="es-ES"/>
          </a:p>
        </p:txBody>
      </p:sp>
    </p:spTree>
    <p:extLst>
      <p:ext uri="{BB962C8B-B14F-4D97-AF65-F5344CB8AC3E}">
        <p14:creationId xmlns:p14="http://schemas.microsoft.com/office/powerpoint/2010/main" val="37776965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22</a:t>
            </a:fld>
            <a:endParaRPr lang="es-ES"/>
          </a:p>
        </p:txBody>
      </p:sp>
    </p:spTree>
    <p:extLst>
      <p:ext uri="{BB962C8B-B14F-4D97-AF65-F5344CB8AC3E}">
        <p14:creationId xmlns:p14="http://schemas.microsoft.com/office/powerpoint/2010/main" val="3334653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23</a:t>
            </a:fld>
            <a:endParaRPr lang="es-ES"/>
          </a:p>
        </p:txBody>
      </p:sp>
    </p:spTree>
    <p:extLst>
      <p:ext uri="{BB962C8B-B14F-4D97-AF65-F5344CB8AC3E}">
        <p14:creationId xmlns:p14="http://schemas.microsoft.com/office/powerpoint/2010/main" val="1977861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indent="-228600">
              <a:buAutoNum type="alphaUcParenR"/>
            </a:pPr>
            <a:r>
              <a:rPr lang="hr-HR" baseline="0" dirty="0" smtClean="0"/>
              <a:t>NETOČNO</a:t>
            </a:r>
            <a:endParaRPr lang="es-ES_tradnl" baseline="0" dirty="0"/>
          </a:p>
          <a:p>
            <a:pPr marL="228600" indent="-228600">
              <a:buAutoNum type="alphaUcParenR"/>
            </a:pPr>
            <a:r>
              <a:rPr lang="hr-HR" baseline="0" dirty="0" smtClean="0"/>
              <a:t>TOČNO</a:t>
            </a:r>
            <a:endParaRPr lang="es-ES_tradnl" baseline="0" dirty="0"/>
          </a:p>
          <a:p>
            <a:pPr marL="228600" indent="-228600">
              <a:buAutoNum type="alphaUcParenR"/>
            </a:pPr>
            <a:r>
              <a:rPr lang="hr-HR" baseline="0" dirty="0" smtClean="0"/>
              <a:t>NETOČNO</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24</a:t>
            </a:fld>
            <a:endParaRPr lang="es-ES"/>
          </a:p>
        </p:txBody>
      </p:sp>
    </p:spTree>
    <p:extLst>
      <p:ext uri="{BB962C8B-B14F-4D97-AF65-F5344CB8AC3E}">
        <p14:creationId xmlns:p14="http://schemas.microsoft.com/office/powerpoint/2010/main" val="14525115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25</a:t>
            </a:fld>
            <a:endParaRPr lang="es-ES"/>
          </a:p>
        </p:txBody>
      </p:sp>
    </p:spTree>
    <p:extLst>
      <p:ext uri="{BB962C8B-B14F-4D97-AF65-F5344CB8AC3E}">
        <p14:creationId xmlns:p14="http://schemas.microsoft.com/office/powerpoint/2010/main" val="17842563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26</a:t>
            </a:fld>
            <a:endParaRPr lang="es-ES"/>
          </a:p>
        </p:txBody>
      </p:sp>
    </p:spTree>
    <p:extLst>
      <p:ext uri="{BB962C8B-B14F-4D97-AF65-F5344CB8AC3E}">
        <p14:creationId xmlns:p14="http://schemas.microsoft.com/office/powerpoint/2010/main" val="1573836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r>
              <a:rPr lang="hr-HR" baseline="0" dirty="0" smtClean="0"/>
              <a:t>Točan je odgovor</a:t>
            </a:r>
            <a:r>
              <a:rPr lang="es-ES_tradnl" dirty="0" smtClean="0"/>
              <a:t> </a:t>
            </a:r>
            <a:r>
              <a:rPr lang="es-ES_tradnl" dirty="0"/>
              <a:t>B</a:t>
            </a:r>
            <a:r>
              <a:rPr lang="es-ES_tradnl" dirty="0" smtClean="0"/>
              <a:t>)</a:t>
            </a:r>
            <a:r>
              <a:rPr lang="hr-HR" dirty="0" smtClean="0"/>
              <a:t>.</a:t>
            </a:r>
            <a:endParaRPr lang="es-ES_tradnl" baseline="0"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29</a:t>
            </a:fld>
            <a:endParaRPr lang="es-ES"/>
          </a:p>
        </p:txBody>
      </p:sp>
    </p:spTree>
    <p:extLst>
      <p:ext uri="{BB962C8B-B14F-4D97-AF65-F5344CB8AC3E}">
        <p14:creationId xmlns:p14="http://schemas.microsoft.com/office/powerpoint/2010/main" val="4265957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3</a:t>
            </a:fld>
            <a:endParaRPr lang="es-ES"/>
          </a:p>
        </p:txBody>
      </p:sp>
    </p:spTree>
    <p:extLst>
      <p:ext uri="{BB962C8B-B14F-4D97-AF65-F5344CB8AC3E}">
        <p14:creationId xmlns:p14="http://schemas.microsoft.com/office/powerpoint/2010/main" val="355150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hr-HR" dirty="0" smtClean="0"/>
              <a:t>Točan</a:t>
            </a:r>
            <a:r>
              <a:rPr lang="hr-HR" baseline="0" dirty="0" smtClean="0"/>
              <a:t> je odgovor</a:t>
            </a:r>
            <a:r>
              <a:rPr lang="es-ES_tradnl" dirty="0" smtClean="0"/>
              <a:t> C</a:t>
            </a:r>
            <a:r>
              <a:rPr lang="hr-HR" dirty="0" smtClean="0"/>
              <a:t>.</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4</a:t>
            </a:fld>
            <a:endParaRPr lang="es-ES"/>
          </a:p>
        </p:txBody>
      </p:sp>
    </p:spTree>
    <p:extLst>
      <p:ext uri="{BB962C8B-B14F-4D97-AF65-F5344CB8AC3E}">
        <p14:creationId xmlns:p14="http://schemas.microsoft.com/office/powerpoint/2010/main" val="1971093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5</a:t>
            </a:fld>
            <a:endParaRPr lang="es-ES"/>
          </a:p>
        </p:txBody>
      </p:sp>
    </p:spTree>
    <p:extLst>
      <p:ext uri="{BB962C8B-B14F-4D97-AF65-F5344CB8AC3E}">
        <p14:creationId xmlns:p14="http://schemas.microsoft.com/office/powerpoint/2010/main" val="120480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6</a:t>
            </a:fld>
            <a:endParaRPr lang="es-ES"/>
          </a:p>
        </p:txBody>
      </p:sp>
    </p:spTree>
    <p:extLst>
      <p:ext uri="{BB962C8B-B14F-4D97-AF65-F5344CB8AC3E}">
        <p14:creationId xmlns:p14="http://schemas.microsoft.com/office/powerpoint/2010/main" val="860409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7</a:t>
            </a:fld>
            <a:endParaRPr lang="es-ES"/>
          </a:p>
        </p:txBody>
      </p:sp>
    </p:spTree>
    <p:extLst>
      <p:ext uri="{BB962C8B-B14F-4D97-AF65-F5344CB8AC3E}">
        <p14:creationId xmlns:p14="http://schemas.microsoft.com/office/powerpoint/2010/main" val="1318668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8</a:t>
            </a:fld>
            <a:endParaRPr lang="es-ES"/>
          </a:p>
        </p:txBody>
      </p:sp>
    </p:spTree>
    <p:extLst>
      <p:ext uri="{BB962C8B-B14F-4D97-AF65-F5344CB8AC3E}">
        <p14:creationId xmlns:p14="http://schemas.microsoft.com/office/powerpoint/2010/main" val="2399198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9</a:t>
            </a:fld>
            <a:endParaRPr lang="es-ES"/>
          </a:p>
        </p:txBody>
      </p:sp>
    </p:spTree>
    <p:extLst>
      <p:ext uri="{BB962C8B-B14F-4D97-AF65-F5344CB8AC3E}">
        <p14:creationId xmlns:p14="http://schemas.microsoft.com/office/powerpoint/2010/main" val="1009545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xmlns=""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xmlns=""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xmlns=""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xmlns=""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xmlns=""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xmlns=""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ec.europa.eu/info/law/cross-border-cases/judicial-cooperation/networks-and-bodies-supporting-judicial-cooperation/european-public-prosecutors-office_en#decisions-of-the-college-of-the-eppo"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r>
              <a:rPr lang="en-US" dirty="0"/>
              <a:t/>
            </a:r>
            <a:br>
              <a:rPr lang="en-US" dirty="0"/>
            </a:br>
            <a:r>
              <a:rPr lang="en-US" dirty="0"/>
              <a:t/>
            </a: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xmlns=""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xmlns="" id="{046DFED3-DCDD-4406-BC07-C4389471B5D7}"/>
              </a:ext>
            </a:extLst>
          </p:cNvPr>
          <p:cNvSpPr/>
          <p:nvPr/>
        </p:nvSpPr>
        <p:spPr>
          <a:xfrm>
            <a:off x="511728" y="5395979"/>
            <a:ext cx="8819327" cy="646331"/>
          </a:xfrm>
          <a:prstGeom prst="rect">
            <a:avLst/>
          </a:prstGeom>
        </p:spPr>
        <p:txBody>
          <a:bodyPr wrap="square">
            <a:spAutoFit/>
          </a:bodyPr>
          <a:lstStyle/>
          <a:p>
            <a:r>
              <a:rPr lang="hr-HR" dirty="0">
                <a:solidFill>
                  <a:schemeClr val="bg1"/>
                </a:solidFill>
              </a:rPr>
              <a:t>Rad s Uredom europskog javnog tužitelja na decentraliziranoj razini </a:t>
            </a:r>
            <a:r>
              <a:rPr lang="en-US" dirty="0">
                <a:solidFill>
                  <a:schemeClr val="bg1"/>
                </a:solidFill>
              </a:rPr>
              <a:t>– </a:t>
            </a:r>
            <a:br>
              <a:rPr lang="en-US" dirty="0">
                <a:solidFill>
                  <a:schemeClr val="bg1"/>
                </a:solidFill>
              </a:rPr>
            </a:br>
            <a:r>
              <a:rPr lang="hr-HR" dirty="0">
                <a:solidFill>
                  <a:schemeClr val="bg1"/>
                </a:solidFill>
              </a:rPr>
              <a:t>razvoj materijala i pravni seminari za državne odvjetnike, suce istrage i odvjetnike obrane</a:t>
            </a:r>
            <a:endParaRPr lang="de-DE" dirty="0">
              <a:solidFill>
                <a:schemeClr val="bg1"/>
              </a:solidFill>
            </a:endParaRPr>
          </a:p>
        </p:txBody>
      </p:sp>
      <p:pic>
        <p:nvPicPr>
          <p:cNvPr id="12" name="Picture 11">
            <a:extLst>
              <a:ext uri="{FF2B5EF4-FFF2-40B4-BE49-F238E27FC236}">
                <a16:creationId xmlns:a16="http://schemas.microsoft.com/office/drawing/2014/main" xmlns=""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xmlns=""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xmlns="" id="{77E15AD3-6DE7-4CD9-89D7-80B44DB06347}"/>
              </a:ext>
            </a:extLst>
          </p:cNvPr>
          <p:cNvSpPr txBox="1"/>
          <p:nvPr/>
        </p:nvSpPr>
        <p:spPr>
          <a:xfrm>
            <a:off x="619106" y="2119153"/>
            <a:ext cx="10374959" cy="2123658"/>
          </a:xfrm>
          <a:prstGeom prst="rect">
            <a:avLst/>
          </a:prstGeom>
          <a:noFill/>
        </p:spPr>
        <p:txBody>
          <a:bodyPr wrap="square" rtlCol="0">
            <a:spAutoFit/>
          </a:bodyPr>
          <a:lstStyle/>
          <a:p>
            <a:r>
              <a:rPr lang="hr-HR" sz="6600" b="1" smtClean="0">
                <a:ln w="10160">
                  <a:solidFill>
                    <a:schemeClr val="accent6">
                      <a:lumMod val="75000"/>
                    </a:schemeClr>
                  </a:solidFill>
                  <a:prstDash val="solid"/>
                </a:ln>
                <a:solidFill>
                  <a:schemeClr val="bg1"/>
                </a:solidFill>
                <a:effectLst>
                  <a:outerShdw blurRad="50800" dist="38100" dir="2700000" algn="tl" rotWithShape="0">
                    <a:prstClr val="black">
                      <a:alpha val="40000"/>
                    </a:prstClr>
                  </a:outerShdw>
                </a:effectLst>
              </a:rPr>
              <a:t>Struktura </a:t>
            </a:r>
            <a:r>
              <a:rPr lang="hr-HR" sz="6600" b="1" dirty="0" smtClean="0">
                <a:ln w="10160">
                  <a:solidFill>
                    <a:schemeClr val="accent6">
                      <a:lumMod val="75000"/>
                    </a:schemeClr>
                  </a:solidFill>
                  <a:prstDash val="solid"/>
                </a:ln>
                <a:solidFill>
                  <a:schemeClr val="bg1"/>
                </a:solidFill>
                <a:effectLst>
                  <a:outerShdw blurRad="50800" dist="38100" dir="2700000" algn="tl" rotWithShape="0">
                    <a:prstClr val="black">
                      <a:alpha val="40000"/>
                    </a:prstClr>
                  </a:outerShdw>
                </a:effectLst>
              </a:rPr>
              <a:t>Ureda europskog javnog tužitelja (</a:t>
            </a:r>
            <a:r>
              <a:rPr lang="hr-HR" sz="6600" b="1" dirty="0" err="1" smtClean="0">
                <a:ln w="10160">
                  <a:solidFill>
                    <a:schemeClr val="accent6">
                      <a:lumMod val="75000"/>
                    </a:schemeClr>
                  </a:solidFill>
                  <a:prstDash val="solid"/>
                </a:ln>
                <a:solidFill>
                  <a:schemeClr val="bg1"/>
                </a:solidFill>
                <a:effectLst>
                  <a:outerShdw blurRad="50800" dist="38100" dir="2700000" algn="tl" rotWithShape="0">
                    <a:prstClr val="black">
                      <a:alpha val="40000"/>
                    </a:prstClr>
                  </a:outerShdw>
                </a:effectLst>
              </a:rPr>
              <a:t>EPPO</a:t>
            </a:r>
            <a:r>
              <a:rPr lang="hr-HR" sz="6600" b="1" dirty="0" smtClean="0">
                <a:ln w="10160">
                  <a:solidFill>
                    <a:schemeClr val="accent6">
                      <a:lumMod val="75000"/>
                    </a:schemeClr>
                  </a:solidFill>
                  <a:prstDash val="solid"/>
                </a:ln>
                <a:solidFill>
                  <a:schemeClr val="bg1"/>
                </a:solidFill>
                <a:effectLst>
                  <a:outerShdw blurRad="50800" dist="38100" dir="2700000" algn="tl" rotWithShape="0">
                    <a:prstClr val="black">
                      <a:alpha val="40000"/>
                    </a:prstClr>
                  </a:outerShdw>
                </a:effectLst>
              </a:rPr>
              <a:t>-a)</a:t>
            </a:r>
            <a:endParaRPr lang="hu-HU" sz="6600" b="1" dirty="0">
              <a:ln w="10160">
                <a:solidFill>
                  <a:schemeClr val="accent6">
                    <a:lumMod val="75000"/>
                  </a:schemeClr>
                </a:solidFill>
                <a:prstDash val="solid"/>
              </a:ln>
              <a:solidFill>
                <a:schemeClr val="bg1"/>
              </a:solidFill>
              <a:effectLst>
                <a:outerShdw blurRad="50800" dist="38100" dir="2700000" algn="tl" rotWithShape="0">
                  <a:prstClr val="black">
                    <a:alpha val="40000"/>
                  </a:prstClr>
                </a:outerShdw>
              </a:effectLst>
            </a:endParaRPr>
          </a:p>
        </p:txBody>
      </p:sp>
      <p:sp>
        <p:nvSpPr>
          <p:cNvPr id="11" name="TextBox 10"/>
          <p:cNvSpPr txBox="1"/>
          <p:nvPr/>
        </p:nvSpPr>
        <p:spPr>
          <a:xfrm>
            <a:off x="753533" y="6368976"/>
            <a:ext cx="5018094" cy="276999"/>
          </a:xfrm>
          <a:prstGeom prst="rect">
            <a:avLst/>
          </a:prstGeom>
          <a:solidFill>
            <a:schemeClr val="bg1"/>
          </a:solidFill>
        </p:spPr>
        <p:txBody>
          <a:bodyPr wrap="square" lIns="0" rIns="0" rtlCol="0">
            <a:spAutoFit/>
          </a:bodyPr>
          <a:lstStyle/>
          <a:p>
            <a:r>
              <a:rPr lang="hr-HR" sz="1200" dirty="0" smtClean="0"/>
              <a:t>Sufinancirano iz Programa za pravosuđe Europske unije za razdoblje 2014.-2020.</a:t>
            </a:r>
            <a:endParaRPr lang="hr-HR" sz="1200" dirty="0"/>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sz="4000" b="1" dirty="0"/>
              <a:t/>
            </a:r>
            <a:br>
              <a:rPr lang="es-ES_tradnl" sz="4000" b="1" dirty="0"/>
            </a:br>
            <a:r>
              <a:rPr lang="hr-HR" sz="4000" b="1" dirty="0" smtClean="0"/>
              <a:t>KVIZ</a:t>
            </a:r>
            <a:r>
              <a:rPr lang="es-ES_tradnl" sz="4000" b="1" dirty="0" smtClean="0"/>
              <a:t> </a:t>
            </a:r>
            <a:r>
              <a:rPr lang="es-ES_tradnl" sz="4000" b="1" dirty="0"/>
              <a:t>- </a:t>
            </a:r>
            <a:r>
              <a:rPr lang="hr-HR" sz="4000" b="1" dirty="0" smtClean="0"/>
              <a:t>PROVJERITE SVOJE ZNANJE</a:t>
            </a:r>
            <a:r>
              <a:rPr lang="es-ES_tradnl" sz="4000" b="1" dirty="0"/>
              <a:t/>
            </a:r>
            <a:br>
              <a:rPr lang="es-ES_tradnl" sz="4000" b="1" dirty="0"/>
            </a:br>
            <a:endParaRPr lang="es-ES" sz="4000" b="1" dirty="0"/>
          </a:p>
        </p:txBody>
      </p:sp>
      <p:sp>
        <p:nvSpPr>
          <p:cNvPr id="3" name="Subtítulo 2"/>
          <p:cNvSpPr>
            <a:spLocks noGrp="1"/>
          </p:cNvSpPr>
          <p:nvPr>
            <p:ph idx="1"/>
          </p:nvPr>
        </p:nvSpPr>
        <p:spPr>
          <a:xfrm>
            <a:off x="687847" y="1905000"/>
            <a:ext cx="10114831" cy="4267200"/>
          </a:xfrm>
        </p:spPr>
        <p:txBody>
          <a:bodyPr>
            <a:noAutofit/>
          </a:bodyPr>
          <a:lstStyle/>
          <a:p>
            <a:pPr algn="just"/>
            <a:r>
              <a:rPr lang="hr-HR" sz="3000" b="1" dirty="0" smtClean="0">
                <a:solidFill>
                  <a:schemeClr val="tx1"/>
                </a:solidFill>
                <a:latin typeface="+mn-lt"/>
              </a:rPr>
              <a:t>Tko trenutačno obnaša dužnost glavnog europskog tužitelja</a:t>
            </a:r>
            <a:r>
              <a:rPr lang="es-ES_tradnl" sz="3000" b="1" dirty="0" smtClean="0">
                <a:solidFill>
                  <a:schemeClr val="tx1"/>
                </a:solidFill>
                <a:latin typeface="+mn-lt"/>
              </a:rPr>
              <a:t>?</a:t>
            </a:r>
            <a:endParaRPr lang="es-ES_tradnl" sz="3000" b="1" dirty="0">
              <a:solidFill>
                <a:schemeClr val="tx1"/>
              </a:solidFill>
              <a:latin typeface="+mn-lt"/>
            </a:endParaRPr>
          </a:p>
          <a:p>
            <a:pPr algn="just"/>
            <a:r>
              <a:rPr lang="es-ES_tradnl" sz="3000" b="1" dirty="0">
                <a:solidFill>
                  <a:schemeClr val="tx1"/>
                </a:solidFill>
                <a:latin typeface="+mn-lt"/>
              </a:rPr>
              <a:t>-a - - a      K - - - - -</a:t>
            </a:r>
          </a:p>
          <a:p>
            <a:pPr algn="just"/>
            <a:r>
              <a:rPr lang="hr-HR" sz="3000" b="1" dirty="0" smtClean="0">
                <a:solidFill>
                  <a:schemeClr val="tx1"/>
                </a:solidFill>
                <a:latin typeface="+mn-lt"/>
              </a:rPr>
              <a:t>Tko trenutačno obnaša dužnost europskog tužitelja iz Vaše </a:t>
            </a:r>
            <a:r>
              <a:rPr lang="hr-HR" sz="3000" b="1" dirty="0" err="1" smtClean="0">
                <a:solidFill>
                  <a:schemeClr val="tx1"/>
                </a:solidFill>
                <a:latin typeface="+mn-lt"/>
              </a:rPr>
              <a:t>DČ</a:t>
            </a:r>
            <a:r>
              <a:rPr lang="es-ES_tradnl" sz="3000" b="1" dirty="0" smtClean="0">
                <a:solidFill>
                  <a:schemeClr val="tx1"/>
                </a:solidFill>
                <a:latin typeface="+mn-lt"/>
              </a:rPr>
              <a:t>?</a:t>
            </a:r>
            <a:endParaRPr lang="es-ES_tradnl" sz="3000" b="1" dirty="0">
              <a:solidFill>
                <a:schemeClr val="tx1"/>
              </a:solidFill>
              <a:latin typeface="+mn-lt"/>
            </a:endParaRPr>
          </a:p>
          <a:p>
            <a:pPr marL="1143000" indent="-1143000" algn="just">
              <a:buFontTx/>
              <a:buChar char="-"/>
            </a:pPr>
            <a:endParaRPr lang="es-ES_tradnl" sz="9600" b="1" dirty="0"/>
          </a:p>
        </p:txBody>
      </p:sp>
      <p:sp>
        <p:nvSpPr>
          <p:cNvPr id="4" name="Dia számának helye 3">
            <a:extLst>
              <a:ext uri="{FF2B5EF4-FFF2-40B4-BE49-F238E27FC236}">
                <a16:creationId xmlns:a16="http://schemas.microsoft.com/office/drawing/2014/main" xmlns="" id="{62C3DDCE-0E35-4014-B6CB-807460567B85}"/>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1277302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8454239" y="2117967"/>
            <a:ext cx="2351250" cy="2088282"/>
          </a:xfrm>
          <a:prstGeom prst="rect">
            <a:avLst/>
          </a:prstGeom>
        </p:spPr>
      </p:pic>
      <p:sp>
        <p:nvSpPr>
          <p:cNvPr id="2" name="Título 1"/>
          <p:cNvSpPr>
            <a:spLocks noGrp="1"/>
          </p:cNvSpPr>
          <p:nvPr>
            <p:ph type="ctrTitle"/>
          </p:nvPr>
        </p:nvSpPr>
        <p:spPr/>
        <p:txBody>
          <a:bodyPr>
            <a:normAutofit/>
          </a:bodyPr>
          <a:lstStyle/>
          <a:p>
            <a:pPr algn="l"/>
            <a:r>
              <a:rPr lang="es-ES_tradnl" b="1" dirty="0">
                <a:latin typeface="+mn-lt"/>
              </a:rPr>
              <a:t>Laura </a:t>
            </a:r>
            <a:r>
              <a:rPr lang="es-ES_tradnl" b="1" dirty="0" err="1">
                <a:latin typeface="+mn-lt"/>
              </a:rPr>
              <a:t>Kovesi</a:t>
            </a:r>
            <a:r>
              <a:rPr lang="es-ES_tradnl" b="1" dirty="0">
                <a:latin typeface="+mn-lt"/>
              </a:rPr>
              <a:t> (RO)</a:t>
            </a:r>
            <a:endParaRPr lang="es-ES" b="1" dirty="0">
              <a:latin typeface="+mn-lt"/>
            </a:endParaRPr>
          </a:p>
        </p:txBody>
      </p:sp>
      <p:sp>
        <p:nvSpPr>
          <p:cNvPr id="3" name="Subtítulo 2"/>
          <p:cNvSpPr>
            <a:spLocks noGrp="1"/>
          </p:cNvSpPr>
          <p:nvPr>
            <p:ph type="subTitle" idx="1"/>
          </p:nvPr>
        </p:nvSpPr>
        <p:spPr/>
        <p:txBody>
          <a:bodyPr>
            <a:normAutofit fontScale="77500" lnSpcReduction="20000"/>
          </a:bodyPr>
          <a:lstStyle/>
          <a:p>
            <a:r>
              <a:rPr lang="hr-HR" sz="3200" dirty="0" smtClean="0">
                <a:latin typeface="+mn-lt"/>
              </a:rPr>
              <a:t>Na Mandat od sedam</a:t>
            </a:r>
            <a:r>
              <a:rPr lang="es-ES_tradnl" sz="3200" dirty="0" smtClean="0">
                <a:latin typeface="+mn-lt"/>
              </a:rPr>
              <a:t> </a:t>
            </a:r>
            <a:r>
              <a:rPr lang="hr-HR" sz="3200" dirty="0" smtClean="0">
                <a:latin typeface="+mn-lt"/>
              </a:rPr>
              <a:t>godina koji se ne može obnavljati</a:t>
            </a:r>
            <a:endParaRPr lang="es-ES_tradnl" sz="3200" dirty="0">
              <a:latin typeface="+mn-lt"/>
            </a:endParaRPr>
          </a:p>
          <a:p>
            <a:r>
              <a:rPr lang="hr-HR" sz="3200" dirty="0" smtClean="0">
                <a:latin typeface="+mn-lt"/>
              </a:rPr>
              <a:t>Imenovana zajedničkom suglasnošću vijeća i europskog parlamenta</a:t>
            </a:r>
            <a:endParaRPr lang="es-ES" sz="3200" dirty="0">
              <a:latin typeface="+mn-lt"/>
            </a:endParaRPr>
          </a:p>
        </p:txBody>
      </p:sp>
      <p:sp>
        <p:nvSpPr>
          <p:cNvPr id="4" name="Dia számának helye 3">
            <a:extLst>
              <a:ext uri="{FF2B5EF4-FFF2-40B4-BE49-F238E27FC236}">
                <a16:creationId xmlns:a16="http://schemas.microsoft.com/office/drawing/2014/main" xmlns="" id="{A546EF42-E5C9-42BF-AD53-4D705BB82893}"/>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644470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hr-HR" dirty="0" smtClean="0"/>
              <a:t>Funkcioniranje </a:t>
            </a:r>
            <a:r>
              <a:rPr lang="es-ES_tradnl" dirty="0" err="1" smtClean="0"/>
              <a:t>EPPO</a:t>
            </a:r>
            <a:r>
              <a:rPr lang="hr-HR" dirty="0" smtClean="0"/>
              <a:t>-a</a:t>
            </a:r>
            <a:r>
              <a:rPr lang="es-ES_tradnl" dirty="0" smtClean="0"/>
              <a:t>: </a:t>
            </a:r>
            <a:r>
              <a:rPr lang="hr-HR" dirty="0" smtClean="0"/>
              <a:t>jedinstveni ured</a:t>
            </a:r>
            <a:r>
              <a:rPr lang="es-ES_tradnl" dirty="0"/>
              <a:t/>
            </a:r>
            <a:br>
              <a:rPr lang="es-ES_tradnl" dirty="0"/>
            </a:b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639399303"/>
              </p:ext>
            </p:extLst>
          </p:nvPr>
        </p:nvGraphicFramePr>
        <p:xfrm>
          <a:off x="413774" y="189620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ia számának helye 2">
            <a:extLst>
              <a:ext uri="{FF2B5EF4-FFF2-40B4-BE49-F238E27FC236}">
                <a16:creationId xmlns:a16="http://schemas.microsoft.com/office/drawing/2014/main" xmlns="" id="{BB6C7A65-7CAC-4DFB-B51E-8E98DAD6D323}"/>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2138514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sz="4000" b="1" dirty="0"/>
              <a:t/>
            </a:r>
            <a:br>
              <a:rPr lang="es-ES_tradnl" sz="4000" b="1" dirty="0"/>
            </a:br>
            <a:r>
              <a:rPr lang="hr-HR" sz="4000" b="1" dirty="0" smtClean="0"/>
              <a:t>KVIZ</a:t>
            </a:r>
            <a:r>
              <a:rPr lang="es-ES_tradnl" sz="4000" b="1" dirty="0" smtClean="0"/>
              <a:t> </a:t>
            </a:r>
            <a:r>
              <a:rPr lang="es-ES_tradnl" sz="4000" b="1" dirty="0"/>
              <a:t>- </a:t>
            </a:r>
            <a:r>
              <a:rPr lang="hr-HR" sz="4000" b="1" dirty="0" smtClean="0"/>
              <a:t>PROVJERITE SVOJE ZNANJE</a:t>
            </a:r>
            <a:r>
              <a:rPr lang="es-ES_tradnl" sz="4000" b="1" dirty="0"/>
              <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hr-HR" sz="3200" b="1" dirty="0" smtClean="0">
                <a:solidFill>
                  <a:schemeClr val="tx1"/>
                </a:solidFill>
                <a:latin typeface="+mn-lt"/>
              </a:rPr>
              <a:t>Glavni europski tužitelj</a:t>
            </a:r>
            <a:r>
              <a:rPr lang="es-ES_tradnl" sz="3200" b="1" dirty="0" smtClean="0">
                <a:solidFill>
                  <a:schemeClr val="tx1"/>
                </a:solidFill>
                <a:latin typeface="+mn-lt"/>
              </a:rPr>
              <a:t>….. (T</a:t>
            </a:r>
            <a:r>
              <a:rPr lang="hr-HR" sz="3200" b="1" dirty="0" smtClean="0">
                <a:solidFill>
                  <a:schemeClr val="tx1"/>
                </a:solidFill>
                <a:latin typeface="+mn-lt"/>
              </a:rPr>
              <a:t>OČNO ILI NETOČNO</a:t>
            </a:r>
            <a:r>
              <a:rPr lang="es-ES_tradnl" sz="3200" b="1" dirty="0" smtClean="0">
                <a:solidFill>
                  <a:schemeClr val="tx1"/>
                </a:solidFill>
                <a:latin typeface="+mn-lt"/>
              </a:rPr>
              <a:t>)</a:t>
            </a:r>
            <a:endParaRPr lang="es-ES_tradnl" sz="3200" b="1" dirty="0">
              <a:solidFill>
                <a:schemeClr val="tx1"/>
              </a:solidFill>
              <a:latin typeface="+mn-lt"/>
            </a:endParaRPr>
          </a:p>
          <a:p>
            <a:pPr marL="457200" indent="-457200" algn="just">
              <a:buFont typeface="+mj-lt"/>
              <a:buAutoNum type="alphaLcParenR"/>
            </a:pPr>
            <a:r>
              <a:rPr lang="hr-HR" sz="3200" dirty="0" smtClean="0">
                <a:solidFill>
                  <a:schemeClr val="tx1"/>
                </a:solidFill>
                <a:latin typeface="+mn-lt"/>
              </a:rPr>
              <a:t>na vrhu je hijerarhije</a:t>
            </a:r>
            <a:r>
              <a:rPr lang="es-ES_tradnl" sz="3200" dirty="0" smtClean="0">
                <a:solidFill>
                  <a:schemeClr val="tx1"/>
                </a:solidFill>
                <a:latin typeface="+mn-lt"/>
              </a:rPr>
              <a:t> </a:t>
            </a:r>
            <a:r>
              <a:rPr lang="es-ES_tradnl" sz="3200" dirty="0" err="1" smtClean="0">
                <a:solidFill>
                  <a:schemeClr val="tx1"/>
                </a:solidFill>
                <a:latin typeface="+mn-lt"/>
              </a:rPr>
              <a:t>EPPO</a:t>
            </a:r>
            <a:r>
              <a:rPr lang="hr-HR" sz="3200" dirty="0" smtClean="0">
                <a:solidFill>
                  <a:schemeClr val="tx1"/>
                </a:solidFill>
                <a:latin typeface="+mn-lt"/>
              </a:rPr>
              <a:t>-a</a:t>
            </a:r>
            <a:endParaRPr lang="es-ES_tradnl" sz="3200" dirty="0">
              <a:solidFill>
                <a:schemeClr val="tx1"/>
              </a:solidFill>
              <a:latin typeface="+mn-lt"/>
            </a:endParaRPr>
          </a:p>
          <a:p>
            <a:pPr marL="457200" indent="-457200">
              <a:buFont typeface="+mj-lt"/>
              <a:buAutoNum type="alphaLcParenR"/>
            </a:pPr>
            <a:r>
              <a:rPr lang="hr-HR" sz="3200" dirty="0" smtClean="0">
                <a:solidFill>
                  <a:schemeClr val="tx1"/>
                </a:solidFill>
                <a:latin typeface="+mn-lt"/>
              </a:rPr>
              <a:t>u slučaju bolesti ili odsutnosti može ga zamijeniti glavni tužitelj/državni odvjetnik iz dotične </a:t>
            </a:r>
            <a:r>
              <a:rPr lang="hr-HR" sz="3200" dirty="0" err="1" smtClean="0">
                <a:solidFill>
                  <a:schemeClr val="tx1"/>
                </a:solidFill>
                <a:latin typeface="+mn-lt"/>
              </a:rPr>
              <a:t>DČ</a:t>
            </a:r>
            <a:endParaRPr lang="en-US" sz="3200" dirty="0">
              <a:solidFill>
                <a:schemeClr val="tx1"/>
              </a:solidFill>
              <a:latin typeface="+mn-lt"/>
            </a:endParaRPr>
          </a:p>
          <a:p>
            <a:pPr marL="457200" indent="-457200">
              <a:buFont typeface="+mj-lt"/>
              <a:buAutoNum type="alphaLcParenR"/>
            </a:pPr>
            <a:r>
              <a:rPr lang="hr-HR" sz="3200" dirty="0" smtClean="0">
                <a:solidFill>
                  <a:schemeClr val="tx1"/>
                </a:solidFill>
                <a:latin typeface="+mn-lt"/>
              </a:rPr>
              <a:t>jedini je koji smije obavljati zadaće povezane sa zastupanjem</a:t>
            </a:r>
            <a:endParaRPr lang="en-US" sz="3200" dirty="0">
              <a:solidFill>
                <a:schemeClr val="tx1"/>
              </a:solidFill>
              <a:latin typeface="+mn-lt"/>
            </a:endParaRPr>
          </a:p>
          <a:p>
            <a:pPr marL="457200" indent="-457200" algn="just">
              <a:buFont typeface="+mj-lt"/>
              <a:buAutoNum type="alphaLcParenR"/>
            </a:pPr>
            <a:endParaRPr lang="en-US" sz="3200" dirty="0"/>
          </a:p>
          <a:p>
            <a:pPr algn="just"/>
            <a:endParaRPr lang="es-ES" sz="3200" dirty="0"/>
          </a:p>
        </p:txBody>
      </p:sp>
      <p:sp>
        <p:nvSpPr>
          <p:cNvPr id="5" name="Textfeld 4">
            <a:extLst>
              <a:ext uri="{FF2B5EF4-FFF2-40B4-BE49-F238E27FC236}">
                <a16:creationId xmlns:a16="http://schemas.microsoft.com/office/drawing/2014/main" xmlns="" id="{A4904D0F-6195-4BB5-8069-510D041AC64E}"/>
              </a:ext>
            </a:extLst>
          </p:cNvPr>
          <p:cNvSpPr txBox="1"/>
          <p:nvPr/>
        </p:nvSpPr>
        <p:spPr>
          <a:xfrm>
            <a:off x="9048779" y="2468913"/>
            <a:ext cx="1471782" cy="584775"/>
          </a:xfrm>
          <a:prstGeom prst="rect">
            <a:avLst/>
          </a:prstGeom>
          <a:noFill/>
        </p:spPr>
        <p:txBody>
          <a:bodyPr wrap="square" rtlCol="0">
            <a:spAutoFit/>
          </a:bodyPr>
          <a:lstStyle/>
          <a:p>
            <a:r>
              <a:rPr lang="hr-HR" sz="3200" dirty="0" smtClean="0">
                <a:solidFill>
                  <a:schemeClr val="accent1">
                    <a:lumMod val="60000"/>
                    <a:lumOff val="40000"/>
                  </a:schemeClr>
                </a:solidFill>
              </a:rPr>
              <a:t>TOČNO</a:t>
            </a:r>
            <a:endParaRPr lang="de-DE" sz="3200" dirty="0">
              <a:solidFill>
                <a:schemeClr val="accent1">
                  <a:lumMod val="60000"/>
                  <a:lumOff val="40000"/>
                </a:schemeClr>
              </a:solidFill>
            </a:endParaRPr>
          </a:p>
        </p:txBody>
      </p:sp>
      <p:sp>
        <p:nvSpPr>
          <p:cNvPr id="6" name="Textfeld 5">
            <a:extLst>
              <a:ext uri="{FF2B5EF4-FFF2-40B4-BE49-F238E27FC236}">
                <a16:creationId xmlns:a16="http://schemas.microsoft.com/office/drawing/2014/main" xmlns="" id="{AC6A0394-AF92-4E52-A09D-A1DBCA6A91A9}"/>
              </a:ext>
            </a:extLst>
          </p:cNvPr>
          <p:cNvSpPr txBox="1"/>
          <p:nvPr/>
        </p:nvSpPr>
        <p:spPr>
          <a:xfrm>
            <a:off x="9085757" y="3647712"/>
            <a:ext cx="1864006" cy="584775"/>
          </a:xfrm>
          <a:prstGeom prst="rect">
            <a:avLst/>
          </a:prstGeom>
          <a:noFill/>
        </p:spPr>
        <p:txBody>
          <a:bodyPr wrap="square" rtlCol="0">
            <a:spAutoFit/>
          </a:bodyPr>
          <a:lstStyle/>
          <a:p>
            <a:r>
              <a:rPr lang="hr-HR" sz="3200" dirty="0" smtClean="0">
                <a:solidFill>
                  <a:schemeClr val="accent1">
                    <a:lumMod val="60000"/>
                    <a:lumOff val="40000"/>
                  </a:schemeClr>
                </a:solidFill>
              </a:rPr>
              <a:t>NETOČNO</a:t>
            </a:r>
            <a:endParaRPr lang="de-DE" sz="3200" dirty="0">
              <a:solidFill>
                <a:schemeClr val="accent1">
                  <a:lumMod val="60000"/>
                  <a:lumOff val="40000"/>
                </a:schemeClr>
              </a:solidFill>
            </a:endParaRPr>
          </a:p>
        </p:txBody>
      </p:sp>
      <p:sp>
        <p:nvSpPr>
          <p:cNvPr id="7" name="Textfeld 6">
            <a:extLst>
              <a:ext uri="{FF2B5EF4-FFF2-40B4-BE49-F238E27FC236}">
                <a16:creationId xmlns:a16="http://schemas.microsoft.com/office/drawing/2014/main" xmlns="" id="{3EF7E797-5F57-4E54-8787-F657C0F0D468}"/>
              </a:ext>
            </a:extLst>
          </p:cNvPr>
          <p:cNvSpPr txBox="1"/>
          <p:nvPr/>
        </p:nvSpPr>
        <p:spPr>
          <a:xfrm>
            <a:off x="9085757" y="4722281"/>
            <a:ext cx="1881963" cy="584775"/>
          </a:xfrm>
          <a:prstGeom prst="rect">
            <a:avLst/>
          </a:prstGeom>
          <a:noFill/>
        </p:spPr>
        <p:txBody>
          <a:bodyPr wrap="square" rtlCol="0">
            <a:spAutoFit/>
          </a:bodyPr>
          <a:lstStyle/>
          <a:p>
            <a:r>
              <a:rPr lang="hr-HR" sz="3200" dirty="0" smtClean="0">
                <a:solidFill>
                  <a:schemeClr val="accent1">
                    <a:lumMod val="60000"/>
                    <a:lumOff val="40000"/>
                  </a:schemeClr>
                </a:solidFill>
              </a:rPr>
              <a:t>NETOČNO</a:t>
            </a:r>
            <a:endParaRPr lang="de-DE" sz="3200" dirty="0">
              <a:solidFill>
                <a:schemeClr val="accent1">
                  <a:lumMod val="60000"/>
                  <a:lumOff val="40000"/>
                </a:schemeClr>
              </a:solidFill>
            </a:endParaRPr>
          </a:p>
        </p:txBody>
      </p:sp>
      <p:sp>
        <p:nvSpPr>
          <p:cNvPr id="4" name="Dia számának helye 3">
            <a:extLst>
              <a:ext uri="{FF2B5EF4-FFF2-40B4-BE49-F238E27FC236}">
                <a16:creationId xmlns:a16="http://schemas.microsoft.com/office/drawing/2014/main" xmlns="" id="{C8715B70-493D-4D8B-B4E2-C0FEE36A0DEC}"/>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360690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076727" cy="1895475"/>
          </a:xfrm>
        </p:spPr>
        <p:txBody>
          <a:bodyPr>
            <a:normAutofit/>
          </a:bodyPr>
          <a:lstStyle/>
          <a:p>
            <a:r>
              <a:rPr lang="hr-HR" dirty="0" smtClean="0"/>
              <a:t>Članak</a:t>
            </a:r>
            <a:r>
              <a:rPr lang="es-ES_tradnl" dirty="0" smtClean="0"/>
              <a:t> 11</a:t>
            </a:r>
            <a:r>
              <a:rPr lang="hr-HR" dirty="0" smtClean="0"/>
              <a:t>.</a:t>
            </a:r>
            <a:r>
              <a:rPr lang="es-ES_tradnl" dirty="0" smtClean="0"/>
              <a:t> </a:t>
            </a:r>
            <a:r>
              <a:rPr lang="hr-HR" dirty="0" smtClean="0"/>
              <a:t>Glavni europski tužitelj i zamjenici glavnog europskog tužitelja</a:t>
            </a:r>
            <a:r>
              <a:rPr lang="es-ES_tradnl" dirty="0"/>
              <a:t/>
            </a:r>
            <a:br>
              <a:rPr lang="es-ES_tradnl" dirty="0"/>
            </a:br>
            <a:endParaRPr lang="es-ES" dirty="0"/>
          </a:p>
        </p:txBody>
      </p:sp>
      <p:sp>
        <p:nvSpPr>
          <p:cNvPr id="3" name="Marcador de contenido 2"/>
          <p:cNvSpPr>
            <a:spLocks noGrp="1"/>
          </p:cNvSpPr>
          <p:nvPr>
            <p:ph idx="1"/>
          </p:nvPr>
        </p:nvSpPr>
        <p:spPr>
          <a:xfrm>
            <a:off x="838200" y="1968500"/>
            <a:ext cx="10076727" cy="4208463"/>
          </a:xfrm>
        </p:spPr>
        <p:txBody>
          <a:bodyPr>
            <a:normAutofit/>
          </a:bodyPr>
          <a:lstStyle/>
          <a:p>
            <a:pPr marL="0" indent="0">
              <a:buNone/>
            </a:pPr>
            <a:r>
              <a:rPr lang="es-ES" dirty="0">
                <a:solidFill>
                  <a:schemeClr val="tx1"/>
                </a:solidFill>
                <a:latin typeface="+mn-lt"/>
              </a:rPr>
              <a:t>1.   </a:t>
            </a:r>
            <a:r>
              <a:rPr lang="hr-HR" dirty="0" smtClean="0">
                <a:solidFill>
                  <a:schemeClr val="tx1"/>
                </a:solidFill>
                <a:latin typeface="+mn-lt"/>
              </a:rPr>
              <a:t>Glavni europski tužitelj voditelj je </a:t>
            </a:r>
            <a:r>
              <a:rPr lang="hr-HR" dirty="0" err="1" smtClean="0">
                <a:solidFill>
                  <a:schemeClr val="tx1"/>
                </a:solidFill>
                <a:latin typeface="+mn-lt"/>
              </a:rPr>
              <a:t>EPPO</a:t>
            </a:r>
            <a:r>
              <a:rPr lang="hr-HR" dirty="0" smtClean="0">
                <a:solidFill>
                  <a:schemeClr val="tx1"/>
                </a:solidFill>
                <a:latin typeface="+mn-lt"/>
              </a:rPr>
              <a:t>-a. Glavni europski tužitelj organizira rad </a:t>
            </a:r>
            <a:r>
              <a:rPr lang="hr-HR" dirty="0" err="1" smtClean="0">
                <a:solidFill>
                  <a:schemeClr val="tx1"/>
                </a:solidFill>
                <a:latin typeface="+mn-lt"/>
              </a:rPr>
              <a:t>EPPO</a:t>
            </a:r>
            <a:r>
              <a:rPr lang="hr-HR" dirty="0" smtClean="0">
                <a:solidFill>
                  <a:schemeClr val="tx1"/>
                </a:solidFill>
                <a:latin typeface="+mn-lt"/>
              </a:rPr>
              <a:t>-a, vodi njegove aktivnosti i donosi odluke u skladu s ovom Uredbom i unutarnjim poslovnikom </a:t>
            </a:r>
            <a:r>
              <a:rPr lang="hr-HR" dirty="0" err="1" smtClean="0">
                <a:solidFill>
                  <a:schemeClr val="tx1"/>
                </a:solidFill>
                <a:latin typeface="+mn-lt"/>
              </a:rPr>
              <a:t>EPPO</a:t>
            </a:r>
            <a:r>
              <a:rPr lang="hr-HR" dirty="0" smtClean="0">
                <a:solidFill>
                  <a:schemeClr val="tx1"/>
                </a:solidFill>
                <a:latin typeface="+mn-lt"/>
              </a:rPr>
              <a:t>-a.</a:t>
            </a:r>
          </a:p>
          <a:p>
            <a:pPr marL="0" indent="0">
              <a:buNone/>
            </a:pPr>
            <a:r>
              <a:rPr lang="hr-HR" dirty="0" smtClean="0">
                <a:solidFill>
                  <a:schemeClr val="tx1"/>
                </a:solidFill>
                <a:latin typeface="+mn-lt"/>
              </a:rPr>
              <a:t>2.   Dvoje zamjenika glavnog europskog tužitelja imenuje se kako bi pomagali glavnom europskom tužitelju u obavljanju njegovih dužnosti i zamjenjivali ga kada je odsutan ili spriječen obavljati svoje dužnosti.</a:t>
            </a:r>
          </a:p>
          <a:p>
            <a:pPr marL="0" indent="0">
              <a:buNone/>
            </a:pPr>
            <a:r>
              <a:rPr lang="hr-HR" dirty="0" smtClean="0">
                <a:solidFill>
                  <a:schemeClr val="tx1"/>
                </a:solidFill>
                <a:latin typeface="+mn-lt"/>
              </a:rPr>
              <a:t>3.   Glavni europski tužitelj zastupa </a:t>
            </a:r>
            <a:r>
              <a:rPr lang="hr-HR" dirty="0" err="1" smtClean="0">
                <a:solidFill>
                  <a:schemeClr val="tx1"/>
                </a:solidFill>
                <a:latin typeface="+mn-lt"/>
              </a:rPr>
              <a:t>EPPO</a:t>
            </a:r>
            <a:r>
              <a:rPr lang="hr-HR" dirty="0" smtClean="0">
                <a:solidFill>
                  <a:schemeClr val="tx1"/>
                </a:solidFill>
                <a:latin typeface="+mn-lt"/>
              </a:rPr>
              <a:t> u odnosu prema institucijama Unije i državama članicama Europske unije te trećim stranama. Glavni europski tužitelj svoje zadaće povezane sa zastupanjem može delegirati jednom od zamjenika glavnog europskog tužitelja ili europskom tužitelju.</a:t>
            </a:r>
          </a:p>
          <a:p>
            <a:pPr marL="0" indent="0">
              <a:buNone/>
            </a:pPr>
            <a:endParaRPr lang="es-ES" dirty="0"/>
          </a:p>
        </p:txBody>
      </p:sp>
      <p:sp>
        <p:nvSpPr>
          <p:cNvPr id="4" name="Dia számának helye 3">
            <a:extLst>
              <a:ext uri="{FF2B5EF4-FFF2-40B4-BE49-F238E27FC236}">
                <a16:creationId xmlns:a16="http://schemas.microsoft.com/office/drawing/2014/main" xmlns="" id="{39908AAE-EA48-404C-9052-A563175323F2}"/>
              </a:ext>
            </a:extLst>
          </p:cNvPr>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1690910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4000" b="1" dirty="0"/>
              <a:t/>
            </a:r>
            <a:br>
              <a:rPr lang="es-ES_tradnl" sz="4000" b="1" dirty="0"/>
            </a:br>
            <a:r>
              <a:rPr lang="hr-HR" b="1" dirty="0" smtClean="0"/>
              <a:t>KVIZ</a:t>
            </a:r>
            <a:r>
              <a:rPr lang="es-ES_tradnl" sz="4000" b="1" dirty="0" smtClean="0"/>
              <a:t> </a:t>
            </a:r>
            <a:r>
              <a:rPr lang="es-ES_tradnl" sz="4000" b="1" dirty="0"/>
              <a:t>- </a:t>
            </a:r>
            <a:r>
              <a:rPr lang="hr-HR" sz="4000" b="1" dirty="0" smtClean="0"/>
              <a:t>PROVJERITE SVOJE ZNANJE</a:t>
            </a:r>
            <a:endParaRPr lang="es-ES" sz="4000" b="1" dirty="0"/>
          </a:p>
        </p:txBody>
      </p:sp>
      <p:sp>
        <p:nvSpPr>
          <p:cNvPr id="3" name="Subtítulo 2"/>
          <p:cNvSpPr>
            <a:spLocks noGrp="1"/>
          </p:cNvSpPr>
          <p:nvPr>
            <p:ph idx="1"/>
          </p:nvPr>
        </p:nvSpPr>
        <p:spPr/>
        <p:txBody>
          <a:bodyPr>
            <a:noAutofit/>
          </a:bodyPr>
          <a:lstStyle/>
          <a:p>
            <a:pPr algn="just"/>
            <a:r>
              <a:rPr lang="hr-HR" sz="3200" b="1" dirty="0" smtClean="0">
                <a:solidFill>
                  <a:schemeClr val="tx1"/>
                </a:solidFill>
                <a:latin typeface="+mn-lt"/>
              </a:rPr>
              <a:t>Kolegij</a:t>
            </a:r>
            <a:r>
              <a:rPr lang="es-ES_tradnl" sz="3200" b="1" dirty="0" smtClean="0">
                <a:solidFill>
                  <a:schemeClr val="tx1"/>
                </a:solidFill>
                <a:latin typeface="+mn-lt"/>
              </a:rPr>
              <a:t>….. </a:t>
            </a:r>
            <a:r>
              <a:rPr lang="es-ES_tradnl" sz="3200" b="1" dirty="0">
                <a:solidFill>
                  <a:schemeClr val="tx1"/>
                </a:solidFill>
                <a:latin typeface="+mn-lt"/>
              </a:rPr>
              <a:t>(</a:t>
            </a:r>
            <a:r>
              <a:rPr lang="es-ES_tradnl" sz="3200" b="1" dirty="0" smtClean="0">
                <a:solidFill>
                  <a:schemeClr val="tx1"/>
                </a:solidFill>
                <a:latin typeface="+mn-lt"/>
              </a:rPr>
              <a:t>T</a:t>
            </a:r>
            <a:r>
              <a:rPr lang="hr-HR" sz="3200" b="1" dirty="0" smtClean="0">
                <a:solidFill>
                  <a:schemeClr val="tx1"/>
                </a:solidFill>
                <a:latin typeface="+mn-lt"/>
              </a:rPr>
              <a:t>OČNO ILI NETOČNO</a:t>
            </a:r>
            <a:r>
              <a:rPr lang="es-ES_tradnl" sz="3200" b="1" dirty="0" smtClean="0">
                <a:solidFill>
                  <a:schemeClr val="tx1"/>
                </a:solidFill>
                <a:latin typeface="+mn-lt"/>
              </a:rPr>
              <a:t>)</a:t>
            </a:r>
            <a:endParaRPr lang="es-ES_tradnl" sz="3200" b="1" dirty="0">
              <a:solidFill>
                <a:schemeClr val="tx1"/>
              </a:solidFill>
              <a:latin typeface="+mn-lt"/>
            </a:endParaRPr>
          </a:p>
          <a:p>
            <a:pPr marL="457200" indent="-457200" algn="just">
              <a:buFont typeface="+mj-lt"/>
              <a:buAutoNum type="alphaLcParenR"/>
            </a:pPr>
            <a:r>
              <a:rPr lang="hr-HR" sz="3200" dirty="0" smtClean="0">
                <a:solidFill>
                  <a:schemeClr val="tx1"/>
                </a:solidFill>
                <a:latin typeface="+mn-lt"/>
              </a:rPr>
              <a:t>sastaje se jednom godišnje, a još jedan izvanredni sastanak može održati u kolovozu</a:t>
            </a:r>
            <a:endParaRPr lang="es-ES_tradnl" sz="3200" dirty="0">
              <a:solidFill>
                <a:schemeClr val="tx1"/>
              </a:solidFill>
              <a:latin typeface="+mn-lt"/>
            </a:endParaRPr>
          </a:p>
          <a:p>
            <a:pPr marL="457200" indent="-457200" algn="just">
              <a:buFont typeface="+mj-lt"/>
              <a:buAutoNum type="alphaLcParenR"/>
            </a:pPr>
            <a:r>
              <a:rPr lang="hr-HR" sz="3200" dirty="0" smtClean="0">
                <a:solidFill>
                  <a:schemeClr val="tx1"/>
                </a:solidFill>
                <a:latin typeface="+mn-lt"/>
              </a:rPr>
              <a:t>u predmetima koji su u tijeku donosi operativne odluke običnom većinom</a:t>
            </a:r>
            <a:endParaRPr lang="en-US" sz="3200" dirty="0">
              <a:solidFill>
                <a:schemeClr val="tx1"/>
              </a:solidFill>
              <a:latin typeface="+mn-lt"/>
            </a:endParaRPr>
          </a:p>
          <a:p>
            <a:pPr marL="457200" indent="-457200" algn="just">
              <a:buFont typeface="+mj-lt"/>
              <a:buAutoNum type="alphaLcParenR"/>
            </a:pPr>
            <a:r>
              <a:rPr lang="hr-HR" sz="3200" dirty="0" smtClean="0">
                <a:solidFill>
                  <a:schemeClr val="tx1"/>
                </a:solidFill>
                <a:latin typeface="+mn-lt"/>
              </a:rPr>
              <a:t>donosi unutarnji poslovnik </a:t>
            </a:r>
            <a:r>
              <a:rPr lang="es-ES_tradnl" sz="3200" dirty="0" err="1" smtClean="0">
                <a:solidFill>
                  <a:schemeClr val="tx1"/>
                </a:solidFill>
                <a:latin typeface="+mn-lt"/>
              </a:rPr>
              <a:t>EPPO</a:t>
            </a:r>
            <a:r>
              <a:rPr lang="hr-HR" sz="3200" dirty="0" smtClean="0">
                <a:solidFill>
                  <a:schemeClr val="tx1"/>
                </a:solidFill>
                <a:latin typeface="+mn-lt"/>
              </a:rPr>
              <a:t>-a i osniva stalna vijeća</a:t>
            </a:r>
            <a:endParaRPr lang="en-US" sz="3200" dirty="0">
              <a:solidFill>
                <a:schemeClr val="tx1"/>
              </a:solidFill>
              <a:latin typeface="+mn-lt"/>
            </a:endParaRPr>
          </a:p>
          <a:p>
            <a:pPr marL="457200" indent="-457200" algn="just">
              <a:buFont typeface="+mj-lt"/>
              <a:buAutoNum type="alphaLcParenR"/>
            </a:pPr>
            <a:endParaRPr lang="en-US" sz="3200" dirty="0"/>
          </a:p>
          <a:p>
            <a:pPr algn="just"/>
            <a:endParaRPr lang="es-ES" sz="3200" dirty="0"/>
          </a:p>
        </p:txBody>
      </p:sp>
      <p:sp>
        <p:nvSpPr>
          <p:cNvPr id="5" name="Textfeld 4">
            <a:extLst>
              <a:ext uri="{FF2B5EF4-FFF2-40B4-BE49-F238E27FC236}">
                <a16:creationId xmlns:a16="http://schemas.microsoft.com/office/drawing/2014/main" xmlns="" id="{87B5C112-0D71-4BF9-9411-A514EB828DAB}"/>
              </a:ext>
            </a:extLst>
          </p:cNvPr>
          <p:cNvSpPr txBox="1"/>
          <p:nvPr/>
        </p:nvSpPr>
        <p:spPr>
          <a:xfrm>
            <a:off x="6841489" y="3080254"/>
            <a:ext cx="2174919" cy="584775"/>
          </a:xfrm>
          <a:prstGeom prst="rect">
            <a:avLst/>
          </a:prstGeom>
          <a:noFill/>
        </p:spPr>
        <p:txBody>
          <a:bodyPr wrap="square" rtlCol="0">
            <a:spAutoFit/>
          </a:bodyPr>
          <a:lstStyle/>
          <a:p>
            <a:r>
              <a:rPr lang="hr-HR" sz="3200" dirty="0" smtClean="0">
                <a:solidFill>
                  <a:schemeClr val="accent1">
                    <a:lumMod val="60000"/>
                    <a:lumOff val="40000"/>
                  </a:schemeClr>
                </a:solidFill>
              </a:rPr>
              <a:t>NETOČNO</a:t>
            </a:r>
            <a:endParaRPr lang="de-DE" sz="3200" dirty="0">
              <a:solidFill>
                <a:schemeClr val="accent1">
                  <a:lumMod val="60000"/>
                  <a:lumOff val="40000"/>
                </a:schemeClr>
              </a:solidFill>
            </a:endParaRPr>
          </a:p>
        </p:txBody>
      </p:sp>
      <p:sp>
        <p:nvSpPr>
          <p:cNvPr id="6" name="Textfeld 5">
            <a:extLst>
              <a:ext uri="{FF2B5EF4-FFF2-40B4-BE49-F238E27FC236}">
                <a16:creationId xmlns:a16="http://schemas.microsoft.com/office/drawing/2014/main" xmlns="" id="{4947EA85-3C70-4AF2-BD15-28DA772F2A61}"/>
              </a:ext>
            </a:extLst>
          </p:cNvPr>
          <p:cNvSpPr txBox="1"/>
          <p:nvPr/>
        </p:nvSpPr>
        <p:spPr>
          <a:xfrm>
            <a:off x="6872455" y="4067932"/>
            <a:ext cx="2412143" cy="1077218"/>
          </a:xfrm>
          <a:prstGeom prst="rect">
            <a:avLst/>
          </a:prstGeom>
          <a:noFill/>
        </p:spPr>
        <p:txBody>
          <a:bodyPr wrap="square" rtlCol="0">
            <a:spAutoFit/>
          </a:bodyPr>
          <a:lstStyle/>
          <a:p>
            <a:r>
              <a:rPr lang="hr-HR" sz="3200" dirty="0">
                <a:solidFill>
                  <a:schemeClr val="accent1">
                    <a:lumMod val="60000"/>
                    <a:lumOff val="40000"/>
                  </a:schemeClr>
                </a:solidFill>
              </a:rPr>
              <a:t>NETOČNO</a:t>
            </a:r>
            <a:endParaRPr lang="de-DE" sz="3200" dirty="0">
              <a:solidFill>
                <a:schemeClr val="accent1">
                  <a:lumMod val="60000"/>
                  <a:lumOff val="40000"/>
                </a:schemeClr>
              </a:solidFill>
            </a:endParaRPr>
          </a:p>
          <a:p>
            <a:endParaRPr lang="de-DE" sz="3200" dirty="0">
              <a:solidFill>
                <a:schemeClr val="accent1">
                  <a:lumMod val="60000"/>
                  <a:lumOff val="40000"/>
                </a:schemeClr>
              </a:solidFill>
            </a:endParaRPr>
          </a:p>
        </p:txBody>
      </p:sp>
      <p:sp>
        <p:nvSpPr>
          <p:cNvPr id="9" name="Textfeld 8">
            <a:extLst>
              <a:ext uri="{FF2B5EF4-FFF2-40B4-BE49-F238E27FC236}">
                <a16:creationId xmlns:a16="http://schemas.microsoft.com/office/drawing/2014/main" xmlns="" id="{211FF4E3-0DA1-43E8-AC20-A4CE688AECEE}"/>
              </a:ext>
            </a:extLst>
          </p:cNvPr>
          <p:cNvSpPr txBox="1"/>
          <p:nvPr/>
        </p:nvSpPr>
        <p:spPr>
          <a:xfrm>
            <a:off x="6841489" y="5199814"/>
            <a:ext cx="1590129" cy="584775"/>
          </a:xfrm>
          <a:prstGeom prst="rect">
            <a:avLst/>
          </a:prstGeom>
          <a:noFill/>
        </p:spPr>
        <p:txBody>
          <a:bodyPr wrap="square" rtlCol="0">
            <a:spAutoFit/>
          </a:bodyPr>
          <a:lstStyle/>
          <a:p>
            <a:r>
              <a:rPr lang="hr-HR" sz="3200" dirty="0" smtClean="0">
                <a:solidFill>
                  <a:schemeClr val="accent1">
                    <a:lumMod val="60000"/>
                    <a:lumOff val="40000"/>
                  </a:schemeClr>
                </a:solidFill>
              </a:rPr>
              <a:t>TOČNO</a:t>
            </a:r>
            <a:endParaRPr lang="de-DE" sz="3200" dirty="0">
              <a:solidFill>
                <a:schemeClr val="accent1">
                  <a:lumMod val="60000"/>
                  <a:lumOff val="40000"/>
                </a:schemeClr>
              </a:solidFill>
            </a:endParaRPr>
          </a:p>
        </p:txBody>
      </p:sp>
      <p:sp>
        <p:nvSpPr>
          <p:cNvPr id="4" name="Dia számának helye 3">
            <a:extLst>
              <a:ext uri="{FF2B5EF4-FFF2-40B4-BE49-F238E27FC236}">
                <a16:creationId xmlns:a16="http://schemas.microsoft.com/office/drawing/2014/main" xmlns="" id="{F1E69971-58D9-41A5-ADA2-30B4EDA3B89E}"/>
              </a:ext>
            </a:extLst>
          </p:cNvPr>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284729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hr-HR" dirty="0" smtClean="0"/>
              <a:t>Članak </a:t>
            </a:r>
            <a:r>
              <a:rPr lang="es-ES_tradnl" dirty="0" smtClean="0"/>
              <a:t>9</a:t>
            </a:r>
            <a:r>
              <a:rPr lang="hr-HR" dirty="0" smtClean="0"/>
              <a:t>. Kolegij</a:t>
            </a:r>
            <a:endParaRPr lang="es-ES" dirty="0"/>
          </a:p>
        </p:txBody>
      </p:sp>
      <p:sp>
        <p:nvSpPr>
          <p:cNvPr id="3" name="Marcador de contenido 2"/>
          <p:cNvSpPr>
            <a:spLocks noGrp="1"/>
          </p:cNvSpPr>
          <p:nvPr>
            <p:ph idx="1"/>
          </p:nvPr>
        </p:nvSpPr>
        <p:spPr/>
        <p:txBody>
          <a:bodyPr>
            <a:normAutofit fontScale="92500" lnSpcReduction="20000"/>
          </a:bodyPr>
          <a:lstStyle/>
          <a:p>
            <a:pPr>
              <a:buFont typeface="Wingdings" panose="05000000000000000000" pitchFamily="2" charset="2"/>
              <a:buChar char="Ø"/>
            </a:pPr>
            <a:r>
              <a:rPr lang="es-ES" sz="3200" dirty="0">
                <a:solidFill>
                  <a:schemeClr val="tx1"/>
                </a:solidFill>
                <a:latin typeface="+mn-lt"/>
              </a:rPr>
              <a:t> </a:t>
            </a:r>
            <a:r>
              <a:rPr lang="hr-HR" sz="2600" dirty="0" smtClean="0">
                <a:solidFill>
                  <a:schemeClr val="tx1"/>
                </a:solidFill>
                <a:latin typeface="+mn-lt"/>
              </a:rPr>
              <a:t>Glavni europski tužitelj</a:t>
            </a:r>
            <a:r>
              <a:rPr lang="es-ES" sz="2600" dirty="0" smtClean="0">
                <a:solidFill>
                  <a:schemeClr val="tx1"/>
                </a:solidFill>
                <a:latin typeface="+mn-lt"/>
              </a:rPr>
              <a:t> (</a:t>
            </a:r>
            <a:r>
              <a:rPr lang="hr-HR" sz="2600" dirty="0" smtClean="0">
                <a:solidFill>
                  <a:schemeClr val="tx1"/>
                </a:solidFill>
                <a:latin typeface="+mn-lt"/>
              </a:rPr>
              <a:t>predsjedatelj</a:t>
            </a:r>
            <a:r>
              <a:rPr lang="es-ES" sz="2600" dirty="0" smtClean="0">
                <a:solidFill>
                  <a:schemeClr val="tx1"/>
                </a:solidFill>
                <a:latin typeface="+mn-lt"/>
              </a:rPr>
              <a:t>) </a:t>
            </a:r>
            <a:r>
              <a:rPr lang="es-ES" sz="2600" dirty="0">
                <a:solidFill>
                  <a:schemeClr val="tx1"/>
                </a:solidFill>
                <a:latin typeface="+mn-lt"/>
              </a:rPr>
              <a:t>+ </a:t>
            </a:r>
            <a:r>
              <a:rPr lang="hr-HR" sz="2600" dirty="0" smtClean="0">
                <a:solidFill>
                  <a:schemeClr val="tx1"/>
                </a:solidFill>
                <a:latin typeface="+mn-lt"/>
              </a:rPr>
              <a:t>po </a:t>
            </a:r>
            <a:r>
              <a:rPr lang="es-ES" sz="2600" dirty="0" smtClean="0">
                <a:solidFill>
                  <a:schemeClr val="tx1"/>
                </a:solidFill>
                <a:latin typeface="+mn-lt"/>
              </a:rPr>
              <a:t>1 </a:t>
            </a:r>
            <a:r>
              <a:rPr lang="hr-HR" sz="2600" dirty="0" smtClean="0">
                <a:solidFill>
                  <a:schemeClr val="tx1"/>
                </a:solidFill>
                <a:latin typeface="+mn-lt"/>
              </a:rPr>
              <a:t>europski tužitelj iz svake države članice</a:t>
            </a:r>
            <a:r>
              <a:rPr lang="es-ES" sz="2600" dirty="0" smtClean="0">
                <a:solidFill>
                  <a:schemeClr val="tx1"/>
                </a:solidFill>
                <a:latin typeface="+mn-lt"/>
              </a:rPr>
              <a:t>. </a:t>
            </a:r>
            <a:endParaRPr lang="es-ES" sz="2600" dirty="0">
              <a:solidFill>
                <a:schemeClr val="tx1"/>
              </a:solidFill>
              <a:latin typeface="+mn-lt"/>
            </a:endParaRPr>
          </a:p>
          <a:p>
            <a:pPr>
              <a:buFont typeface="Wingdings" panose="05000000000000000000" pitchFamily="2" charset="2"/>
              <a:buChar char="Ø"/>
            </a:pPr>
            <a:r>
              <a:rPr lang="es-ES" sz="2600" dirty="0">
                <a:solidFill>
                  <a:schemeClr val="tx1"/>
                </a:solidFill>
                <a:latin typeface="+mn-lt"/>
              </a:rPr>
              <a:t> </a:t>
            </a:r>
            <a:r>
              <a:rPr lang="hr-HR" sz="2600" dirty="0" smtClean="0">
                <a:solidFill>
                  <a:schemeClr val="tx1"/>
                </a:solidFill>
                <a:latin typeface="+mn-lt"/>
              </a:rPr>
              <a:t>Sastaje se redovito i odgovoran je za opći nadzor nad aktivnostima </a:t>
            </a:r>
            <a:r>
              <a:rPr lang="es-ES" sz="2600" dirty="0" err="1" smtClean="0">
                <a:solidFill>
                  <a:schemeClr val="tx1"/>
                </a:solidFill>
                <a:latin typeface="+mn-lt"/>
              </a:rPr>
              <a:t>EPPO</a:t>
            </a:r>
            <a:r>
              <a:rPr lang="hr-HR" sz="2600" dirty="0" smtClean="0">
                <a:solidFill>
                  <a:schemeClr val="tx1"/>
                </a:solidFill>
                <a:latin typeface="+mn-lt"/>
              </a:rPr>
              <a:t>-a</a:t>
            </a:r>
            <a:r>
              <a:rPr lang="es-ES" sz="2600" dirty="0" smtClean="0">
                <a:solidFill>
                  <a:schemeClr val="tx1"/>
                </a:solidFill>
                <a:latin typeface="+mn-lt"/>
              </a:rPr>
              <a:t>. </a:t>
            </a:r>
            <a:endParaRPr lang="es-ES" sz="2600" dirty="0">
              <a:solidFill>
                <a:schemeClr val="tx1"/>
              </a:solidFill>
              <a:latin typeface="+mn-lt"/>
            </a:endParaRPr>
          </a:p>
          <a:p>
            <a:pPr marL="0" indent="0">
              <a:buNone/>
            </a:pPr>
            <a:r>
              <a:rPr lang="hr-HR" sz="2600" dirty="0" smtClean="0">
                <a:solidFill>
                  <a:schemeClr val="tx1"/>
                </a:solidFill>
                <a:latin typeface="+mn-lt"/>
              </a:rPr>
              <a:t>Strateško, a ne operativno tijelo</a:t>
            </a:r>
            <a:r>
              <a:rPr lang="es-ES" sz="2600" dirty="0" smtClean="0">
                <a:solidFill>
                  <a:schemeClr val="tx1"/>
                </a:solidFill>
                <a:latin typeface="+mn-lt"/>
              </a:rPr>
              <a:t> </a:t>
            </a:r>
            <a:r>
              <a:rPr lang="es-ES" sz="2600" dirty="0">
                <a:solidFill>
                  <a:schemeClr val="tx1"/>
                </a:solidFill>
                <a:latin typeface="+mn-lt"/>
              </a:rPr>
              <a:t>= </a:t>
            </a:r>
            <a:r>
              <a:rPr lang="hr-HR" sz="2600" dirty="0" smtClean="0">
                <a:solidFill>
                  <a:schemeClr val="tx1"/>
                </a:solidFill>
                <a:latin typeface="+mn-lt"/>
              </a:rPr>
              <a:t>ne može donositi operativne odluke u pojedinačnim predmetima</a:t>
            </a:r>
            <a:r>
              <a:rPr lang="es-ES" sz="2600" dirty="0" smtClean="0">
                <a:solidFill>
                  <a:schemeClr val="tx1"/>
                </a:solidFill>
                <a:latin typeface="+mn-lt"/>
              </a:rPr>
              <a:t>. </a:t>
            </a:r>
            <a:endParaRPr lang="es-ES_tradnl" sz="2600" dirty="0">
              <a:solidFill>
                <a:schemeClr val="tx1"/>
              </a:solidFill>
              <a:latin typeface="+mn-lt"/>
            </a:endParaRPr>
          </a:p>
          <a:p>
            <a:pPr marL="0" indent="0">
              <a:buNone/>
            </a:pPr>
            <a:r>
              <a:rPr lang="hr-HR" sz="2600" dirty="0" smtClean="0">
                <a:solidFill>
                  <a:schemeClr val="tx1"/>
                </a:solidFill>
                <a:latin typeface="+mn-lt"/>
              </a:rPr>
              <a:t>Uvodna izjava</a:t>
            </a:r>
            <a:r>
              <a:rPr lang="es-ES" sz="2600" dirty="0" smtClean="0">
                <a:solidFill>
                  <a:schemeClr val="tx1"/>
                </a:solidFill>
                <a:latin typeface="+mn-lt"/>
              </a:rPr>
              <a:t> 24</a:t>
            </a:r>
            <a:r>
              <a:rPr lang="hr-HR" sz="2600" dirty="0" smtClean="0">
                <a:solidFill>
                  <a:schemeClr val="tx1"/>
                </a:solidFill>
                <a:latin typeface="+mn-lt"/>
              </a:rPr>
              <a:t>.</a:t>
            </a:r>
            <a:r>
              <a:rPr lang="es-ES" sz="2600" dirty="0" smtClean="0">
                <a:solidFill>
                  <a:schemeClr val="tx1"/>
                </a:solidFill>
                <a:latin typeface="+mn-lt"/>
              </a:rPr>
              <a:t> </a:t>
            </a:r>
            <a:r>
              <a:rPr lang="hr-HR" sz="2600" dirty="0" smtClean="0">
                <a:solidFill>
                  <a:schemeClr val="tx1"/>
                </a:solidFill>
                <a:latin typeface="+mn-lt"/>
              </a:rPr>
              <a:t>Kolegij bi trebao donositi odluke o strateškim pitanjima, što uključuje</a:t>
            </a:r>
            <a:r>
              <a:rPr lang="es-ES" sz="2600" dirty="0" smtClean="0">
                <a:solidFill>
                  <a:schemeClr val="tx1"/>
                </a:solidFill>
                <a:latin typeface="+mn-lt"/>
              </a:rPr>
              <a:t> </a:t>
            </a:r>
            <a:r>
              <a:rPr lang="hr-HR" sz="2600" b="1" dirty="0" smtClean="0">
                <a:solidFill>
                  <a:schemeClr val="tx1"/>
                </a:solidFill>
                <a:latin typeface="+mn-lt"/>
              </a:rPr>
              <a:t>prioritete i politiku istraga i kaznenog progona </a:t>
            </a:r>
            <a:r>
              <a:rPr lang="hr-HR" sz="2600" b="1" dirty="0" err="1" smtClean="0">
                <a:solidFill>
                  <a:schemeClr val="tx1"/>
                </a:solidFill>
                <a:latin typeface="+mn-lt"/>
              </a:rPr>
              <a:t>EPPO</a:t>
            </a:r>
            <a:r>
              <a:rPr lang="hr-HR" sz="2600" b="1" dirty="0" smtClean="0">
                <a:solidFill>
                  <a:schemeClr val="tx1"/>
                </a:solidFill>
                <a:latin typeface="+mn-lt"/>
              </a:rPr>
              <a:t>-a</a:t>
            </a:r>
            <a:r>
              <a:rPr lang="es-ES" sz="2600" dirty="0" smtClean="0">
                <a:solidFill>
                  <a:schemeClr val="tx1"/>
                </a:solidFill>
                <a:latin typeface="+mn-lt"/>
              </a:rPr>
              <a:t>, </a:t>
            </a:r>
            <a:r>
              <a:rPr lang="hr-HR" sz="2600" dirty="0" smtClean="0">
                <a:solidFill>
                  <a:schemeClr val="tx1"/>
                </a:solidFill>
                <a:latin typeface="+mn-lt"/>
              </a:rPr>
              <a:t>te o </a:t>
            </a:r>
            <a:r>
              <a:rPr lang="hr-HR" sz="2600" b="1" dirty="0" smtClean="0">
                <a:solidFill>
                  <a:schemeClr val="tx1"/>
                </a:solidFill>
                <a:latin typeface="+mn-lt"/>
              </a:rPr>
              <a:t>općim pitanjima koja proizlaze iz pojedinačnih slučajeva</a:t>
            </a:r>
            <a:r>
              <a:rPr lang="es-ES" sz="2600" dirty="0" smtClean="0">
                <a:solidFill>
                  <a:schemeClr val="tx1"/>
                </a:solidFill>
                <a:latin typeface="+mn-lt"/>
              </a:rPr>
              <a:t>, </a:t>
            </a:r>
            <a:r>
              <a:rPr lang="hr-HR" sz="2600" dirty="0" smtClean="0">
                <a:solidFill>
                  <a:schemeClr val="tx1"/>
                </a:solidFill>
                <a:latin typeface="+mn-lt"/>
              </a:rPr>
              <a:t>primjerice</a:t>
            </a:r>
            <a:r>
              <a:rPr lang="es-ES" sz="2600" dirty="0" smtClean="0">
                <a:solidFill>
                  <a:schemeClr val="tx1"/>
                </a:solidFill>
                <a:latin typeface="+mn-lt"/>
              </a:rPr>
              <a:t>… </a:t>
            </a:r>
            <a:r>
              <a:rPr lang="hr-HR" sz="2600" dirty="0" smtClean="0">
                <a:solidFill>
                  <a:schemeClr val="tx1"/>
                </a:solidFill>
                <a:latin typeface="+mn-lt"/>
              </a:rPr>
              <a:t>u vezi s razvojem koherentne politike istraga i kaznenog progona </a:t>
            </a:r>
            <a:r>
              <a:rPr lang="hr-HR" sz="2600" dirty="0" err="1" smtClean="0">
                <a:solidFill>
                  <a:schemeClr val="tx1"/>
                </a:solidFill>
                <a:latin typeface="+mn-lt"/>
              </a:rPr>
              <a:t>EPPO</a:t>
            </a:r>
            <a:r>
              <a:rPr lang="hr-HR" sz="2600" dirty="0" smtClean="0">
                <a:solidFill>
                  <a:schemeClr val="tx1"/>
                </a:solidFill>
                <a:latin typeface="+mn-lt"/>
              </a:rPr>
              <a:t>-a</a:t>
            </a:r>
            <a:r>
              <a:rPr lang="es-ES" sz="2600" dirty="0" smtClean="0">
                <a:solidFill>
                  <a:schemeClr val="tx1"/>
                </a:solidFill>
                <a:latin typeface="+mn-lt"/>
              </a:rPr>
              <a:t>. </a:t>
            </a:r>
            <a:endParaRPr lang="es-ES" sz="2600" dirty="0">
              <a:solidFill>
                <a:schemeClr val="tx1"/>
              </a:solidFill>
              <a:latin typeface="+mn-lt"/>
            </a:endParaRPr>
          </a:p>
          <a:p>
            <a:pPr marL="0" indent="0">
              <a:buNone/>
            </a:pPr>
            <a:r>
              <a:rPr lang="hr-HR" sz="2600" dirty="0" smtClean="0">
                <a:solidFill>
                  <a:schemeClr val="tx1"/>
                </a:solidFill>
                <a:latin typeface="+mn-lt"/>
              </a:rPr>
              <a:t>Donosi unutarnji pravilnik i osniva stalna vijeća</a:t>
            </a:r>
            <a:r>
              <a:rPr lang="es-ES" sz="2600" dirty="0" smtClean="0">
                <a:solidFill>
                  <a:schemeClr val="tx1"/>
                </a:solidFill>
                <a:latin typeface="+mn-lt"/>
              </a:rPr>
              <a:t> (</a:t>
            </a:r>
            <a:r>
              <a:rPr lang="hr-HR" sz="2600" dirty="0" smtClean="0">
                <a:solidFill>
                  <a:schemeClr val="tx1"/>
                </a:solidFill>
                <a:latin typeface="+mn-lt"/>
              </a:rPr>
              <a:t>na prijedlog</a:t>
            </a:r>
            <a:r>
              <a:rPr lang="es-ES" sz="2600" dirty="0" smtClean="0">
                <a:solidFill>
                  <a:schemeClr val="tx1"/>
                </a:solidFill>
                <a:latin typeface="+mn-lt"/>
              </a:rPr>
              <a:t> </a:t>
            </a:r>
            <a:r>
              <a:rPr lang="hr-HR" sz="2600" dirty="0" err="1" smtClean="0">
                <a:solidFill>
                  <a:schemeClr val="tx1"/>
                </a:solidFill>
                <a:latin typeface="+mn-lt"/>
              </a:rPr>
              <a:t>GET</a:t>
            </a:r>
            <a:r>
              <a:rPr lang="hr-HR" sz="2600" dirty="0" smtClean="0">
                <a:solidFill>
                  <a:schemeClr val="tx1"/>
                </a:solidFill>
                <a:latin typeface="+mn-lt"/>
              </a:rPr>
              <a:t>-a</a:t>
            </a:r>
            <a:r>
              <a:rPr lang="es-ES" sz="2600" dirty="0" smtClean="0">
                <a:solidFill>
                  <a:schemeClr val="tx1"/>
                </a:solidFill>
                <a:latin typeface="+mn-lt"/>
              </a:rPr>
              <a:t>)</a:t>
            </a:r>
            <a:endParaRPr lang="es-ES" sz="2600" dirty="0">
              <a:solidFill>
                <a:schemeClr val="tx1"/>
              </a:solidFill>
              <a:latin typeface="+mn-lt"/>
            </a:endParaRPr>
          </a:p>
          <a:p>
            <a:pPr>
              <a:buFont typeface="Wingdings" panose="05000000000000000000" pitchFamily="2" charset="2"/>
              <a:buChar char="Ø"/>
            </a:pPr>
            <a:r>
              <a:rPr lang="hr-HR" sz="2600" dirty="0" smtClean="0">
                <a:solidFill>
                  <a:schemeClr val="tx1"/>
                </a:solidFill>
                <a:latin typeface="+mn-lt"/>
              </a:rPr>
              <a:t> Donosi odluke običnom većinom</a:t>
            </a:r>
            <a:r>
              <a:rPr lang="es-ES_tradnl" sz="2600" dirty="0" smtClean="0">
                <a:solidFill>
                  <a:schemeClr val="tx1"/>
                </a:solidFill>
                <a:latin typeface="+mn-lt"/>
              </a:rPr>
              <a:t> (</a:t>
            </a:r>
            <a:r>
              <a:rPr lang="hr-HR" sz="2600" dirty="0" smtClean="0">
                <a:solidFill>
                  <a:schemeClr val="tx1"/>
                </a:solidFill>
                <a:latin typeface="+mn-lt"/>
              </a:rPr>
              <a:t>po mogućnosti, konsenzusom</a:t>
            </a:r>
            <a:r>
              <a:rPr lang="es-ES_tradnl" sz="2600" dirty="0" smtClean="0">
                <a:solidFill>
                  <a:schemeClr val="tx1"/>
                </a:solidFill>
                <a:latin typeface="+mn-lt"/>
              </a:rPr>
              <a:t>). </a:t>
            </a:r>
            <a:r>
              <a:rPr lang="hr-HR" sz="2600" dirty="0" smtClean="0">
                <a:solidFill>
                  <a:schemeClr val="tx1"/>
                </a:solidFill>
                <a:latin typeface="+mn-lt"/>
              </a:rPr>
              <a:t>U slučaju neodlučenog rezultata glasovanja, odlučujući je glas </a:t>
            </a:r>
            <a:r>
              <a:rPr lang="hr-HR" sz="2600" dirty="0" err="1" smtClean="0">
                <a:solidFill>
                  <a:schemeClr val="tx1"/>
                </a:solidFill>
                <a:latin typeface="+mn-lt"/>
              </a:rPr>
              <a:t>GET</a:t>
            </a:r>
            <a:r>
              <a:rPr lang="hr-HR" sz="2600" dirty="0" smtClean="0">
                <a:solidFill>
                  <a:schemeClr val="tx1"/>
                </a:solidFill>
                <a:latin typeface="+mn-lt"/>
              </a:rPr>
              <a:t>-a</a:t>
            </a:r>
            <a:r>
              <a:rPr lang="es-ES_tradnl" sz="2900" dirty="0" smtClean="0">
                <a:solidFill>
                  <a:schemeClr val="tx1"/>
                </a:solidFill>
                <a:latin typeface="+mn-lt"/>
              </a:rPr>
              <a:t>.</a:t>
            </a:r>
            <a:endParaRPr lang="es-ES" sz="2900" dirty="0">
              <a:solidFill>
                <a:schemeClr val="tx1"/>
              </a:solidFill>
              <a:latin typeface="+mn-lt"/>
            </a:endParaRPr>
          </a:p>
          <a:p>
            <a:endParaRPr lang="es-ES" sz="2900" dirty="0"/>
          </a:p>
        </p:txBody>
      </p:sp>
      <p:sp>
        <p:nvSpPr>
          <p:cNvPr id="4" name="Dia számának helye 3">
            <a:extLst>
              <a:ext uri="{FF2B5EF4-FFF2-40B4-BE49-F238E27FC236}">
                <a16:creationId xmlns:a16="http://schemas.microsoft.com/office/drawing/2014/main" xmlns="" id="{67D42C57-A00A-45AE-9AE0-540406D1F2C9}"/>
              </a:ext>
            </a:extLst>
          </p:cNvPr>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761894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hr-HR" dirty="0" smtClean="0"/>
              <a:t>Stalna vijeća</a:t>
            </a:r>
            <a:r>
              <a:rPr lang="es-ES_tradnl" dirty="0" smtClean="0"/>
              <a:t> (</a:t>
            </a:r>
            <a:r>
              <a:rPr lang="hr-HR" dirty="0" smtClean="0"/>
              <a:t>članak </a:t>
            </a:r>
            <a:r>
              <a:rPr lang="es-ES_tradnl" dirty="0" smtClean="0"/>
              <a:t>10</a:t>
            </a:r>
            <a:r>
              <a:rPr lang="hr-HR" dirty="0" smtClean="0"/>
              <a:t>.</a:t>
            </a:r>
            <a:r>
              <a:rPr lang="es-ES_tradnl" dirty="0" smtClean="0"/>
              <a:t>)</a:t>
            </a:r>
            <a:endParaRPr lang="es-ES" dirty="0"/>
          </a:p>
        </p:txBody>
      </p:sp>
      <p:sp>
        <p:nvSpPr>
          <p:cNvPr id="3" name="Marcador de contenido 2"/>
          <p:cNvSpPr>
            <a:spLocks noGrp="1"/>
          </p:cNvSpPr>
          <p:nvPr>
            <p:ph idx="1"/>
          </p:nvPr>
        </p:nvSpPr>
        <p:spPr/>
        <p:txBody>
          <a:bodyPr>
            <a:normAutofit/>
          </a:bodyPr>
          <a:lstStyle/>
          <a:p>
            <a:pPr>
              <a:buFont typeface="Wingdings" panose="05000000000000000000" pitchFamily="2" charset="2"/>
              <a:buChar char="Ø"/>
            </a:pPr>
            <a:r>
              <a:rPr lang="es-ES_tradnl" dirty="0">
                <a:solidFill>
                  <a:schemeClr val="tx1"/>
                </a:solidFill>
                <a:latin typeface="+mn-lt"/>
              </a:rPr>
              <a:t> </a:t>
            </a:r>
            <a:r>
              <a:rPr lang="hr-HR" dirty="0" smtClean="0">
                <a:solidFill>
                  <a:schemeClr val="tx1"/>
                </a:solidFill>
                <a:latin typeface="+mn-lt"/>
              </a:rPr>
              <a:t>Svako vijeće ima </a:t>
            </a:r>
            <a:r>
              <a:rPr lang="hr-HR" b="1" dirty="0" smtClean="0">
                <a:solidFill>
                  <a:schemeClr val="tx1"/>
                </a:solidFill>
                <a:latin typeface="+mn-lt"/>
              </a:rPr>
              <a:t>tri člana</a:t>
            </a:r>
            <a:r>
              <a:rPr lang="es-ES_tradnl" b="1" dirty="0" smtClean="0">
                <a:solidFill>
                  <a:schemeClr val="tx1"/>
                </a:solidFill>
                <a:latin typeface="+mn-lt"/>
              </a:rPr>
              <a:t> </a:t>
            </a:r>
            <a:r>
              <a:rPr lang="es-ES_tradnl" dirty="0" smtClean="0">
                <a:solidFill>
                  <a:schemeClr val="tx1"/>
                </a:solidFill>
                <a:latin typeface="+mn-lt"/>
              </a:rPr>
              <a:t>(</a:t>
            </a:r>
            <a:r>
              <a:rPr lang="hr-HR" dirty="0" smtClean="0">
                <a:solidFill>
                  <a:schemeClr val="tx1"/>
                </a:solidFill>
                <a:latin typeface="+mn-lt"/>
              </a:rPr>
              <a:t>dva europska tužitelja </a:t>
            </a:r>
            <a:r>
              <a:rPr lang="es-ES_tradnl" dirty="0" smtClean="0">
                <a:solidFill>
                  <a:schemeClr val="tx1"/>
                </a:solidFill>
                <a:latin typeface="+mn-lt"/>
              </a:rPr>
              <a:t>+ </a:t>
            </a:r>
            <a:r>
              <a:rPr lang="hr-HR" dirty="0" smtClean="0">
                <a:solidFill>
                  <a:schemeClr val="tx1"/>
                </a:solidFill>
                <a:latin typeface="+mn-lt"/>
              </a:rPr>
              <a:t>glavni europski tužitelj, jedan od njegovih zamjenika ili neki drugi europski tužitelj kao predsjedatelj).</a:t>
            </a:r>
            <a:endParaRPr lang="es-ES_tradnl" dirty="0">
              <a:solidFill>
                <a:schemeClr val="tx1"/>
              </a:solidFill>
              <a:latin typeface="+mn-lt"/>
            </a:endParaRPr>
          </a:p>
          <a:p>
            <a:pPr>
              <a:buFont typeface="Wingdings" panose="05000000000000000000" pitchFamily="2" charset="2"/>
              <a:buChar char="Ø"/>
            </a:pPr>
            <a:r>
              <a:rPr lang="hr-HR" dirty="0" smtClean="0">
                <a:solidFill>
                  <a:schemeClr val="tx1"/>
                </a:solidFill>
                <a:latin typeface="+mn-lt"/>
              </a:rPr>
              <a:t> Ključne ovlasti operativnog odlučivanja</a:t>
            </a:r>
            <a:r>
              <a:rPr lang="es-ES_tradnl" dirty="0" smtClean="0">
                <a:solidFill>
                  <a:schemeClr val="tx1"/>
                </a:solidFill>
                <a:latin typeface="+mn-lt"/>
              </a:rPr>
              <a:t>: </a:t>
            </a:r>
            <a:endParaRPr lang="es-ES_tradnl" dirty="0">
              <a:solidFill>
                <a:schemeClr val="tx1"/>
              </a:solidFill>
              <a:latin typeface="+mn-lt"/>
            </a:endParaRPr>
          </a:p>
          <a:p>
            <a:pPr marL="0" indent="0">
              <a:buNone/>
            </a:pPr>
            <a:r>
              <a:rPr lang="hr-HR" dirty="0" smtClean="0">
                <a:solidFill>
                  <a:schemeClr val="tx1"/>
                </a:solidFill>
                <a:latin typeface="+mn-lt"/>
              </a:rPr>
              <a:t>praćenje i usmjeravanje istraga koje provodi </a:t>
            </a:r>
            <a:r>
              <a:rPr lang="hr-HR" dirty="0" err="1" smtClean="0">
                <a:solidFill>
                  <a:schemeClr val="tx1"/>
                </a:solidFill>
                <a:latin typeface="+mn-lt"/>
              </a:rPr>
              <a:t>DET</a:t>
            </a:r>
            <a:r>
              <a:rPr lang="hr-HR" dirty="0" smtClean="0">
                <a:solidFill>
                  <a:schemeClr val="tx1"/>
                </a:solidFill>
                <a:latin typeface="+mn-lt"/>
              </a:rPr>
              <a:t>-ovi, osiguravanje koordinacije istraga i kaznenog progona u prekograničnim predmetima</a:t>
            </a:r>
            <a:endParaRPr lang="es-ES_tradnl" dirty="0">
              <a:solidFill>
                <a:schemeClr val="tx1"/>
              </a:solidFill>
              <a:latin typeface="+mn-lt"/>
            </a:endParaRPr>
          </a:p>
          <a:p>
            <a:pPr marL="0" indent="0">
              <a:buNone/>
            </a:pPr>
            <a:r>
              <a:rPr lang="hr-HR" dirty="0" smtClean="0">
                <a:solidFill>
                  <a:schemeClr val="tx1"/>
                </a:solidFill>
                <a:latin typeface="+mn-lt"/>
              </a:rPr>
              <a:t>operativne odluke u pojedinačnim predmetima</a:t>
            </a:r>
            <a:r>
              <a:rPr lang="es-ES_tradnl" dirty="0" smtClean="0">
                <a:solidFill>
                  <a:schemeClr val="tx1"/>
                </a:solidFill>
                <a:latin typeface="+mn-lt"/>
              </a:rPr>
              <a:t>: </a:t>
            </a:r>
            <a:r>
              <a:rPr lang="hr-HR" dirty="0" smtClean="0">
                <a:solidFill>
                  <a:schemeClr val="tx1"/>
                </a:solidFill>
                <a:latin typeface="+mn-lt"/>
              </a:rPr>
              <a:t>podizanje optužnice</a:t>
            </a:r>
            <a:r>
              <a:rPr lang="es-ES_tradnl" dirty="0" smtClean="0">
                <a:solidFill>
                  <a:schemeClr val="tx1"/>
                </a:solidFill>
                <a:latin typeface="+mn-lt"/>
              </a:rPr>
              <a:t>/</a:t>
            </a:r>
            <a:r>
              <a:rPr lang="hr-HR" dirty="0" smtClean="0">
                <a:solidFill>
                  <a:schemeClr val="tx1"/>
                </a:solidFill>
                <a:latin typeface="+mn-lt"/>
              </a:rPr>
              <a:t>odbacivanje predmeta</a:t>
            </a:r>
            <a:r>
              <a:rPr lang="es-ES_tradnl" dirty="0" smtClean="0">
                <a:solidFill>
                  <a:schemeClr val="tx1"/>
                </a:solidFill>
                <a:latin typeface="+mn-lt"/>
              </a:rPr>
              <a:t>/</a:t>
            </a:r>
            <a:r>
              <a:rPr lang="hr-HR" dirty="0" smtClean="0">
                <a:solidFill>
                  <a:schemeClr val="tx1"/>
                </a:solidFill>
                <a:latin typeface="+mn-lt"/>
              </a:rPr>
              <a:t>zaključenje predmeta</a:t>
            </a:r>
            <a:r>
              <a:rPr lang="es-ES_tradnl" dirty="0" smtClean="0">
                <a:solidFill>
                  <a:schemeClr val="tx1"/>
                </a:solidFill>
                <a:latin typeface="+mn-lt"/>
              </a:rPr>
              <a:t>/</a:t>
            </a:r>
            <a:r>
              <a:rPr lang="hr-HR" dirty="0" smtClean="0">
                <a:solidFill>
                  <a:schemeClr val="tx1"/>
                </a:solidFill>
                <a:latin typeface="+mn-lt"/>
              </a:rPr>
              <a:t>upućivanje predmeta nacionalnim tijelima</a:t>
            </a:r>
            <a:r>
              <a:rPr lang="es-ES_tradnl" dirty="0" smtClean="0">
                <a:solidFill>
                  <a:schemeClr val="tx1"/>
                </a:solidFill>
                <a:latin typeface="+mn-lt"/>
              </a:rPr>
              <a:t>/</a:t>
            </a:r>
            <a:r>
              <a:rPr lang="hr-HR" dirty="0" smtClean="0">
                <a:solidFill>
                  <a:schemeClr val="tx1"/>
                </a:solidFill>
                <a:latin typeface="+mn-lt"/>
              </a:rPr>
              <a:t>ponovno pokretanje istrage/dodjela predmeta</a:t>
            </a:r>
            <a:endParaRPr lang="es-ES_tradnl" dirty="0">
              <a:solidFill>
                <a:schemeClr val="tx1"/>
              </a:solidFill>
              <a:latin typeface="+mn-lt"/>
            </a:endParaRPr>
          </a:p>
          <a:p>
            <a:pPr marL="0" indent="0">
              <a:buNone/>
            </a:pPr>
            <a:r>
              <a:rPr lang="hr-HR" dirty="0" smtClean="0">
                <a:solidFill>
                  <a:schemeClr val="tx1"/>
                </a:solidFill>
                <a:latin typeface="+mn-lt"/>
              </a:rPr>
              <a:t>davanje upute </a:t>
            </a:r>
            <a:r>
              <a:rPr lang="hr-HR" dirty="0" err="1" smtClean="0">
                <a:solidFill>
                  <a:schemeClr val="tx1"/>
                </a:solidFill>
                <a:latin typeface="+mn-lt"/>
              </a:rPr>
              <a:t>DET</a:t>
            </a:r>
            <a:r>
              <a:rPr lang="hr-HR" dirty="0" smtClean="0">
                <a:solidFill>
                  <a:schemeClr val="tx1"/>
                </a:solidFill>
                <a:latin typeface="+mn-lt"/>
              </a:rPr>
              <a:t>-u da pokrene istragu</a:t>
            </a:r>
            <a:r>
              <a:rPr lang="es-ES_tradnl" dirty="0" smtClean="0">
                <a:solidFill>
                  <a:schemeClr val="tx1"/>
                </a:solidFill>
                <a:latin typeface="+mn-lt"/>
              </a:rPr>
              <a:t>/</a:t>
            </a:r>
            <a:r>
              <a:rPr lang="hr-HR" dirty="0" smtClean="0">
                <a:solidFill>
                  <a:schemeClr val="tx1"/>
                </a:solidFill>
                <a:latin typeface="+mn-lt"/>
              </a:rPr>
              <a:t>da ostvari pravo na preuzimanje predmeta / može davati upute </a:t>
            </a:r>
            <a:r>
              <a:rPr lang="hr-HR" dirty="0" err="1" smtClean="0">
                <a:solidFill>
                  <a:schemeClr val="tx1"/>
                </a:solidFill>
                <a:latin typeface="+mn-lt"/>
              </a:rPr>
              <a:t>DET</a:t>
            </a:r>
            <a:r>
              <a:rPr lang="hr-HR" dirty="0" smtClean="0">
                <a:solidFill>
                  <a:schemeClr val="tx1"/>
                </a:solidFill>
                <a:latin typeface="+mn-lt"/>
              </a:rPr>
              <a:t>-u koji vodi predmet</a:t>
            </a:r>
            <a:endParaRPr lang="es-ES_tradnl" dirty="0">
              <a:solidFill>
                <a:schemeClr val="tx1"/>
              </a:solidFill>
              <a:latin typeface="+mn-lt"/>
            </a:endParaRPr>
          </a:p>
          <a:p>
            <a:pPr>
              <a:buFont typeface="Wingdings" panose="05000000000000000000" pitchFamily="2" charset="2"/>
              <a:buChar char="Ø"/>
            </a:pPr>
            <a:r>
              <a:rPr lang="es-ES_tradnl" dirty="0">
                <a:solidFill>
                  <a:schemeClr val="tx1"/>
                </a:solidFill>
                <a:latin typeface="+mn-lt"/>
              </a:rPr>
              <a:t> </a:t>
            </a:r>
            <a:r>
              <a:rPr lang="hr-HR" dirty="0" smtClean="0">
                <a:solidFill>
                  <a:schemeClr val="tx1"/>
                </a:solidFill>
                <a:latin typeface="+mn-lt"/>
              </a:rPr>
              <a:t>Odluke se donose običnom većinom.</a:t>
            </a:r>
            <a:endParaRPr lang="es-ES_tradnl" dirty="0"/>
          </a:p>
          <a:p>
            <a:pPr>
              <a:buFont typeface="Wingdings" panose="05000000000000000000" pitchFamily="2" charset="2"/>
              <a:buChar char="Ø"/>
            </a:pPr>
            <a:endParaRPr lang="es-ES" dirty="0"/>
          </a:p>
        </p:txBody>
      </p:sp>
      <p:sp>
        <p:nvSpPr>
          <p:cNvPr id="4" name="Dia számának helye 3">
            <a:extLst>
              <a:ext uri="{FF2B5EF4-FFF2-40B4-BE49-F238E27FC236}">
                <a16:creationId xmlns:a16="http://schemas.microsoft.com/office/drawing/2014/main" xmlns="" id="{21C62F84-D894-4434-B1CE-74F4B3B18FA0}"/>
              </a:ext>
            </a:extLst>
          </p:cNvPr>
          <p:cNvSpPr>
            <a:spLocks noGrp="1"/>
          </p:cNvSpPr>
          <p:nvPr>
            <p:ph type="sldNum" sz="quarter" idx="12"/>
          </p:nvPr>
        </p:nvSpPr>
        <p:spPr/>
        <p:txBody>
          <a:bodyPr/>
          <a:lstStyle/>
          <a:p>
            <a:fld id="{6113E31D-E2AB-40D1-8B51-AFA5AFEF393A}" type="slidenum">
              <a:rPr lang="en-US" smtClean="0"/>
              <a:t>17</a:t>
            </a:fld>
            <a:endParaRPr lang="en-US" dirty="0"/>
          </a:p>
        </p:txBody>
      </p:sp>
    </p:spTree>
    <p:extLst>
      <p:ext uri="{BB962C8B-B14F-4D97-AF65-F5344CB8AC3E}">
        <p14:creationId xmlns:p14="http://schemas.microsoft.com/office/powerpoint/2010/main" val="3701934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 </a:t>
            </a:r>
            <a:r>
              <a:rPr lang="hr-HR" dirty="0" smtClean="0"/>
              <a:t>Europski tužitelji</a:t>
            </a:r>
            <a:r>
              <a:rPr lang="es-ES_tradnl" dirty="0" smtClean="0"/>
              <a:t> (</a:t>
            </a:r>
            <a:r>
              <a:rPr lang="hr-HR" dirty="0" err="1" smtClean="0"/>
              <a:t>ET</a:t>
            </a:r>
            <a:r>
              <a:rPr lang="hr-HR" dirty="0" smtClean="0"/>
              <a:t>-ovi</a:t>
            </a:r>
            <a:r>
              <a:rPr lang="es-ES_tradnl" dirty="0" smtClean="0"/>
              <a:t>) </a:t>
            </a:r>
            <a:r>
              <a:rPr lang="hr-HR" dirty="0" smtClean="0"/>
              <a:t>- članak</a:t>
            </a:r>
            <a:r>
              <a:rPr lang="es-ES_tradnl" dirty="0" smtClean="0"/>
              <a:t> 12</a:t>
            </a:r>
            <a:r>
              <a:rPr lang="hr-HR" dirty="0" smtClean="0"/>
              <a:t>.</a:t>
            </a:r>
            <a:endParaRPr lang="es-ES" dirty="0"/>
          </a:p>
        </p:txBody>
      </p:sp>
      <p:sp>
        <p:nvSpPr>
          <p:cNvPr id="3" name="Marcador de contenido 2"/>
          <p:cNvSpPr>
            <a:spLocks noGrp="1"/>
          </p:cNvSpPr>
          <p:nvPr>
            <p:ph idx="1"/>
          </p:nvPr>
        </p:nvSpPr>
        <p:spPr/>
        <p:txBody>
          <a:bodyPr>
            <a:normAutofit/>
          </a:bodyPr>
          <a:lstStyle/>
          <a:p>
            <a:pPr>
              <a:buFont typeface="Wingdings" panose="05000000000000000000" pitchFamily="2" charset="2"/>
              <a:buChar char="Ø"/>
            </a:pPr>
            <a:r>
              <a:rPr lang="es-ES_tradnl" dirty="0">
                <a:solidFill>
                  <a:schemeClr val="tx1"/>
                </a:solidFill>
                <a:latin typeface="+mn-lt"/>
              </a:rPr>
              <a:t> </a:t>
            </a:r>
            <a:r>
              <a:rPr lang="es-ES_tradnl" dirty="0" smtClean="0">
                <a:solidFill>
                  <a:schemeClr val="tx1"/>
                </a:solidFill>
                <a:latin typeface="+mn-lt"/>
              </a:rPr>
              <a:t> </a:t>
            </a:r>
            <a:r>
              <a:rPr lang="hr-HR" dirty="0" smtClean="0">
                <a:solidFill>
                  <a:schemeClr val="tx1"/>
                </a:solidFill>
                <a:latin typeface="+mn-lt"/>
              </a:rPr>
              <a:t>U ime stalnog vijeća te u skladu s njegovim odlukama/uputama, europski tužitelj iz dotične države članice EU-a </a:t>
            </a:r>
            <a:r>
              <a:rPr lang="hr-HR" b="1" dirty="0" smtClean="0">
                <a:solidFill>
                  <a:schemeClr val="tx1"/>
                </a:solidFill>
                <a:latin typeface="+mn-lt"/>
              </a:rPr>
              <a:t>nadzire istrage/kazneni progon koje provodi </a:t>
            </a:r>
            <a:r>
              <a:rPr lang="hr-HR" b="1" dirty="0" err="1" smtClean="0">
                <a:solidFill>
                  <a:schemeClr val="tx1"/>
                </a:solidFill>
                <a:latin typeface="+mn-lt"/>
              </a:rPr>
              <a:t>DET</a:t>
            </a:r>
            <a:r>
              <a:rPr lang="es-ES_tradnl" b="1" dirty="0" smtClean="0">
                <a:solidFill>
                  <a:schemeClr val="tx1"/>
                </a:solidFill>
                <a:latin typeface="+mn-lt"/>
              </a:rPr>
              <a:t> </a:t>
            </a:r>
            <a:r>
              <a:rPr lang="hr-HR" dirty="0" smtClean="0">
                <a:solidFill>
                  <a:schemeClr val="tx1"/>
                </a:solidFill>
                <a:latin typeface="+mn-lt"/>
              </a:rPr>
              <a:t>u njegovoj </a:t>
            </a:r>
            <a:r>
              <a:rPr lang="hr-HR" dirty="0" err="1" smtClean="0">
                <a:solidFill>
                  <a:schemeClr val="tx1"/>
                </a:solidFill>
                <a:latin typeface="+mn-lt"/>
              </a:rPr>
              <a:t>DČ</a:t>
            </a:r>
            <a:r>
              <a:rPr lang="es-ES_tradnl" dirty="0" smtClean="0">
                <a:solidFill>
                  <a:schemeClr val="tx1"/>
                </a:solidFill>
                <a:latin typeface="+mn-lt"/>
              </a:rPr>
              <a:t>.</a:t>
            </a:r>
            <a:endParaRPr lang="es-ES_tradnl" dirty="0">
              <a:solidFill>
                <a:schemeClr val="tx1"/>
              </a:solidFill>
              <a:latin typeface="+mn-lt"/>
            </a:endParaRPr>
          </a:p>
          <a:p>
            <a:pPr marL="0" indent="0">
              <a:buNone/>
            </a:pPr>
            <a:r>
              <a:rPr lang="es-ES_tradnl" dirty="0" smtClean="0">
                <a:solidFill>
                  <a:schemeClr val="tx1"/>
                </a:solidFill>
                <a:latin typeface="+mn-lt"/>
              </a:rPr>
              <a:t>(</a:t>
            </a:r>
            <a:r>
              <a:rPr lang="hr-HR" dirty="0" smtClean="0">
                <a:solidFill>
                  <a:schemeClr val="tx1"/>
                </a:solidFill>
                <a:latin typeface="+mn-lt"/>
              </a:rPr>
              <a:t>što uključuje</a:t>
            </a:r>
            <a:r>
              <a:rPr lang="es-ES_tradnl" dirty="0" smtClean="0">
                <a:solidFill>
                  <a:schemeClr val="tx1"/>
                </a:solidFill>
                <a:latin typeface="+mn-lt"/>
              </a:rPr>
              <a:t>: </a:t>
            </a:r>
            <a:r>
              <a:rPr lang="hr-HR" dirty="0" smtClean="0">
                <a:solidFill>
                  <a:schemeClr val="tx1"/>
                </a:solidFill>
                <a:latin typeface="+mn-lt"/>
              </a:rPr>
              <a:t> davanje uputa i obavljanje unutarnjeg preispitivanja njihovih postupanja ako je takvo unutarnje preispitivanje u okviru tužiteljstva predviđeno nacionalnim pravom)</a:t>
            </a:r>
            <a:endParaRPr lang="es-ES_tradnl" dirty="0">
              <a:solidFill>
                <a:schemeClr val="tx1"/>
              </a:solidFill>
              <a:latin typeface="+mn-lt"/>
            </a:endParaRPr>
          </a:p>
          <a:p>
            <a:pPr marL="0" indent="0">
              <a:buNone/>
            </a:pPr>
            <a:r>
              <a:rPr lang="es-ES_tradnl" dirty="0" smtClean="0">
                <a:solidFill>
                  <a:schemeClr val="tx1"/>
                </a:solidFill>
                <a:latin typeface="+mn-lt"/>
              </a:rPr>
              <a:t>(</a:t>
            </a:r>
            <a:r>
              <a:rPr lang="hr-HR" dirty="0" smtClean="0">
                <a:solidFill>
                  <a:schemeClr val="tx1"/>
                </a:solidFill>
                <a:latin typeface="+mn-lt"/>
              </a:rPr>
              <a:t>Čl.</a:t>
            </a:r>
            <a:r>
              <a:rPr lang="es-ES_tradnl" dirty="0" smtClean="0">
                <a:solidFill>
                  <a:schemeClr val="tx1"/>
                </a:solidFill>
                <a:latin typeface="+mn-lt"/>
              </a:rPr>
              <a:t> 28</a:t>
            </a:r>
            <a:r>
              <a:rPr lang="hr-HR" dirty="0" smtClean="0">
                <a:solidFill>
                  <a:schemeClr val="tx1"/>
                </a:solidFill>
                <a:latin typeface="+mn-lt"/>
              </a:rPr>
              <a:t>. st. </a:t>
            </a:r>
            <a:r>
              <a:rPr lang="es-ES_tradnl" dirty="0" smtClean="0">
                <a:solidFill>
                  <a:schemeClr val="tx1"/>
                </a:solidFill>
                <a:latin typeface="+mn-lt"/>
              </a:rPr>
              <a:t>4</a:t>
            </a:r>
            <a:r>
              <a:rPr lang="hr-HR" dirty="0" smtClean="0">
                <a:solidFill>
                  <a:schemeClr val="tx1"/>
                </a:solidFill>
                <a:latin typeface="+mn-lt"/>
              </a:rPr>
              <a:t>.</a:t>
            </a:r>
            <a:r>
              <a:rPr lang="es-ES_tradnl" dirty="0" smtClean="0">
                <a:solidFill>
                  <a:schemeClr val="tx1"/>
                </a:solidFill>
                <a:latin typeface="+mn-lt"/>
              </a:rPr>
              <a:t> </a:t>
            </a:r>
            <a:r>
              <a:rPr lang="hr-HR" dirty="0" smtClean="0">
                <a:solidFill>
                  <a:schemeClr val="tx1"/>
                </a:solidFill>
                <a:latin typeface="+mn-lt"/>
              </a:rPr>
              <a:t>U iznimnim slučajevima koje odobri stalno vijeće, može osobno provoditi istragu.</a:t>
            </a:r>
            <a:r>
              <a:rPr lang="es-ES_tradnl" dirty="0" smtClean="0">
                <a:solidFill>
                  <a:schemeClr val="tx1"/>
                </a:solidFill>
                <a:latin typeface="+mn-lt"/>
              </a:rPr>
              <a:t>)</a:t>
            </a:r>
            <a:endParaRPr lang="es-ES_tradnl" dirty="0">
              <a:solidFill>
                <a:schemeClr val="tx1"/>
              </a:solidFill>
              <a:latin typeface="+mn-lt"/>
            </a:endParaRPr>
          </a:p>
          <a:p>
            <a:pPr>
              <a:buFont typeface="Wingdings" panose="05000000000000000000" pitchFamily="2" charset="2"/>
              <a:buChar char="Ø"/>
            </a:pPr>
            <a:r>
              <a:rPr lang="es-ES_tradnl" dirty="0">
                <a:solidFill>
                  <a:schemeClr val="tx1"/>
                </a:solidFill>
                <a:latin typeface="+mn-lt"/>
              </a:rPr>
              <a:t> </a:t>
            </a:r>
            <a:r>
              <a:rPr lang="hr-HR" dirty="0" smtClean="0">
                <a:solidFill>
                  <a:schemeClr val="tx1"/>
                </a:solidFill>
                <a:latin typeface="+mn-lt"/>
              </a:rPr>
              <a:t>Iznose sažetke predmeta koje nadziru</a:t>
            </a:r>
            <a:r>
              <a:rPr lang="es-ES_tradnl" dirty="0" smtClean="0">
                <a:solidFill>
                  <a:schemeClr val="tx1"/>
                </a:solidFill>
                <a:latin typeface="+mn-lt"/>
              </a:rPr>
              <a:t>/</a:t>
            </a:r>
            <a:r>
              <a:rPr lang="hr-HR" dirty="0" smtClean="0">
                <a:solidFill>
                  <a:schemeClr val="tx1"/>
                </a:solidFill>
                <a:latin typeface="+mn-lt"/>
              </a:rPr>
              <a:t>prijedloge odluka koje treba donijeti vijeće.</a:t>
            </a:r>
            <a:endParaRPr lang="es-ES_tradnl" dirty="0">
              <a:solidFill>
                <a:schemeClr val="tx1"/>
              </a:solidFill>
              <a:latin typeface="+mn-lt"/>
            </a:endParaRPr>
          </a:p>
          <a:p>
            <a:pPr>
              <a:buFont typeface="Wingdings" panose="05000000000000000000" pitchFamily="2" charset="2"/>
              <a:buChar char="Ø"/>
            </a:pPr>
            <a:r>
              <a:rPr lang="es-ES_tradnl" dirty="0">
                <a:solidFill>
                  <a:schemeClr val="tx1"/>
                </a:solidFill>
                <a:latin typeface="+mn-lt"/>
              </a:rPr>
              <a:t> </a:t>
            </a:r>
            <a:r>
              <a:rPr lang="hr-HR" dirty="0" smtClean="0">
                <a:solidFill>
                  <a:schemeClr val="tx1"/>
                </a:solidFill>
                <a:latin typeface="+mn-lt"/>
              </a:rPr>
              <a:t>Djeluju kao točke za vezu i kanali informiranja između stalnih vijeća i delegiranih europskih tužitelja.</a:t>
            </a:r>
            <a:endParaRPr lang="es-ES" dirty="0">
              <a:solidFill>
                <a:schemeClr val="tx1"/>
              </a:solidFill>
              <a:latin typeface="+mn-lt"/>
            </a:endParaRPr>
          </a:p>
        </p:txBody>
      </p:sp>
      <p:sp>
        <p:nvSpPr>
          <p:cNvPr id="4" name="Dia számának helye 3">
            <a:extLst>
              <a:ext uri="{FF2B5EF4-FFF2-40B4-BE49-F238E27FC236}">
                <a16:creationId xmlns:a16="http://schemas.microsoft.com/office/drawing/2014/main" xmlns="" id="{2BCF2A93-2A88-465A-BD06-6E4F98025AFD}"/>
              </a:ext>
            </a:extLst>
          </p:cNvPr>
          <p:cNvSpPr>
            <a:spLocks noGrp="1"/>
          </p:cNvSpPr>
          <p:nvPr>
            <p:ph type="sldNum" sz="quarter" idx="12"/>
          </p:nvPr>
        </p:nvSpPr>
        <p:spPr/>
        <p:txBody>
          <a:bodyPr/>
          <a:lstStyle/>
          <a:p>
            <a:fld id="{6113E31D-E2AB-40D1-8B51-AFA5AFEF393A}" type="slidenum">
              <a:rPr lang="en-US" smtClean="0"/>
              <a:t>18</a:t>
            </a:fld>
            <a:endParaRPr lang="en-US" dirty="0"/>
          </a:p>
        </p:txBody>
      </p:sp>
    </p:spTree>
    <p:extLst>
      <p:ext uri="{BB962C8B-B14F-4D97-AF65-F5344CB8AC3E}">
        <p14:creationId xmlns:p14="http://schemas.microsoft.com/office/powerpoint/2010/main" val="3784811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023937"/>
          </a:xfrm>
        </p:spPr>
        <p:txBody>
          <a:bodyPr>
            <a:normAutofit fontScale="90000"/>
          </a:bodyPr>
          <a:lstStyle/>
          <a:p>
            <a:r>
              <a:rPr lang="es-ES_tradnl" sz="4000" b="1" dirty="0"/>
              <a:t/>
            </a:r>
            <a:br>
              <a:rPr lang="es-ES_tradnl" sz="4000" b="1" dirty="0"/>
            </a:br>
            <a:r>
              <a:rPr lang="hr-HR" sz="4000" b="1" dirty="0" smtClean="0"/>
              <a:t>KVIZ </a:t>
            </a:r>
            <a:r>
              <a:rPr lang="es-ES_tradnl" sz="4000" b="1" dirty="0" smtClean="0"/>
              <a:t>- </a:t>
            </a:r>
            <a:r>
              <a:rPr lang="hr-HR" sz="4000" b="1" dirty="0" smtClean="0"/>
              <a:t>PROVJERITE SVOJE ZNANJE</a:t>
            </a:r>
            <a:r>
              <a:rPr lang="es-ES_tradnl" sz="4000" b="1" dirty="0"/>
              <a:t/>
            </a:r>
            <a:br>
              <a:rPr lang="es-ES_tradnl" sz="4000" b="1" dirty="0"/>
            </a:br>
            <a:endParaRPr lang="es-ES" sz="4000" b="1" dirty="0"/>
          </a:p>
        </p:txBody>
      </p:sp>
      <p:sp>
        <p:nvSpPr>
          <p:cNvPr id="3" name="Subtítulo 2"/>
          <p:cNvSpPr>
            <a:spLocks noGrp="1"/>
          </p:cNvSpPr>
          <p:nvPr>
            <p:ph type="subTitle" idx="1"/>
          </p:nvPr>
        </p:nvSpPr>
        <p:spPr>
          <a:xfrm>
            <a:off x="1524000" y="1968500"/>
            <a:ext cx="9144000" cy="4343400"/>
          </a:xfrm>
        </p:spPr>
        <p:txBody>
          <a:bodyPr>
            <a:noAutofit/>
          </a:bodyPr>
          <a:lstStyle/>
          <a:p>
            <a:pPr algn="just"/>
            <a:r>
              <a:rPr lang="hr-HR" sz="4400" b="1" dirty="0" smtClean="0">
                <a:solidFill>
                  <a:schemeClr val="tx1"/>
                </a:solidFill>
                <a:latin typeface="+mn-lt"/>
              </a:rPr>
              <a:t>TKO JE TRENUTAČNO EUROPSKI TUŽITELJ IZ VAŠE </a:t>
            </a:r>
            <a:r>
              <a:rPr lang="hr-HR" sz="4400" b="1" dirty="0" err="1" smtClean="0">
                <a:solidFill>
                  <a:schemeClr val="tx1"/>
                </a:solidFill>
                <a:latin typeface="+mn-lt"/>
              </a:rPr>
              <a:t>Dč</a:t>
            </a:r>
            <a:r>
              <a:rPr lang="es-ES_tradnl" sz="4400" b="1" dirty="0" smtClean="0">
                <a:solidFill>
                  <a:schemeClr val="tx1"/>
                </a:solidFill>
                <a:latin typeface="+mn-lt"/>
              </a:rPr>
              <a:t>?</a:t>
            </a:r>
            <a:endParaRPr lang="es-ES_tradnl" sz="4400" b="1" dirty="0">
              <a:solidFill>
                <a:schemeClr val="tx1"/>
              </a:solidFill>
              <a:latin typeface="+mn-lt"/>
            </a:endParaRPr>
          </a:p>
          <a:p>
            <a:pPr marL="1143000" indent="-1143000" algn="just">
              <a:buFontTx/>
              <a:buChar char="-"/>
            </a:pPr>
            <a:endParaRPr lang="es-ES_tradnl" sz="9600" b="1" dirty="0"/>
          </a:p>
        </p:txBody>
      </p:sp>
      <p:sp>
        <p:nvSpPr>
          <p:cNvPr id="4" name="Dia számának helye 3">
            <a:extLst>
              <a:ext uri="{FF2B5EF4-FFF2-40B4-BE49-F238E27FC236}">
                <a16:creationId xmlns:a16="http://schemas.microsoft.com/office/drawing/2014/main" xmlns="" id="{29387F73-A80C-4732-A793-A50F598D7127}"/>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3909943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hr-HR" dirty="0" smtClean="0"/>
              <a:t>PREGLED</a:t>
            </a:r>
            <a:r>
              <a:rPr lang="es-ES_tradnl" dirty="0"/>
              <a:t/>
            </a:r>
            <a:br>
              <a:rPr lang="es-ES_tradnl" dirty="0"/>
            </a:br>
            <a:endParaRPr lang="es-ES" dirty="0"/>
          </a:p>
        </p:txBody>
      </p:sp>
      <p:sp>
        <p:nvSpPr>
          <p:cNvPr id="3" name="Subtítulo 2"/>
          <p:cNvSpPr>
            <a:spLocks noGrp="1"/>
          </p:cNvSpPr>
          <p:nvPr>
            <p:ph idx="1"/>
          </p:nvPr>
        </p:nvSpPr>
        <p:spPr/>
        <p:txBody>
          <a:bodyPr>
            <a:normAutofit/>
          </a:bodyPr>
          <a:lstStyle/>
          <a:p>
            <a:pPr marL="514350" indent="-514350">
              <a:buAutoNum type="romanUcPeriod"/>
            </a:pPr>
            <a:r>
              <a:rPr lang="hr-HR" dirty="0" smtClean="0">
                <a:solidFill>
                  <a:schemeClr val="tx1"/>
                </a:solidFill>
                <a:latin typeface="+mn-lt"/>
              </a:rPr>
              <a:t>KAKO JE USTROJEN Ured europskog javnog tužitelja (</a:t>
            </a:r>
            <a:r>
              <a:rPr lang="hr-HR" dirty="0" err="1" smtClean="0">
                <a:solidFill>
                  <a:schemeClr val="tx1"/>
                </a:solidFill>
                <a:latin typeface="+mn-lt"/>
              </a:rPr>
              <a:t>EPPO</a:t>
            </a:r>
            <a:r>
              <a:rPr lang="hr-HR" dirty="0" smtClean="0">
                <a:solidFill>
                  <a:schemeClr val="tx1"/>
                </a:solidFill>
                <a:latin typeface="+mn-lt"/>
              </a:rPr>
              <a:t>-a)</a:t>
            </a:r>
            <a:r>
              <a:rPr lang="es-ES_tradnl" dirty="0" smtClean="0">
                <a:solidFill>
                  <a:schemeClr val="tx1"/>
                </a:solidFill>
                <a:latin typeface="+mn-lt"/>
              </a:rPr>
              <a:t>?</a:t>
            </a:r>
            <a:endParaRPr lang="es-ES_tradnl" dirty="0">
              <a:solidFill>
                <a:schemeClr val="tx1"/>
              </a:solidFill>
              <a:latin typeface="+mn-lt"/>
            </a:endParaRPr>
          </a:p>
          <a:p>
            <a:pPr marL="514350" indent="-514350">
              <a:buAutoNum type="romanUcPeriod"/>
            </a:pPr>
            <a:r>
              <a:rPr lang="hr-HR" dirty="0" smtClean="0">
                <a:solidFill>
                  <a:schemeClr val="tx1"/>
                </a:solidFill>
                <a:latin typeface="+mn-lt"/>
              </a:rPr>
              <a:t>SREDIŠNJA RAZINA</a:t>
            </a:r>
            <a:endParaRPr lang="es-ES_tradnl" dirty="0">
              <a:solidFill>
                <a:schemeClr val="tx1"/>
              </a:solidFill>
              <a:latin typeface="+mn-lt"/>
            </a:endParaRPr>
          </a:p>
          <a:p>
            <a:r>
              <a:rPr lang="hr-HR" dirty="0" smtClean="0">
                <a:solidFill>
                  <a:schemeClr val="tx1"/>
                </a:solidFill>
                <a:latin typeface="+mn-lt"/>
              </a:rPr>
              <a:t>Glavni europski tužitelj </a:t>
            </a:r>
            <a:r>
              <a:rPr lang="es-ES_tradnl" dirty="0" smtClean="0">
                <a:solidFill>
                  <a:schemeClr val="tx1"/>
                </a:solidFill>
                <a:latin typeface="+mn-lt"/>
              </a:rPr>
              <a:t>(</a:t>
            </a:r>
            <a:r>
              <a:rPr lang="hr-HR" dirty="0" err="1" smtClean="0">
                <a:solidFill>
                  <a:schemeClr val="tx1"/>
                </a:solidFill>
                <a:latin typeface="+mn-lt"/>
              </a:rPr>
              <a:t>GET</a:t>
            </a:r>
            <a:r>
              <a:rPr lang="es-ES_tradnl" dirty="0" smtClean="0">
                <a:solidFill>
                  <a:schemeClr val="tx1"/>
                </a:solidFill>
                <a:latin typeface="+mn-lt"/>
              </a:rPr>
              <a:t>)</a:t>
            </a:r>
            <a:endParaRPr lang="es-ES_tradnl" dirty="0">
              <a:solidFill>
                <a:schemeClr val="tx1"/>
              </a:solidFill>
              <a:latin typeface="+mn-lt"/>
            </a:endParaRPr>
          </a:p>
          <a:p>
            <a:r>
              <a:rPr lang="hr-HR" dirty="0" smtClean="0">
                <a:solidFill>
                  <a:schemeClr val="tx1"/>
                </a:solidFill>
                <a:latin typeface="+mn-lt"/>
              </a:rPr>
              <a:t>Europski tužitelji </a:t>
            </a:r>
            <a:r>
              <a:rPr lang="es-ES_tradnl" dirty="0" smtClean="0">
                <a:solidFill>
                  <a:schemeClr val="tx1"/>
                </a:solidFill>
                <a:latin typeface="+mn-lt"/>
              </a:rPr>
              <a:t>(</a:t>
            </a:r>
            <a:r>
              <a:rPr lang="es-ES_tradnl" dirty="0" err="1" smtClean="0">
                <a:solidFill>
                  <a:schemeClr val="tx1"/>
                </a:solidFill>
                <a:latin typeface="+mn-lt"/>
              </a:rPr>
              <a:t>EP</a:t>
            </a:r>
            <a:r>
              <a:rPr lang="hr-HR" dirty="0" smtClean="0">
                <a:solidFill>
                  <a:schemeClr val="tx1"/>
                </a:solidFill>
                <a:latin typeface="+mn-lt"/>
              </a:rPr>
              <a:t>-ovi</a:t>
            </a:r>
            <a:r>
              <a:rPr lang="es-ES_tradnl" dirty="0" smtClean="0">
                <a:solidFill>
                  <a:schemeClr val="tx1"/>
                </a:solidFill>
                <a:latin typeface="+mn-lt"/>
              </a:rPr>
              <a:t>)</a:t>
            </a:r>
            <a:endParaRPr lang="es-ES_tradnl" dirty="0">
              <a:solidFill>
                <a:schemeClr val="tx1"/>
              </a:solidFill>
              <a:latin typeface="+mn-lt"/>
            </a:endParaRPr>
          </a:p>
          <a:p>
            <a:r>
              <a:rPr lang="hr-HR" dirty="0" smtClean="0">
                <a:solidFill>
                  <a:schemeClr val="tx1"/>
                </a:solidFill>
                <a:latin typeface="+mn-lt"/>
              </a:rPr>
              <a:t>Stalna vijeća</a:t>
            </a:r>
            <a:endParaRPr lang="es-ES_tradnl" dirty="0">
              <a:solidFill>
                <a:schemeClr val="tx1"/>
              </a:solidFill>
              <a:latin typeface="+mn-lt"/>
            </a:endParaRPr>
          </a:p>
          <a:p>
            <a:pPr marL="514350" indent="-514350">
              <a:buAutoNum type="romanUcPeriod"/>
            </a:pPr>
            <a:r>
              <a:rPr lang="hr-HR" dirty="0" smtClean="0">
                <a:solidFill>
                  <a:schemeClr val="tx1"/>
                </a:solidFill>
                <a:latin typeface="+mn-lt"/>
              </a:rPr>
              <a:t>DECENTRALIZIRANA RAZINA</a:t>
            </a:r>
            <a:endParaRPr lang="es-ES_tradnl" dirty="0">
              <a:solidFill>
                <a:schemeClr val="tx1"/>
              </a:solidFill>
              <a:latin typeface="+mn-lt"/>
            </a:endParaRPr>
          </a:p>
          <a:p>
            <a:r>
              <a:rPr lang="hr-HR" dirty="0" smtClean="0">
                <a:solidFill>
                  <a:schemeClr val="tx1"/>
                </a:solidFill>
                <a:latin typeface="+mn-lt"/>
              </a:rPr>
              <a:t>Delegirani europski tužitelji</a:t>
            </a:r>
            <a:r>
              <a:rPr lang="es-ES_tradnl" dirty="0" smtClean="0">
                <a:solidFill>
                  <a:schemeClr val="tx1"/>
                </a:solidFill>
                <a:latin typeface="+mn-lt"/>
              </a:rPr>
              <a:t> (</a:t>
            </a:r>
            <a:r>
              <a:rPr lang="hr-HR" dirty="0" err="1" smtClean="0">
                <a:solidFill>
                  <a:schemeClr val="tx1"/>
                </a:solidFill>
                <a:latin typeface="+mn-lt"/>
              </a:rPr>
              <a:t>DET</a:t>
            </a:r>
            <a:r>
              <a:rPr lang="hr-HR" dirty="0" smtClean="0">
                <a:solidFill>
                  <a:schemeClr val="tx1"/>
                </a:solidFill>
                <a:latin typeface="+mn-lt"/>
              </a:rPr>
              <a:t>-ovi</a:t>
            </a:r>
            <a:r>
              <a:rPr lang="es-ES_tradnl" dirty="0" smtClean="0">
                <a:solidFill>
                  <a:schemeClr val="tx1"/>
                </a:solidFill>
                <a:latin typeface="+mn-lt"/>
              </a:rPr>
              <a:t>)</a:t>
            </a:r>
            <a:endParaRPr lang="es-ES" dirty="0">
              <a:solidFill>
                <a:schemeClr val="tx1"/>
              </a:solidFill>
              <a:latin typeface="+mn-lt"/>
            </a:endParaRPr>
          </a:p>
        </p:txBody>
      </p:sp>
      <p:sp>
        <p:nvSpPr>
          <p:cNvPr id="4" name="Dia számának helye 3">
            <a:extLst>
              <a:ext uri="{FF2B5EF4-FFF2-40B4-BE49-F238E27FC236}">
                <a16:creationId xmlns:a16="http://schemas.microsoft.com/office/drawing/2014/main" xmlns="" id="{BD467F46-6582-4152-9D6F-6CBCB0E92652}"/>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2940515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668837"/>
          </a:xfrm>
        </p:spPr>
        <p:txBody>
          <a:bodyPr>
            <a:normAutofit/>
          </a:bodyPr>
          <a:lstStyle/>
          <a:p>
            <a:pPr algn="l"/>
            <a:endParaRPr lang="es-ES" b="1" dirty="0"/>
          </a:p>
        </p:txBody>
      </p:sp>
      <p:sp>
        <p:nvSpPr>
          <p:cNvPr id="3" name="Subtítulo 2"/>
          <p:cNvSpPr>
            <a:spLocks noGrp="1"/>
          </p:cNvSpPr>
          <p:nvPr>
            <p:ph type="subTitle" idx="1"/>
          </p:nvPr>
        </p:nvSpPr>
        <p:spPr/>
        <p:txBody>
          <a:bodyPr>
            <a:normAutofit/>
          </a:bodyPr>
          <a:lstStyle/>
          <a:p>
            <a:endParaRPr lang="es-ES" sz="3200" dirty="0"/>
          </a:p>
        </p:txBody>
      </p:sp>
      <p:sp>
        <p:nvSpPr>
          <p:cNvPr id="5" name="Dia számának helye 4">
            <a:extLst>
              <a:ext uri="{FF2B5EF4-FFF2-40B4-BE49-F238E27FC236}">
                <a16:creationId xmlns:a16="http://schemas.microsoft.com/office/drawing/2014/main" xmlns="" id="{26F23CD6-A62E-4965-8789-82A2864CA31F}"/>
              </a:ext>
            </a:extLst>
          </p:cNvPr>
          <p:cNvSpPr>
            <a:spLocks noGrp="1"/>
          </p:cNvSpPr>
          <p:nvPr>
            <p:ph type="sldNum" sz="quarter" idx="12"/>
          </p:nvPr>
        </p:nvSpPr>
        <p:spPr/>
        <p:txBody>
          <a:bodyPr/>
          <a:lstStyle/>
          <a:p>
            <a:fld id="{4FAB73BC-B049-4115-A692-8D63A059BFB8}" type="slidenum">
              <a:rPr lang="en-US" smtClean="0"/>
              <a:pPr/>
              <a:t>20</a:t>
            </a:fld>
            <a:endParaRPr lang="en-US" dirty="0"/>
          </a:p>
        </p:txBody>
      </p:sp>
      <p:grpSp>
        <p:nvGrpSpPr>
          <p:cNvPr id="7" name="Group 6"/>
          <p:cNvGrpSpPr/>
          <p:nvPr/>
        </p:nvGrpSpPr>
        <p:grpSpPr>
          <a:xfrm>
            <a:off x="0" y="101600"/>
            <a:ext cx="10754686" cy="6240477"/>
            <a:chOff x="0" y="101600"/>
            <a:chExt cx="10754686" cy="6240477"/>
          </a:xfrm>
        </p:grpSpPr>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1600"/>
              <a:ext cx="10754686" cy="6240477"/>
            </a:xfrm>
            <a:prstGeom prst="rect">
              <a:avLst/>
            </a:prstGeom>
          </p:spPr>
        </p:pic>
        <p:sp>
          <p:nvSpPr>
            <p:cNvPr id="6" name="TextBox 5"/>
            <p:cNvSpPr txBox="1"/>
            <p:nvPr/>
          </p:nvSpPr>
          <p:spPr>
            <a:xfrm>
              <a:off x="404037" y="398261"/>
              <a:ext cx="6868633" cy="1390568"/>
            </a:xfrm>
            <a:prstGeom prst="rect">
              <a:avLst/>
            </a:prstGeom>
            <a:solidFill>
              <a:schemeClr val="accent6">
                <a:lumMod val="95000"/>
              </a:schemeClr>
            </a:solidFill>
          </p:spPr>
          <p:txBody>
            <a:bodyPr wrap="square" tIns="0" bIns="0" rtlCol="0">
              <a:spAutoFit/>
            </a:bodyPr>
            <a:lstStyle/>
            <a:p>
              <a:r>
                <a:rPr lang="hr-HR" sz="4400" b="1" dirty="0" smtClean="0">
                  <a:latin typeface="Arial" pitchFamily="34" charset="0"/>
                  <a:cs typeface="Arial" pitchFamily="34" charset="0"/>
                </a:rPr>
                <a:t> </a:t>
              </a:r>
              <a:r>
                <a:rPr lang="hr-HR" sz="4400" b="1" dirty="0" err="1" smtClean="0">
                  <a:solidFill>
                    <a:srgbClr val="002060"/>
                  </a:solidFill>
                  <a:latin typeface="Arial Black" pitchFamily="34" charset="0"/>
                  <a:cs typeface="Arial" pitchFamily="34" charset="0"/>
                </a:rPr>
                <a:t>EPPO</a:t>
              </a:r>
              <a:r>
                <a:rPr lang="hr-HR" sz="4400" b="1" dirty="0" smtClean="0">
                  <a:solidFill>
                    <a:srgbClr val="002060"/>
                  </a:solidFill>
                  <a:latin typeface="Arial Black" pitchFamily="34" charset="0"/>
                  <a:cs typeface="Arial" pitchFamily="34" charset="0"/>
                </a:rPr>
                <a:t>:</a:t>
              </a:r>
            </a:p>
            <a:p>
              <a:r>
                <a:rPr lang="hr-HR" sz="4400" b="1" dirty="0" smtClean="0">
                  <a:solidFill>
                    <a:srgbClr val="33CCCC"/>
                  </a:solidFill>
                  <a:latin typeface="Arial Black" pitchFamily="34" charset="0"/>
                  <a:cs typeface="Arial" pitchFamily="34" charset="0"/>
                </a:rPr>
                <a:t>Europski tužitelji</a:t>
              </a:r>
              <a:endParaRPr lang="hr-HR" sz="4400" b="1" dirty="0">
                <a:solidFill>
                  <a:srgbClr val="33CCCC"/>
                </a:solidFill>
                <a:latin typeface="Arial Black" pitchFamily="34" charset="0"/>
                <a:cs typeface="Arial" pitchFamily="34" charset="0"/>
              </a:endParaRPr>
            </a:p>
          </p:txBody>
        </p:sp>
      </p:grpSp>
    </p:spTree>
    <p:extLst>
      <p:ext uri="{BB962C8B-B14F-4D97-AF65-F5344CB8AC3E}">
        <p14:creationId xmlns:p14="http://schemas.microsoft.com/office/powerpoint/2010/main" val="2838861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sz="4000" b="1" dirty="0"/>
              <a:t/>
            </a:r>
            <a:br>
              <a:rPr lang="es-ES_tradnl" sz="4000" b="1" dirty="0"/>
            </a:br>
            <a:r>
              <a:rPr lang="hr-HR" b="1" dirty="0" smtClean="0"/>
              <a:t>PROVJERITE SVOJE ZNANJE</a:t>
            </a:r>
            <a:r>
              <a:rPr lang="es-ES_tradnl" sz="4000" b="1" dirty="0"/>
              <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hr-HR" sz="3200" b="1" dirty="0" smtClean="0">
                <a:solidFill>
                  <a:schemeClr val="tx1"/>
                </a:solidFill>
                <a:latin typeface="+mn-lt"/>
              </a:rPr>
              <a:t>Koliko traje mandat europskih tužitelja</a:t>
            </a:r>
            <a:r>
              <a:rPr lang="es-ES_tradnl" sz="3200" b="1" dirty="0" smtClean="0">
                <a:solidFill>
                  <a:schemeClr val="tx1"/>
                </a:solidFill>
                <a:latin typeface="+mn-lt"/>
              </a:rPr>
              <a:t>?</a:t>
            </a:r>
            <a:endParaRPr lang="es-ES_tradnl" sz="3200" b="1" dirty="0">
              <a:solidFill>
                <a:schemeClr val="tx1"/>
              </a:solidFill>
              <a:latin typeface="+mn-lt"/>
            </a:endParaRPr>
          </a:p>
          <a:p>
            <a:pPr marL="457200" indent="-457200" algn="just">
              <a:buFont typeface="+mj-lt"/>
              <a:buAutoNum type="alphaLcParenR"/>
            </a:pPr>
            <a:r>
              <a:rPr lang="hr-HR" sz="3200" dirty="0" smtClean="0">
                <a:solidFill>
                  <a:schemeClr val="tx1"/>
                </a:solidFill>
                <a:latin typeface="+mn-lt"/>
              </a:rPr>
              <a:t>Imenuje ih se na šest godina, ali na prvo mandatno razdoblje primjenjuju se prijelazna pravila.</a:t>
            </a:r>
            <a:endParaRPr lang="en-US" sz="3200" dirty="0">
              <a:solidFill>
                <a:schemeClr val="tx1"/>
              </a:solidFill>
              <a:latin typeface="+mn-lt"/>
            </a:endParaRPr>
          </a:p>
          <a:p>
            <a:pPr marL="457200" indent="-457200" algn="just">
              <a:buFont typeface="+mj-lt"/>
              <a:buAutoNum type="alphaLcParenR"/>
            </a:pPr>
            <a:r>
              <a:rPr lang="hr-HR" sz="3200" dirty="0" smtClean="0">
                <a:solidFill>
                  <a:schemeClr val="tx1"/>
                </a:solidFill>
                <a:latin typeface="+mn-lt"/>
              </a:rPr>
              <a:t>Uvijek ih se imenuje na šest godina, a njihov se mandat ne može produljiti.</a:t>
            </a:r>
            <a:endParaRPr lang="en-US" sz="3200" dirty="0" smtClean="0">
              <a:solidFill>
                <a:schemeClr val="tx1"/>
              </a:solidFill>
              <a:latin typeface="+mn-lt"/>
            </a:endParaRPr>
          </a:p>
          <a:p>
            <a:pPr marL="457200" indent="-457200" algn="just">
              <a:buFont typeface="+mj-lt"/>
              <a:buAutoNum type="alphaLcParenR"/>
            </a:pPr>
            <a:r>
              <a:rPr lang="hr-HR" sz="3200" dirty="0" smtClean="0">
                <a:solidFill>
                  <a:schemeClr val="tx1"/>
                </a:solidFill>
                <a:latin typeface="+mn-lt"/>
              </a:rPr>
              <a:t>Uvijek ih se imenuje na šest godina, a na kraju tog razdoblja Vijeće može može donijeti odluku o produljenju njihova mandata za najviše tri godine.</a:t>
            </a:r>
            <a:endParaRPr lang="en-US" sz="3200" dirty="0" smtClean="0">
              <a:solidFill>
                <a:schemeClr val="tx1"/>
              </a:solidFill>
              <a:latin typeface="+mn-lt"/>
            </a:endParaRPr>
          </a:p>
          <a:p>
            <a:pPr marL="457200" indent="-457200" algn="just">
              <a:buFont typeface="+mj-lt"/>
              <a:buAutoNum type="alphaLcParenR"/>
            </a:pPr>
            <a:endParaRPr lang="en-US" sz="3200" dirty="0"/>
          </a:p>
          <a:p>
            <a:pPr algn="just"/>
            <a:endParaRPr lang="es-ES" sz="3200" dirty="0"/>
          </a:p>
        </p:txBody>
      </p:sp>
      <p:sp>
        <p:nvSpPr>
          <p:cNvPr id="4" name="Textfeld 3">
            <a:extLst>
              <a:ext uri="{FF2B5EF4-FFF2-40B4-BE49-F238E27FC236}">
                <a16:creationId xmlns:a16="http://schemas.microsoft.com/office/drawing/2014/main" xmlns="" id="{8E54370D-3703-4792-902E-08D18E44EEB3}"/>
              </a:ext>
            </a:extLst>
          </p:cNvPr>
          <p:cNvSpPr txBox="1"/>
          <p:nvPr/>
        </p:nvSpPr>
        <p:spPr>
          <a:xfrm>
            <a:off x="8093149" y="3131049"/>
            <a:ext cx="3505200" cy="800219"/>
          </a:xfrm>
          <a:prstGeom prst="rect">
            <a:avLst/>
          </a:prstGeom>
          <a:noFill/>
        </p:spPr>
        <p:txBody>
          <a:bodyPr wrap="square" rtlCol="0">
            <a:spAutoFit/>
          </a:bodyPr>
          <a:lstStyle/>
          <a:p>
            <a:r>
              <a:rPr lang="hr-HR" sz="2800" dirty="0" smtClean="0">
                <a:solidFill>
                  <a:schemeClr val="accent1">
                    <a:lumMod val="60000"/>
                    <a:lumOff val="40000"/>
                  </a:schemeClr>
                </a:solidFill>
              </a:rPr>
              <a:t>TOČAN ODGOVOR</a:t>
            </a:r>
            <a:r>
              <a:rPr lang="es-ES_tradnl" sz="2800" dirty="0" smtClean="0">
                <a:solidFill>
                  <a:schemeClr val="accent1">
                    <a:lumMod val="60000"/>
                    <a:lumOff val="40000"/>
                  </a:schemeClr>
                </a:solidFill>
              </a:rPr>
              <a:t>:</a:t>
            </a:r>
            <a:r>
              <a:rPr lang="es-ES_tradnl" sz="2800" baseline="0" dirty="0" smtClean="0">
                <a:solidFill>
                  <a:schemeClr val="accent1">
                    <a:lumMod val="60000"/>
                    <a:lumOff val="40000"/>
                  </a:schemeClr>
                </a:solidFill>
              </a:rPr>
              <a:t> </a:t>
            </a:r>
            <a:r>
              <a:rPr lang="es-ES_tradnl" sz="2800" baseline="0" dirty="0">
                <a:solidFill>
                  <a:schemeClr val="accent1">
                    <a:lumMod val="60000"/>
                    <a:lumOff val="40000"/>
                  </a:schemeClr>
                </a:solidFill>
              </a:rPr>
              <a:t>A)</a:t>
            </a:r>
            <a:endParaRPr lang="es-ES" sz="2800" dirty="0">
              <a:solidFill>
                <a:schemeClr val="accent1">
                  <a:lumMod val="60000"/>
                  <a:lumOff val="40000"/>
                </a:schemeClr>
              </a:solidFill>
            </a:endParaRPr>
          </a:p>
          <a:p>
            <a:endParaRPr lang="de-DE" dirty="0"/>
          </a:p>
        </p:txBody>
      </p:sp>
      <p:sp>
        <p:nvSpPr>
          <p:cNvPr id="5" name="Dia számának helye 4">
            <a:extLst>
              <a:ext uri="{FF2B5EF4-FFF2-40B4-BE49-F238E27FC236}">
                <a16:creationId xmlns:a16="http://schemas.microsoft.com/office/drawing/2014/main" xmlns="" id="{57939FFA-F038-40FD-8180-AE172B7462C6}"/>
              </a:ext>
            </a:extLst>
          </p:cNvPr>
          <p:cNvSpPr>
            <a:spLocks noGrp="1"/>
          </p:cNvSpPr>
          <p:nvPr>
            <p:ph type="sldNum" sz="quarter" idx="12"/>
          </p:nvPr>
        </p:nvSpPr>
        <p:spPr/>
        <p:txBody>
          <a:bodyPr/>
          <a:lstStyle/>
          <a:p>
            <a:fld id="{6113E31D-E2AB-40D1-8B51-AFA5AFEF393A}" type="slidenum">
              <a:rPr lang="en-US" smtClean="0"/>
              <a:t>21</a:t>
            </a:fld>
            <a:endParaRPr lang="en-US" dirty="0"/>
          </a:p>
        </p:txBody>
      </p:sp>
    </p:spTree>
    <p:extLst>
      <p:ext uri="{BB962C8B-B14F-4D97-AF65-F5344CB8AC3E}">
        <p14:creationId xmlns:p14="http://schemas.microsoft.com/office/powerpoint/2010/main" val="106667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4699" y="2339803"/>
            <a:ext cx="9967452" cy="1450757"/>
          </a:xfrm>
        </p:spPr>
        <p:txBody>
          <a:bodyPr>
            <a:normAutofit/>
          </a:bodyPr>
          <a:lstStyle/>
          <a:p>
            <a:r>
              <a:rPr lang="es-ES_tradnl" sz="5400" dirty="0"/>
              <a:t>II. </a:t>
            </a:r>
            <a:r>
              <a:rPr lang="hr-HR" sz="5400" dirty="0" smtClean="0"/>
              <a:t>DECENTRALIZIRANA RAZINA</a:t>
            </a:r>
            <a:r>
              <a:rPr lang="es-ES_tradnl" dirty="0"/>
              <a:t/>
            </a:r>
            <a:br>
              <a:rPr lang="es-ES_tradnl" dirty="0"/>
            </a:br>
            <a:endParaRPr lang="es-ES" dirty="0"/>
          </a:p>
        </p:txBody>
      </p:sp>
      <p:sp>
        <p:nvSpPr>
          <p:cNvPr id="3" name="Dia számának helye 2">
            <a:extLst>
              <a:ext uri="{FF2B5EF4-FFF2-40B4-BE49-F238E27FC236}">
                <a16:creationId xmlns:a16="http://schemas.microsoft.com/office/drawing/2014/main" xmlns="" id="{CA42C107-CD68-4D1F-BB9E-BA6A8798A776}"/>
              </a:ext>
            </a:extLst>
          </p:cNvPr>
          <p:cNvSpPr>
            <a:spLocks noGrp="1"/>
          </p:cNvSpPr>
          <p:nvPr>
            <p:ph type="sldNum" sz="quarter" idx="12"/>
          </p:nvPr>
        </p:nvSpPr>
        <p:spPr/>
        <p:txBody>
          <a:bodyPr/>
          <a:lstStyle/>
          <a:p>
            <a:fld id="{6113E31D-E2AB-40D1-8B51-AFA5AFEF393A}" type="slidenum">
              <a:rPr lang="en-US" smtClean="0"/>
              <a:t>22</a:t>
            </a:fld>
            <a:endParaRPr lang="en-US" dirty="0"/>
          </a:p>
        </p:txBody>
      </p:sp>
    </p:spTree>
    <p:extLst>
      <p:ext uri="{BB962C8B-B14F-4D97-AF65-F5344CB8AC3E}">
        <p14:creationId xmlns:p14="http://schemas.microsoft.com/office/powerpoint/2010/main" val="514753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hr-HR" dirty="0" smtClean="0"/>
              <a:t>Delegirani europski tužitelji</a:t>
            </a:r>
            <a:r>
              <a:rPr lang="es-ES_tradnl" dirty="0" smtClean="0"/>
              <a:t> (</a:t>
            </a:r>
            <a:r>
              <a:rPr lang="hr-HR" dirty="0" err="1" smtClean="0"/>
              <a:t>DET</a:t>
            </a:r>
            <a:r>
              <a:rPr lang="hr-HR" dirty="0" smtClean="0"/>
              <a:t>-ovi</a:t>
            </a:r>
            <a:r>
              <a:rPr lang="es-ES_tradnl" dirty="0" smtClean="0"/>
              <a:t>) </a:t>
            </a:r>
            <a:r>
              <a:rPr lang="hr-HR" dirty="0" smtClean="0"/>
              <a:t>-članak</a:t>
            </a:r>
            <a:r>
              <a:rPr lang="es-ES_tradnl" dirty="0" smtClean="0"/>
              <a:t> 13</a:t>
            </a:r>
            <a:r>
              <a:rPr lang="hr-HR" dirty="0" smtClean="0"/>
              <a:t>.</a:t>
            </a:r>
            <a:endParaRPr lang="es-ES" dirty="0"/>
          </a:p>
        </p:txBody>
      </p:sp>
      <p:sp>
        <p:nvSpPr>
          <p:cNvPr id="3" name="Marcador de contenido 2"/>
          <p:cNvSpPr>
            <a:spLocks noGrp="1"/>
          </p:cNvSpPr>
          <p:nvPr>
            <p:ph idx="1"/>
          </p:nvPr>
        </p:nvSpPr>
        <p:spPr/>
        <p:txBody>
          <a:bodyPr>
            <a:normAutofit/>
          </a:bodyPr>
          <a:lstStyle/>
          <a:p>
            <a:pPr>
              <a:buFont typeface="Wingdings" panose="05000000000000000000" pitchFamily="2" charset="2"/>
              <a:buChar char="Ø"/>
            </a:pPr>
            <a:r>
              <a:rPr lang="es-ES_tradnl" dirty="0">
                <a:solidFill>
                  <a:schemeClr val="tx1"/>
                </a:solidFill>
                <a:latin typeface="+mn-lt"/>
              </a:rPr>
              <a:t> </a:t>
            </a:r>
            <a:r>
              <a:rPr lang="hr-HR" dirty="0" smtClean="0">
                <a:solidFill>
                  <a:schemeClr val="tx1"/>
                </a:solidFill>
                <a:latin typeface="+mn-lt"/>
              </a:rPr>
              <a:t>Decentralizirana razina</a:t>
            </a:r>
            <a:r>
              <a:rPr lang="es-ES_tradnl" dirty="0" smtClean="0">
                <a:solidFill>
                  <a:schemeClr val="tx1"/>
                </a:solidFill>
                <a:latin typeface="+mn-lt"/>
              </a:rPr>
              <a:t> </a:t>
            </a:r>
            <a:r>
              <a:rPr lang="es-ES_tradnl" dirty="0" err="1" smtClean="0">
                <a:solidFill>
                  <a:schemeClr val="tx1"/>
                </a:solidFill>
                <a:latin typeface="+mn-lt"/>
              </a:rPr>
              <a:t>EPPO</a:t>
            </a:r>
            <a:r>
              <a:rPr lang="hr-HR" dirty="0" smtClean="0">
                <a:solidFill>
                  <a:schemeClr val="tx1"/>
                </a:solidFill>
                <a:latin typeface="+mn-lt"/>
              </a:rPr>
              <a:t>-a</a:t>
            </a:r>
            <a:r>
              <a:rPr lang="es-ES_tradnl" dirty="0" smtClean="0">
                <a:solidFill>
                  <a:schemeClr val="tx1"/>
                </a:solidFill>
                <a:latin typeface="+mn-lt"/>
              </a:rPr>
              <a:t>: </a:t>
            </a:r>
            <a:r>
              <a:rPr lang="hr-HR" dirty="0" smtClean="0">
                <a:solidFill>
                  <a:schemeClr val="tx1"/>
                </a:solidFill>
                <a:latin typeface="+mn-lt"/>
              </a:rPr>
              <a:t>najmanje dvoje </a:t>
            </a:r>
            <a:r>
              <a:rPr lang="hr-HR" dirty="0" err="1" smtClean="0">
                <a:solidFill>
                  <a:schemeClr val="tx1"/>
                </a:solidFill>
                <a:latin typeface="+mn-lt"/>
              </a:rPr>
              <a:t>DET</a:t>
            </a:r>
            <a:r>
              <a:rPr lang="hr-HR" dirty="0" smtClean="0">
                <a:solidFill>
                  <a:schemeClr val="tx1"/>
                </a:solidFill>
                <a:latin typeface="+mn-lt"/>
              </a:rPr>
              <a:t>-a po svakoj državi sudionici, smještenih u svojoj </a:t>
            </a:r>
            <a:r>
              <a:rPr lang="hr-HR" dirty="0" err="1" smtClean="0">
                <a:solidFill>
                  <a:schemeClr val="tx1"/>
                </a:solidFill>
                <a:latin typeface="+mn-lt"/>
              </a:rPr>
              <a:t>DČ</a:t>
            </a:r>
            <a:r>
              <a:rPr lang="hr-HR" dirty="0" smtClean="0">
                <a:solidFill>
                  <a:schemeClr val="tx1"/>
                </a:solidFill>
                <a:latin typeface="+mn-lt"/>
              </a:rPr>
              <a:t> gdje djeluju u ime </a:t>
            </a:r>
            <a:r>
              <a:rPr lang="hr-HR" dirty="0" err="1" smtClean="0">
                <a:solidFill>
                  <a:schemeClr val="tx1"/>
                </a:solidFill>
                <a:latin typeface="+mn-lt"/>
              </a:rPr>
              <a:t>EPPO</a:t>
            </a:r>
            <a:r>
              <a:rPr lang="hr-HR" dirty="0" smtClean="0">
                <a:solidFill>
                  <a:schemeClr val="tx1"/>
                </a:solidFill>
                <a:latin typeface="+mn-lt"/>
              </a:rPr>
              <a:t>-a</a:t>
            </a:r>
            <a:endParaRPr lang="es-ES_tradnl" dirty="0">
              <a:solidFill>
                <a:schemeClr val="tx1"/>
              </a:solidFill>
              <a:latin typeface="+mn-lt"/>
            </a:endParaRPr>
          </a:p>
          <a:p>
            <a:pPr>
              <a:buFont typeface="Wingdings" panose="05000000000000000000" pitchFamily="2" charset="2"/>
              <a:buChar char="Ø"/>
            </a:pPr>
            <a:r>
              <a:rPr lang="es-ES_tradnl" dirty="0">
                <a:solidFill>
                  <a:schemeClr val="tx1"/>
                </a:solidFill>
                <a:latin typeface="+mn-lt"/>
              </a:rPr>
              <a:t> </a:t>
            </a:r>
            <a:r>
              <a:rPr lang="hr-HR" dirty="0" smtClean="0">
                <a:solidFill>
                  <a:schemeClr val="tx1"/>
                </a:solidFill>
                <a:latin typeface="+mn-lt"/>
              </a:rPr>
              <a:t>Odgovorni za provođenje istraga i podizanje optužnica na nacionalnoj razini u predmetima iz nadležnosti </a:t>
            </a:r>
            <a:r>
              <a:rPr lang="hr-HR" dirty="0" err="1" smtClean="0">
                <a:solidFill>
                  <a:schemeClr val="tx1"/>
                </a:solidFill>
                <a:latin typeface="+mn-lt"/>
              </a:rPr>
              <a:t>EPPO</a:t>
            </a:r>
            <a:r>
              <a:rPr lang="hr-HR" dirty="0" smtClean="0">
                <a:solidFill>
                  <a:schemeClr val="tx1"/>
                </a:solidFill>
                <a:latin typeface="+mn-lt"/>
              </a:rPr>
              <a:t>-a</a:t>
            </a:r>
            <a:endParaRPr lang="es-ES_tradnl" dirty="0">
              <a:solidFill>
                <a:schemeClr val="tx1"/>
              </a:solidFill>
              <a:latin typeface="+mn-lt"/>
            </a:endParaRPr>
          </a:p>
          <a:p>
            <a:pPr marL="0" indent="0">
              <a:buNone/>
            </a:pPr>
            <a:r>
              <a:rPr lang="hr-HR" dirty="0" smtClean="0">
                <a:solidFill>
                  <a:schemeClr val="tx1"/>
                </a:solidFill>
                <a:latin typeface="+mn-lt"/>
              </a:rPr>
              <a:t>To uključuje</a:t>
            </a:r>
            <a:r>
              <a:rPr lang="es-ES_tradnl" dirty="0" smtClean="0">
                <a:solidFill>
                  <a:schemeClr val="tx1"/>
                </a:solidFill>
                <a:latin typeface="+mn-lt"/>
              </a:rPr>
              <a:t>: </a:t>
            </a:r>
            <a:r>
              <a:rPr lang="hr-HR" dirty="0" smtClean="0">
                <a:solidFill>
                  <a:schemeClr val="tx1"/>
                </a:solidFill>
                <a:latin typeface="+mn-lt"/>
              </a:rPr>
              <a:t>operativne odluke povezane s istragama i kaznenim progonom</a:t>
            </a:r>
            <a:r>
              <a:rPr lang="es-ES_tradnl" dirty="0" smtClean="0">
                <a:solidFill>
                  <a:schemeClr val="tx1"/>
                </a:solidFill>
                <a:latin typeface="+mn-lt"/>
              </a:rPr>
              <a:t>/</a:t>
            </a:r>
            <a:r>
              <a:rPr lang="hr-HR" dirty="0" smtClean="0">
                <a:solidFill>
                  <a:schemeClr val="tx1"/>
                </a:solidFill>
                <a:latin typeface="+mn-lt"/>
              </a:rPr>
              <a:t>iznošenje argumenata u raspravi i podnošenje pravnih sredstava</a:t>
            </a:r>
            <a:r>
              <a:rPr lang="es-ES_tradnl" dirty="0" smtClean="0">
                <a:solidFill>
                  <a:schemeClr val="tx1"/>
                </a:solidFill>
                <a:latin typeface="+mn-lt"/>
              </a:rPr>
              <a:t>/</a:t>
            </a:r>
            <a:r>
              <a:rPr lang="hr-HR" dirty="0" smtClean="0">
                <a:solidFill>
                  <a:schemeClr val="tx1"/>
                </a:solidFill>
                <a:latin typeface="+mn-lt"/>
              </a:rPr>
              <a:t>sudjelovanje u prikupljanju dokaza</a:t>
            </a:r>
            <a:r>
              <a:rPr lang="es-ES_tradnl" dirty="0" smtClean="0">
                <a:solidFill>
                  <a:schemeClr val="tx1"/>
                </a:solidFill>
                <a:latin typeface="+mn-lt"/>
              </a:rPr>
              <a:t>…</a:t>
            </a:r>
            <a:r>
              <a:rPr lang="hr-HR" dirty="0" smtClean="0">
                <a:solidFill>
                  <a:schemeClr val="tx1"/>
                </a:solidFill>
                <a:latin typeface="+mn-lt"/>
              </a:rPr>
              <a:t> ali ne spominje se faza izvršenja</a:t>
            </a:r>
            <a:endParaRPr lang="es-ES_tradnl" dirty="0">
              <a:solidFill>
                <a:schemeClr val="tx1"/>
              </a:solidFill>
              <a:latin typeface="+mn-lt"/>
            </a:endParaRPr>
          </a:p>
          <a:p>
            <a:pPr>
              <a:buFont typeface="Wingdings" panose="05000000000000000000" pitchFamily="2" charset="2"/>
              <a:buChar char="Ø"/>
            </a:pPr>
            <a:r>
              <a:rPr lang="es-ES_tradnl" dirty="0">
                <a:solidFill>
                  <a:schemeClr val="tx1"/>
                </a:solidFill>
                <a:latin typeface="+mn-lt"/>
              </a:rPr>
              <a:t> </a:t>
            </a:r>
            <a:r>
              <a:rPr lang="hr-HR" dirty="0" smtClean="0">
                <a:solidFill>
                  <a:schemeClr val="tx1"/>
                </a:solidFill>
                <a:latin typeface="+mn-lt"/>
              </a:rPr>
              <a:t>Integrirani u nacionalni sustav</a:t>
            </a:r>
            <a:r>
              <a:rPr lang="es-ES_tradnl" dirty="0" smtClean="0">
                <a:solidFill>
                  <a:schemeClr val="tx1"/>
                </a:solidFill>
                <a:latin typeface="+mn-lt"/>
              </a:rPr>
              <a:t>:  </a:t>
            </a:r>
            <a:r>
              <a:rPr lang="hr-HR" dirty="0" smtClean="0">
                <a:solidFill>
                  <a:schemeClr val="tx1"/>
                </a:solidFill>
                <a:latin typeface="+mn-lt"/>
              </a:rPr>
              <a:t>jednake ovlasti kao i nacionalni tužitelji</a:t>
            </a:r>
            <a:r>
              <a:rPr lang="es-ES_tradnl" dirty="0" smtClean="0">
                <a:solidFill>
                  <a:schemeClr val="tx1"/>
                </a:solidFill>
                <a:latin typeface="+mn-lt"/>
              </a:rPr>
              <a:t> (</a:t>
            </a:r>
            <a:r>
              <a:rPr lang="hr-HR" dirty="0" smtClean="0">
                <a:solidFill>
                  <a:schemeClr val="tx1"/>
                </a:solidFill>
                <a:latin typeface="+mn-lt"/>
              </a:rPr>
              <a:t>uz ovlasti koje su im dane Uredbom ili podložno tim ovlastima</a:t>
            </a:r>
            <a:r>
              <a:rPr lang="es-ES_tradnl" dirty="0" smtClean="0">
                <a:solidFill>
                  <a:schemeClr val="tx1"/>
                </a:solidFill>
                <a:latin typeface="+mn-lt"/>
              </a:rPr>
              <a:t>)</a:t>
            </a:r>
            <a:endParaRPr lang="es-ES" dirty="0">
              <a:solidFill>
                <a:schemeClr val="tx1"/>
              </a:solidFill>
              <a:latin typeface="+mn-lt"/>
            </a:endParaRPr>
          </a:p>
        </p:txBody>
      </p:sp>
      <p:sp>
        <p:nvSpPr>
          <p:cNvPr id="4" name="Dia számának helye 3">
            <a:extLst>
              <a:ext uri="{FF2B5EF4-FFF2-40B4-BE49-F238E27FC236}">
                <a16:creationId xmlns:a16="http://schemas.microsoft.com/office/drawing/2014/main" xmlns="" id="{0B84D63B-25FE-407E-BBDD-AF0C675345B0}"/>
              </a:ext>
            </a:extLst>
          </p:cNvPr>
          <p:cNvSpPr>
            <a:spLocks noGrp="1"/>
          </p:cNvSpPr>
          <p:nvPr>
            <p:ph type="sldNum" sz="quarter" idx="12"/>
          </p:nvPr>
        </p:nvSpPr>
        <p:spPr/>
        <p:txBody>
          <a:bodyPr/>
          <a:lstStyle/>
          <a:p>
            <a:fld id="{6113E31D-E2AB-40D1-8B51-AFA5AFEF393A}" type="slidenum">
              <a:rPr lang="en-US" smtClean="0"/>
              <a:t>23</a:t>
            </a:fld>
            <a:endParaRPr lang="en-US" dirty="0"/>
          </a:p>
        </p:txBody>
      </p:sp>
    </p:spTree>
    <p:extLst>
      <p:ext uri="{BB962C8B-B14F-4D97-AF65-F5344CB8AC3E}">
        <p14:creationId xmlns:p14="http://schemas.microsoft.com/office/powerpoint/2010/main" val="2221920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sz="4000" b="1" dirty="0"/>
              <a:t/>
            </a:r>
            <a:br>
              <a:rPr lang="es-ES_tradnl" sz="4000" b="1" dirty="0"/>
            </a:br>
            <a:r>
              <a:rPr lang="hr-HR" b="1" dirty="0" smtClean="0"/>
              <a:t>KVIZ </a:t>
            </a:r>
            <a:r>
              <a:rPr lang="es-ES_tradnl" sz="4000" b="1" dirty="0" smtClean="0"/>
              <a:t>- </a:t>
            </a:r>
            <a:r>
              <a:rPr lang="hr-HR" b="1" dirty="0" smtClean="0"/>
              <a:t>PROVJERITE SVOJE ZNANJE</a:t>
            </a:r>
            <a:r>
              <a:rPr lang="es-ES_tradnl" sz="4000" b="1" dirty="0"/>
              <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hr-HR" sz="3200" b="1" dirty="0" smtClean="0">
                <a:solidFill>
                  <a:schemeClr val="tx1"/>
                </a:solidFill>
                <a:latin typeface="+mn-lt"/>
              </a:rPr>
              <a:t>Delegirane europske tužitelje</a:t>
            </a:r>
            <a:r>
              <a:rPr lang="es-ES_tradnl" sz="3200" b="1" dirty="0" smtClean="0">
                <a:solidFill>
                  <a:schemeClr val="tx1"/>
                </a:solidFill>
                <a:latin typeface="+mn-lt"/>
              </a:rPr>
              <a:t>….. </a:t>
            </a:r>
            <a:r>
              <a:rPr lang="es-ES_tradnl" sz="3200" b="1" dirty="0">
                <a:solidFill>
                  <a:schemeClr val="tx1"/>
                </a:solidFill>
                <a:latin typeface="+mn-lt"/>
              </a:rPr>
              <a:t>(</a:t>
            </a:r>
            <a:r>
              <a:rPr lang="es-ES_tradnl" sz="3200" b="1" dirty="0" smtClean="0">
                <a:solidFill>
                  <a:schemeClr val="tx1"/>
                </a:solidFill>
                <a:latin typeface="+mn-lt"/>
              </a:rPr>
              <a:t>T</a:t>
            </a:r>
            <a:r>
              <a:rPr lang="hr-HR" sz="3200" b="1" dirty="0" smtClean="0">
                <a:solidFill>
                  <a:schemeClr val="tx1"/>
                </a:solidFill>
                <a:latin typeface="+mn-lt"/>
              </a:rPr>
              <a:t>OČNO ILI NETOČNO</a:t>
            </a:r>
            <a:r>
              <a:rPr lang="es-ES_tradnl" sz="3200" b="1" dirty="0" smtClean="0">
                <a:solidFill>
                  <a:schemeClr val="tx1"/>
                </a:solidFill>
                <a:latin typeface="+mn-lt"/>
              </a:rPr>
              <a:t>)</a:t>
            </a:r>
            <a:endParaRPr lang="es-ES_tradnl" sz="3200" b="1" dirty="0">
              <a:solidFill>
                <a:schemeClr val="tx1"/>
              </a:solidFill>
              <a:latin typeface="+mn-lt"/>
            </a:endParaRPr>
          </a:p>
          <a:p>
            <a:pPr marL="457200" indent="-457200" algn="just">
              <a:buFont typeface="+mj-lt"/>
              <a:buAutoNum type="alphaLcParenR"/>
            </a:pPr>
            <a:r>
              <a:rPr lang="hr-HR" sz="3200" dirty="0" smtClean="0">
                <a:solidFill>
                  <a:schemeClr val="tx1"/>
                </a:solidFill>
                <a:latin typeface="+mn-lt"/>
              </a:rPr>
              <a:t>bira glavni europski tužitelj na temelju provedenog javnog natječaja</a:t>
            </a:r>
            <a:endParaRPr lang="es-ES_tradnl" sz="3200" dirty="0">
              <a:solidFill>
                <a:schemeClr val="tx1"/>
              </a:solidFill>
              <a:latin typeface="+mn-lt"/>
            </a:endParaRPr>
          </a:p>
          <a:p>
            <a:pPr marL="457200" indent="-457200" algn="just">
              <a:buFont typeface="+mj-lt"/>
              <a:buAutoNum type="alphaLcParenR"/>
            </a:pPr>
            <a:r>
              <a:rPr lang="hr-HR" sz="3200" dirty="0" smtClean="0">
                <a:solidFill>
                  <a:schemeClr val="tx1"/>
                </a:solidFill>
                <a:latin typeface="+mn-lt"/>
              </a:rPr>
              <a:t>moraju biti aktivni članovi </a:t>
            </a:r>
            <a:r>
              <a:rPr lang="hr-HR" sz="3200" dirty="0" smtClean="0">
                <a:solidFill>
                  <a:schemeClr val="accent1">
                    <a:lumMod val="60000"/>
                    <a:lumOff val="40000"/>
                  </a:schemeClr>
                </a:solidFill>
                <a:latin typeface="+mn-lt"/>
              </a:rPr>
              <a:t>nacionalnog </a:t>
            </a:r>
            <a:r>
              <a:rPr lang="hr-HR" sz="3200" dirty="0" smtClean="0">
                <a:solidFill>
                  <a:schemeClr val="tx1"/>
                </a:solidFill>
                <a:latin typeface="+mn-lt"/>
              </a:rPr>
              <a:t>javnog tužiteljstva ili pravosudnih tijela</a:t>
            </a:r>
            <a:endParaRPr lang="en-US" sz="3200" dirty="0">
              <a:solidFill>
                <a:schemeClr val="tx1"/>
              </a:solidFill>
              <a:latin typeface="+mn-lt"/>
            </a:endParaRPr>
          </a:p>
          <a:p>
            <a:pPr marL="457200" indent="-457200" algn="just">
              <a:buFont typeface="+mj-lt"/>
              <a:buAutoNum type="alphaLcParenR"/>
            </a:pPr>
            <a:r>
              <a:rPr lang="hr-HR" sz="3200" dirty="0" smtClean="0">
                <a:solidFill>
                  <a:schemeClr val="tx1"/>
                </a:solidFill>
                <a:latin typeface="+mn-lt"/>
              </a:rPr>
              <a:t>može razriješiti dužnosti jedino država članica koja ih je predložila</a:t>
            </a:r>
            <a:endParaRPr lang="en-US" sz="3200" dirty="0">
              <a:solidFill>
                <a:schemeClr val="tx1"/>
              </a:solidFill>
              <a:latin typeface="+mn-lt"/>
            </a:endParaRPr>
          </a:p>
          <a:p>
            <a:pPr marL="457200" indent="-457200" algn="just">
              <a:buFont typeface="+mj-lt"/>
              <a:buAutoNum type="alphaLcParenR"/>
            </a:pPr>
            <a:endParaRPr lang="en-US" sz="3200" dirty="0"/>
          </a:p>
          <a:p>
            <a:pPr algn="just"/>
            <a:endParaRPr lang="es-ES" sz="3200" dirty="0"/>
          </a:p>
        </p:txBody>
      </p:sp>
      <p:sp>
        <p:nvSpPr>
          <p:cNvPr id="4" name="Textfeld 3">
            <a:extLst>
              <a:ext uri="{FF2B5EF4-FFF2-40B4-BE49-F238E27FC236}">
                <a16:creationId xmlns:a16="http://schemas.microsoft.com/office/drawing/2014/main" xmlns="" id="{D9E36BEC-780C-4B44-B585-DB84F7A38F49}"/>
              </a:ext>
            </a:extLst>
          </p:cNvPr>
          <p:cNvSpPr txBox="1"/>
          <p:nvPr/>
        </p:nvSpPr>
        <p:spPr>
          <a:xfrm>
            <a:off x="7008884" y="3063839"/>
            <a:ext cx="1986260" cy="584775"/>
          </a:xfrm>
          <a:prstGeom prst="rect">
            <a:avLst/>
          </a:prstGeom>
          <a:noFill/>
        </p:spPr>
        <p:txBody>
          <a:bodyPr wrap="square" rtlCol="0">
            <a:spAutoFit/>
          </a:bodyPr>
          <a:lstStyle/>
          <a:p>
            <a:r>
              <a:rPr lang="hr-HR" sz="3200" dirty="0" smtClean="0">
                <a:solidFill>
                  <a:schemeClr val="accent1">
                    <a:lumMod val="60000"/>
                    <a:lumOff val="40000"/>
                  </a:schemeClr>
                </a:solidFill>
              </a:rPr>
              <a:t>NETOČNO</a:t>
            </a:r>
            <a:endParaRPr lang="de-DE" sz="3200" dirty="0">
              <a:solidFill>
                <a:schemeClr val="accent1">
                  <a:lumMod val="60000"/>
                  <a:lumOff val="40000"/>
                </a:schemeClr>
              </a:solidFill>
            </a:endParaRPr>
          </a:p>
        </p:txBody>
      </p:sp>
      <p:sp>
        <p:nvSpPr>
          <p:cNvPr id="5" name="Textfeld 4">
            <a:extLst>
              <a:ext uri="{FF2B5EF4-FFF2-40B4-BE49-F238E27FC236}">
                <a16:creationId xmlns:a16="http://schemas.microsoft.com/office/drawing/2014/main" xmlns="" id="{BD54338D-B141-4AEA-B30E-53B6DB158CAE}"/>
              </a:ext>
            </a:extLst>
          </p:cNvPr>
          <p:cNvSpPr txBox="1"/>
          <p:nvPr/>
        </p:nvSpPr>
        <p:spPr>
          <a:xfrm>
            <a:off x="7008884" y="3963913"/>
            <a:ext cx="1518428" cy="584775"/>
          </a:xfrm>
          <a:prstGeom prst="rect">
            <a:avLst/>
          </a:prstGeom>
          <a:noFill/>
        </p:spPr>
        <p:txBody>
          <a:bodyPr wrap="square" rtlCol="0">
            <a:spAutoFit/>
          </a:bodyPr>
          <a:lstStyle/>
          <a:p>
            <a:r>
              <a:rPr lang="hr-HR" sz="3200" dirty="0" smtClean="0">
                <a:solidFill>
                  <a:schemeClr val="accent1">
                    <a:lumMod val="60000"/>
                    <a:lumOff val="40000"/>
                  </a:schemeClr>
                </a:solidFill>
              </a:rPr>
              <a:t>TOČNO</a:t>
            </a:r>
            <a:endParaRPr lang="de-DE" sz="3200" dirty="0">
              <a:solidFill>
                <a:schemeClr val="accent1">
                  <a:lumMod val="60000"/>
                  <a:lumOff val="40000"/>
                </a:schemeClr>
              </a:solidFill>
            </a:endParaRPr>
          </a:p>
        </p:txBody>
      </p:sp>
      <p:sp>
        <p:nvSpPr>
          <p:cNvPr id="6" name="Textfeld 5">
            <a:extLst>
              <a:ext uri="{FF2B5EF4-FFF2-40B4-BE49-F238E27FC236}">
                <a16:creationId xmlns:a16="http://schemas.microsoft.com/office/drawing/2014/main" xmlns="" id="{3464E407-7EB7-4E19-91A3-6DBE55F0179B}"/>
              </a:ext>
            </a:extLst>
          </p:cNvPr>
          <p:cNvSpPr txBox="1"/>
          <p:nvPr/>
        </p:nvSpPr>
        <p:spPr>
          <a:xfrm>
            <a:off x="7008883" y="5096539"/>
            <a:ext cx="1986261" cy="584775"/>
          </a:xfrm>
          <a:prstGeom prst="rect">
            <a:avLst/>
          </a:prstGeom>
          <a:noFill/>
        </p:spPr>
        <p:txBody>
          <a:bodyPr wrap="square" rtlCol="0">
            <a:spAutoFit/>
          </a:bodyPr>
          <a:lstStyle/>
          <a:p>
            <a:r>
              <a:rPr lang="hr-HR" sz="3200" dirty="0" smtClean="0">
                <a:solidFill>
                  <a:schemeClr val="accent1">
                    <a:lumMod val="60000"/>
                    <a:lumOff val="40000"/>
                  </a:schemeClr>
                </a:solidFill>
              </a:rPr>
              <a:t>NETOČNO</a:t>
            </a:r>
            <a:endParaRPr lang="de-DE" sz="3200" dirty="0">
              <a:solidFill>
                <a:schemeClr val="accent1">
                  <a:lumMod val="60000"/>
                  <a:lumOff val="40000"/>
                </a:schemeClr>
              </a:solidFill>
            </a:endParaRPr>
          </a:p>
        </p:txBody>
      </p:sp>
      <p:sp>
        <p:nvSpPr>
          <p:cNvPr id="7" name="Dia számának helye 6">
            <a:extLst>
              <a:ext uri="{FF2B5EF4-FFF2-40B4-BE49-F238E27FC236}">
                <a16:creationId xmlns:a16="http://schemas.microsoft.com/office/drawing/2014/main" xmlns="" id="{85FD0C5F-1AB0-4615-94D1-93F05B46540B}"/>
              </a:ext>
            </a:extLst>
          </p:cNvPr>
          <p:cNvSpPr>
            <a:spLocks noGrp="1"/>
          </p:cNvSpPr>
          <p:nvPr>
            <p:ph type="sldNum" sz="quarter" idx="12"/>
          </p:nvPr>
        </p:nvSpPr>
        <p:spPr/>
        <p:txBody>
          <a:bodyPr/>
          <a:lstStyle/>
          <a:p>
            <a:fld id="{6113E31D-E2AB-40D1-8B51-AFA5AFEF393A}" type="slidenum">
              <a:rPr lang="en-US" smtClean="0"/>
              <a:t>24</a:t>
            </a:fld>
            <a:endParaRPr lang="en-US" dirty="0"/>
          </a:p>
        </p:txBody>
      </p:sp>
    </p:spTree>
    <p:extLst>
      <p:ext uri="{BB962C8B-B14F-4D97-AF65-F5344CB8AC3E}">
        <p14:creationId xmlns:p14="http://schemas.microsoft.com/office/powerpoint/2010/main" val="24759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hr-HR" dirty="0" smtClean="0"/>
              <a:t>Imenovanje i razrješenje dužnosti </a:t>
            </a:r>
            <a:r>
              <a:rPr lang="hr-HR" dirty="0" err="1" smtClean="0"/>
              <a:t>DET</a:t>
            </a:r>
            <a:r>
              <a:rPr lang="hr-HR" dirty="0" smtClean="0"/>
              <a:t>-ova - članak</a:t>
            </a:r>
            <a:r>
              <a:rPr lang="es-ES_tradnl" dirty="0" smtClean="0"/>
              <a:t> 17</a:t>
            </a:r>
            <a:r>
              <a:rPr lang="hr-HR" dirty="0" smtClean="0"/>
              <a:t>.</a:t>
            </a:r>
            <a:endParaRPr lang="es-ES" dirty="0"/>
          </a:p>
        </p:txBody>
      </p:sp>
      <p:sp>
        <p:nvSpPr>
          <p:cNvPr id="3" name="Marcador de contenido 2"/>
          <p:cNvSpPr>
            <a:spLocks noGrp="1"/>
          </p:cNvSpPr>
          <p:nvPr>
            <p:ph idx="1"/>
          </p:nvPr>
        </p:nvSpPr>
        <p:spPr/>
        <p:txBody>
          <a:bodyPr>
            <a:noAutofit/>
          </a:bodyPr>
          <a:lstStyle/>
          <a:p>
            <a:pPr marL="0" indent="0">
              <a:buNone/>
            </a:pPr>
            <a:r>
              <a:rPr lang="en-US" dirty="0">
                <a:solidFill>
                  <a:schemeClr val="tx1"/>
                </a:solidFill>
                <a:latin typeface="+mn-lt"/>
              </a:rPr>
              <a:t>1. </a:t>
            </a:r>
            <a:r>
              <a:rPr lang="hr-HR" dirty="0" smtClean="0">
                <a:solidFill>
                  <a:schemeClr val="tx1"/>
                </a:solidFill>
                <a:latin typeface="+mn-lt"/>
              </a:rPr>
              <a:t>Na prijedlog glavnog europskog tužitelja kolegij imenuje delegirane europske tužitelje koje su predložile države članice. Kolegij predloženu osobu može odbiti ako ona ne ispunjava kriterije iz stavka 2. Delegirani europski tužitelji imenuju se na mandat od pet godina koji se može obnavljati.</a:t>
            </a:r>
          </a:p>
          <a:p>
            <a:pPr marL="0" indent="0">
              <a:buNone/>
            </a:pPr>
            <a:r>
              <a:rPr lang="hr-HR" dirty="0" smtClean="0">
                <a:solidFill>
                  <a:schemeClr val="tx1"/>
                </a:solidFill>
                <a:latin typeface="+mn-lt"/>
              </a:rPr>
              <a:t>2. Delegirani europski tužitelji su od trenutka svojeg imenovanja za delegirane europske tužitelje pa sve do razrješenja dužnosti aktivni članovi javnog tužiteljstva ili pravosudnih tijela država članica koje su ih predložile. Njihova neovisnost mora biti neupitna te moraju posjedovati potrebne kvalifikacije i relevantno praktično iskustvo stečeno u svojim nacionalnim pravnim sustavima.</a:t>
            </a:r>
          </a:p>
          <a:p>
            <a:pPr marL="0" indent="0">
              <a:buNone/>
            </a:pPr>
            <a:endParaRPr lang="en-US" dirty="0"/>
          </a:p>
        </p:txBody>
      </p:sp>
      <p:sp>
        <p:nvSpPr>
          <p:cNvPr id="4" name="Dia számának helye 3">
            <a:extLst>
              <a:ext uri="{FF2B5EF4-FFF2-40B4-BE49-F238E27FC236}">
                <a16:creationId xmlns:a16="http://schemas.microsoft.com/office/drawing/2014/main" xmlns="" id="{6DEA5174-C961-4534-8467-2D30E7608776}"/>
              </a:ext>
            </a:extLst>
          </p:cNvPr>
          <p:cNvSpPr>
            <a:spLocks noGrp="1"/>
          </p:cNvSpPr>
          <p:nvPr>
            <p:ph type="sldNum" sz="quarter" idx="12"/>
          </p:nvPr>
        </p:nvSpPr>
        <p:spPr/>
        <p:txBody>
          <a:bodyPr/>
          <a:lstStyle/>
          <a:p>
            <a:fld id="{6113E31D-E2AB-40D1-8B51-AFA5AFEF393A}" type="slidenum">
              <a:rPr lang="en-US" smtClean="0"/>
              <a:t>25</a:t>
            </a:fld>
            <a:endParaRPr lang="en-US" dirty="0"/>
          </a:p>
        </p:txBody>
      </p:sp>
    </p:spTree>
    <p:extLst>
      <p:ext uri="{BB962C8B-B14F-4D97-AF65-F5344CB8AC3E}">
        <p14:creationId xmlns:p14="http://schemas.microsoft.com/office/powerpoint/2010/main" val="3989657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hr-HR" dirty="0"/>
              <a:t>Imenovanje i razrješenje dužnosti </a:t>
            </a:r>
            <a:r>
              <a:rPr lang="hr-HR" dirty="0" err="1"/>
              <a:t>DET</a:t>
            </a:r>
            <a:r>
              <a:rPr lang="hr-HR" dirty="0"/>
              <a:t>-ova - članak</a:t>
            </a:r>
            <a:r>
              <a:rPr lang="es-ES_tradnl" dirty="0"/>
              <a:t> 17</a:t>
            </a:r>
            <a:r>
              <a:rPr lang="hr-HR" dirty="0"/>
              <a:t>.</a:t>
            </a:r>
            <a:endParaRPr lang="es-ES" dirty="0"/>
          </a:p>
        </p:txBody>
      </p:sp>
      <p:sp>
        <p:nvSpPr>
          <p:cNvPr id="3" name="Marcador de contenido 2"/>
          <p:cNvSpPr>
            <a:spLocks noGrp="1"/>
          </p:cNvSpPr>
          <p:nvPr>
            <p:ph idx="1"/>
          </p:nvPr>
        </p:nvSpPr>
        <p:spPr/>
        <p:txBody>
          <a:bodyPr>
            <a:normAutofit fontScale="92500" lnSpcReduction="10000"/>
          </a:bodyPr>
          <a:lstStyle/>
          <a:p>
            <a:pPr marL="0" indent="0">
              <a:buNone/>
            </a:pPr>
            <a:r>
              <a:rPr lang="en-US" sz="2000" dirty="0">
                <a:solidFill>
                  <a:schemeClr val="tx1"/>
                </a:solidFill>
                <a:latin typeface="+mn-lt"/>
              </a:rPr>
              <a:t>3. </a:t>
            </a:r>
            <a:r>
              <a:rPr lang="hr-HR" dirty="0" smtClean="0">
                <a:solidFill>
                  <a:schemeClr val="tx1"/>
                </a:solidFill>
                <a:latin typeface="Calibri" pitchFamily="34" charset="0"/>
                <a:cs typeface="Calibri" pitchFamily="34" charset="0"/>
              </a:rPr>
              <a:t>Kolegij delegiranog europskog tužitelja razrješuje dužnosti ako smatra da on više ne ispunjava uvjete utvrđene u stavku 2. ili ako više ne može obavljati svoje dužnosti ili ako je kriv za tešku povredu službene dužnosti</a:t>
            </a:r>
            <a:r>
              <a:rPr lang="hr-HR" sz="2000" dirty="0" smtClean="0">
                <a:solidFill>
                  <a:schemeClr val="tx1"/>
                </a:solidFill>
                <a:latin typeface="Calibri" pitchFamily="34" charset="0"/>
                <a:cs typeface="Calibri" pitchFamily="34" charset="0"/>
              </a:rPr>
              <a:t>.</a:t>
            </a:r>
          </a:p>
          <a:p>
            <a:pPr marL="0" indent="0">
              <a:buNone/>
            </a:pPr>
            <a:r>
              <a:rPr lang="hr-HR" sz="2000" dirty="0" smtClean="0">
                <a:solidFill>
                  <a:schemeClr val="tx1"/>
                </a:solidFill>
                <a:latin typeface="+mn-lt"/>
              </a:rPr>
              <a:t>4. </a:t>
            </a:r>
            <a:r>
              <a:rPr lang="hr-HR" dirty="0" smtClean="0">
                <a:solidFill>
                  <a:schemeClr val="tx1"/>
                </a:solidFill>
                <a:latin typeface="+mn-lt"/>
              </a:rPr>
              <a:t>Ako država članica odluči razriješiti dužnosti nacionalnog tužitelja koji je imenovan delegiranim europskim tužiteljem ili protiv njega poduzeti stegovne mjere zbog razloga koji nisu povezani s njegovim odgovornostima na temelju ove Uredbe, ona o tome prije poduzimanja takvih mjera obavješćuje glavnog europskog tužitelja. Država članica ne smije delegiranog europskog tužitelja razriješiti dužnosti ili protiv njega poduzeti stegovne mjere zbog razloga koji su povezani s njegovim odgovornostima na temelju ove Uredbe bez pristanka glavnog europskog tužitelja. Ako glavni europski tužitelj ne pristane, dotična država članica može zatražiti da kolegij preispita to pitanje.</a:t>
            </a:r>
            <a:endParaRPr lang="hr-HR" sz="2000" dirty="0" smtClean="0">
              <a:solidFill>
                <a:schemeClr val="tx1"/>
              </a:solidFill>
              <a:latin typeface="+mn-lt"/>
            </a:endParaRPr>
          </a:p>
          <a:p>
            <a:pPr marL="0" indent="0">
              <a:buNone/>
            </a:pPr>
            <a:r>
              <a:rPr lang="hr-HR" sz="2000" dirty="0" smtClean="0">
                <a:solidFill>
                  <a:schemeClr val="tx1"/>
                </a:solidFill>
                <a:latin typeface="+mn-lt"/>
              </a:rPr>
              <a:t>5. </a:t>
            </a:r>
            <a:r>
              <a:rPr lang="hr-HR" dirty="0" smtClean="0">
                <a:solidFill>
                  <a:schemeClr val="tx1"/>
                </a:solidFill>
                <a:latin typeface="+mn-lt"/>
              </a:rPr>
              <a:t>Ako delegirani europski tužitelj podnese ostavku, ako njegove usluge više nisu potrebne za ispunjavanje dužnosti </a:t>
            </a:r>
            <a:r>
              <a:rPr lang="hr-HR" dirty="0" err="1" smtClean="0">
                <a:solidFill>
                  <a:schemeClr val="tx1"/>
                </a:solidFill>
                <a:latin typeface="+mn-lt"/>
              </a:rPr>
              <a:t>EPPO</a:t>
            </a:r>
            <a:r>
              <a:rPr lang="hr-HR" dirty="0" smtClean="0">
                <a:solidFill>
                  <a:schemeClr val="tx1"/>
                </a:solidFill>
                <a:latin typeface="+mn-lt"/>
              </a:rPr>
              <a:t>-a ili ako je razriješen dužnosti ili ako odstupi s položaja iz bilo kojeg drugog razloga, dotična država članica o tome odmah obavješćuje glavnog europskog tužitelja i, prema potrebi, predlaže drugog tužitelja za imenovanje na mjesto novog delegiranog europskog tužitelja u skladu sa stavkom 1.</a:t>
            </a:r>
            <a:endParaRPr lang="hr-HR" sz="2000" dirty="0">
              <a:solidFill>
                <a:schemeClr val="tx1"/>
              </a:solidFill>
              <a:latin typeface="+mn-lt"/>
            </a:endParaRPr>
          </a:p>
        </p:txBody>
      </p:sp>
      <p:sp>
        <p:nvSpPr>
          <p:cNvPr id="4" name="Dia számának helye 3">
            <a:extLst>
              <a:ext uri="{FF2B5EF4-FFF2-40B4-BE49-F238E27FC236}">
                <a16:creationId xmlns:a16="http://schemas.microsoft.com/office/drawing/2014/main" xmlns="" id="{C7FE3BA4-FBBE-4F0C-8CFD-7B631CD6710F}"/>
              </a:ext>
            </a:extLst>
          </p:cNvPr>
          <p:cNvSpPr>
            <a:spLocks noGrp="1"/>
          </p:cNvSpPr>
          <p:nvPr>
            <p:ph type="sldNum" sz="quarter" idx="12"/>
          </p:nvPr>
        </p:nvSpPr>
        <p:spPr/>
        <p:txBody>
          <a:bodyPr/>
          <a:lstStyle/>
          <a:p>
            <a:fld id="{6113E31D-E2AB-40D1-8B51-AFA5AFEF393A}" type="slidenum">
              <a:rPr lang="en-US" smtClean="0"/>
              <a:t>26</a:t>
            </a:fld>
            <a:endParaRPr lang="en-US" dirty="0"/>
          </a:p>
        </p:txBody>
      </p:sp>
    </p:spTree>
    <p:extLst>
      <p:ext uri="{BB962C8B-B14F-4D97-AF65-F5344CB8AC3E}">
        <p14:creationId xmlns:p14="http://schemas.microsoft.com/office/powerpoint/2010/main" val="710427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4D1EA8F-F72D-4033-B1EE-0E0F9239D277}"/>
              </a:ext>
            </a:extLst>
          </p:cNvPr>
          <p:cNvSpPr>
            <a:spLocks noGrp="1"/>
          </p:cNvSpPr>
          <p:nvPr>
            <p:ph type="title"/>
          </p:nvPr>
        </p:nvSpPr>
        <p:spPr>
          <a:xfrm>
            <a:off x="480290" y="260920"/>
            <a:ext cx="9925627" cy="1450757"/>
          </a:xfrm>
        </p:spPr>
        <p:txBody>
          <a:bodyPr>
            <a:normAutofit/>
          </a:bodyPr>
          <a:lstStyle/>
          <a:p>
            <a:r>
              <a:rPr lang="hr-HR" b="1" dirty="0" smtClean="0"/>
              <a:t>Kako to točno funkcionira u praksi</a:t>
            </a:r>
            <a:r>
              <a:rPr lang="de-AT" b="1" dirty="0" smtClean="0"/>
              <a:t>?</a:t>
            </a:r>
            <a:r>
              <a:rPr lang="de-AT" b="1" dirty="0"/>
              <a:t/>
            </a:r>
            <a:br>
              <a:rPr lang="de-AT" b="1" dirty="0"/>
            </a:br>
            <a:r>
              <a:rPr lang="hr-HR" b="1" dirty="0" smtClean="0"/>
              <a:t>Unutarnji poslovnik</a:t>
            </a:r>
            <a:endParaRPr lang="de-AT" b="1" dirty="0"/>
          </a:p>
        </p:txBody>
      </p:sp>
      <p:sp>
        <p:nvSpPr>
          <p:cNvPr id="3" name="Inhaltsplatzhalter 2">
            <a:extLst>
              <a:ext uri="{FF2B5EF4-FFF2-40B4-BE49-F238E27FC236}">
                <a16:creationId xmlns:a16="http://schemas.microsoft.com/office/drawing/2014/main" xmlns="" id="{B94D30D7-114F-4283-AD80-573C9130ACE0}"/>
              </a:ext>
            </a:extLst>
          </p:cNvPr>
          <p:cNvSpPr>
            <a:spLocks noGrp="1"/>
          </p:cNvSpPr>
          <p:nvPr>
            <p:ph idx="1"/>
          </p:nvPr>
        </p:nvSpPr>
        <p:spPr/>
        <p:txBody>
          <a:bodyPr>
            <a:normAutofit/>
          </a:bodyPr>
          <a:lstStyle/>
          <a:p>
            <a:pPr>
              <a:buFont typeface="Wingdings" panose="05000000000000000000" pitchFamily="2" charset="2"/>
              <a:buChar char="Ø"/>
            </a:pPr>
            <a:r>
              <a:rPr lang="hr-HR" dirty="0" smtClean="0">
                <a:solidFill>
                  <a:schemeClr val="tx1"/>
                </a:solidFill>
                <a:latin typeface="+mn-lt"/>
              </a:rPr>
              <a:t> Donosi ga kolegij na prijedloga </a:t>
            </a:r>
            <a:r>
              <a:rPr lang="hr-HR" dirty="0" err="1" smtClean="0">
                <a:solidFill>
                  <a:schemeClr val="tx1"/>
                </a:solidFill>
                <a:latin typeface="+mn-lt"/>
              </a:rPr>
              <a:t>GET</a:t>
            </a:r>
            <a:r>
              <a:rPr lang="hr-HR" dirty="0" smtClean="0">
                <a:solidFill>
                  <a:schemeClr val="tx1"/>
                </a:solidFill>
                <a:latin typeface="+mn-lt"/>
              </a:rPr>
              <a:t>-a</a:t>
            </a:r>
            <a:r>
              <a:rPr lang="de-AT" dirty="0" smtClean="0">
                <a:solidFill>
                  <a:schemeClr val="tx1"/>
                </a:solidFill>
                <a:latin typeface="+mn-lt"/>
              </a:rPr>
              <a:t> (</a:t>
            </a:r>
            <a:r>
              <a:rPr lang="hr-HR" dirty="0" smtClean="0">
                <a:solidFill>
                  <a:schemeClr val="tx1"/>
                </a:solidFill>
                <a:latin typeface="+mn-lt"/>
              </a:rPr>
              <a:t>dvotrećinskom većinom</a:t>
            </a:r>
            <a:r>
              <a:rPr lang="de-AT" dirty="0" smtClean="0">
                <a:solidFill>
                  <a:schemeClr val="tx1"/>
                </a:solidFill>
                <a:latin typeface="+mn-lt"/>
              </a:rPr>
              <a:t>)</a:t>
            </a:r>
            <a:endParaRPr lang="de-AT" dirty="0">
              <a:solidFill>
                <a:schemeClr val="tx1"/>
              </a:solidFill>
              <a:latin typeface="+mn-lt"/>
            </a:endParaRPr>
          </a:p>
          <a:p>
            <a:pPr>
              <a:buFont typeface="Wingdings" panose="05000000000000000000" pitchFamily="2" charset="2"/>
              <a:buChar char="Ø"/>
            </a:pPr>
            <a:r>
              <a:rPr lang="hr-HR" u="sng" dirty="0" smtClean="0">
                <a:hlinkClick r:id="rId2"/>
              </a:rPr>
              <a:t> </a:t>
            </a:r>
            <a:r>
              <a:rPr lang="en-GB" u="sng" dirty="0" smtClean="0">
                <a:hlinkClick r:id="rId2"/>
              </a:rPr>
              <a:t>https</a:t>
            </a:r>
            <a:r>
              <a:rPr lang="en-GB" u="sng" dirty="0">
                <a:hlinkClick r:id="rId2"/>
              </a:rPr>
              <a:t>://ec.europa.eu/info/law/cross-border-cases/judicial-cooperation/networks-and-bodies-supporting-judicial-cooperation/european-public-prosecutors-office_en#decisions-of-the-college-of-the-eppo</a:t>
            </a:r>
            <a:endParaRPr lang="en-GB" u="sng" dirty="0"/>
          </a:p>
          <a:p>
            <a:pPr marL="0" indent="0">
              <a:buNone/>
            </a:pPr>
            <a:r>
              <a:rPr lang="hr-HR" dirty="0" smtClean="0">
                <a:solidFill>
                  <a:schemeClr val="tx1"/>
                </a:solidFill>
                <a:latin typeface="+mn-lt"/>
              </a:rPr>
              <a:t>Odluka </a:t>
            </a:r>
            <a:r>
              <a:rPr lang="es-ES_tradnl" dirty="0" smtClean="0">
                <a:solidFill>
                  <a:schemeClr val="tx1"/>
                </a:solidFill>
                <a:latin typeface="+mn-lt"/>
              </a:rPr>
              <a:t>03/2020 </a:t>
            </a:r>
            <a:r>
              <a:rPr lang="hr-HR" dirty="0" smtClean="0">
                <a:solidFill>
                  <a:schemeClr val="tx1"/>
                </a:solidFill>
                <a:latin typeface="+mn-lt"/>
              </a:rPr>
              <a:t>Kolegija </a:t>
            </a:r>
            <a:r>
              <a:rPr lang="hr-HR" dirty="0" err="1" smtClean="0">
                <a:solidFill>
                  <a:schemeClr val="tx1"/>
                </a:solidFill>
                <a:latin typeface="+mn-lt"/>
              </a:rPr>
              <a:t>EPPO</a:t>
            </a:r>
            <a:r>
              <a:rPr lang="hr-HR" dirty="0" smtClean="0">
                <a:solidFill>
                  <a:schemeClr val="tx1"/>
                </a:solidFill>
                <a:latin typeface="+mn-lt"/>
              </a:rPr>
              <a:t>-a o unutarnjem poslovniku</a:t>
            </a:r>
            <a:endParaRPr lang="de-AT" dirty="0">
              <a:solidFill>
                <a:schemeClr val="tx1"/>
              </a:solidFill>
              <a:latin typeface="+mn-lt"/>
            </a:endParaRPr>
          </a:p>
          <a:p>
            <a:pPr>
              <a:buFont typeface="Wingdings" panose="05000000000000000000" pitchFamily="2" charset="2"/>
              <a:buChar char="Ø"/>
            </a:pPr>
            <a:r>
              <a:rPr lang="hr-HR" dirty="0" smtClean="0">
                <a:solidFill>
                  <a:schemeClr val="tx1"/>
                </a:solidFill>
                <a:latin typeface="+mn-lt"/>
              </a:rPr>
              <a:t> </a:t>
            </a:r>
            <a:r>
              <a:rPr lang="de-AT" dirty="0" smtClean="0">
                <a:solidFill>
                  <a:schemeClr val="tx1"/>
                </a:solidFill>
                <a:latin typeface="+mn-lt"/>
              </a:rPr>
              <a:t>O</a:t>
            </a:r>
            <a:r>
              <a:rPr lang="hr-HR" dirty="0" smtClean="0">
                <a:solidFill>
                  <a:schemeClr val="tx1"/>
                </a:solidFill>
                <a:latin typeface="+mn-lt"/>
              </a:rPr>
              <a:t>stale odluke</a:t>
            </a:r>
            <a:r>
              <a:rPr lang="de-AT" dirty="0" smtClean="0">
                <a:solidFill>
                  <a:schemeClr val="tx1"/>
                </a:solidFill>
                <a:latin typeface="+mn-lt"/>
              </a:rPr>
              <a:t> </a:t>
            </a:r>
            <a:endParaRPr lang="de-AT" dirty="0">
              <a:solidFill>
                <a:schemeClr val="tx1"/>
              </a:solidFill>
              <a:latin typeface="+mn-lt"/>
            </a:endParaRPr>
          </a:p>
          <a:p>
            <a:pPr lvl="1">
              <a:buFont typeface="Wingdings" panose="05000000000000000000" pitchFamily="2" charset="2"/>
              <a:buChar char="ü"/>
            </a:pPr>
            <a:r>
              <a:rPr lang="hr-HR" dirty="0" smtClean="0">
                <a:solidFill>
                  <a:schemeClr val="tx1"/>
                </a:solidFill>
                <a:latin typeface="+mn-lt"/>
              </a:rPr>
              <a:t>Odluka</a:t>
            </a:r>
            <a:r>
              <a:rPr lang="de-AT" dirty="0" smtClean="0">
                <a:solidFill>
                  <a:schemeClr val="tx1"/>
                </a:solidFill>
                <a:latin typeface="+mn-lt"/>
              </a:rPr>
              <a:t> </a:t>
            </a:r>
            <a:r>
              <a:rPr lang="de-AT" dirty="0">
                <a:solidFill>
                  <a:schemeClr val="tx1"/>
                </a:solidFill>
                <a:latin typeface="+mn-lt"/>
              </a:rPr>
              <a:t>2/2020 </a:t>
            </a:r>
            <a:r>
              <a:rPr lang="hr-HR" dirty="0" smtClean="0">
                <a:solidFill>
                  <a:schemeClr val="tx1"/>
                </a:solidFill>
                <a:latin typeface="+mn-lt"/>
              </a:rPr>
              <a:t>Kolegija </a:t>
            </a:r>
            <a:r>
              <a:rPr lang="de-AT" dirty="0" err="1" smtClean="0">
                <a:solidFill>
                  <a:schemeClr val="tx1"/>
                </a:solidFill>
                <a:latin typeface="+mn-lt"/>
              </a:rPr>
              <a:t>EPPO</a:t>
            </a:r>
            <a:r>
              <a:rPr lang="hr-HR" dirty="0" smtClean="0">
                <a:solidFill>
                  <a:schemeClr val="tx1"/>
                </a:solidFill>
                <a:latin typeface="+mn-lt"/>
              </a:rPr>
              <a:t>-a </a:t>
            </a:r>
            <a:r>
              <a:rPr lang="de-AT" dirty="0" smtClean="0">
                <a:solidFill>
                  <a:schemeClr val="tx1"/>
                </a:solidFill>
                <a:latin typeface="+mn-lt"/>
              </a:rPr>
              <a:t>o</a:t>
            </a:r>
            <a:r>
              <a:rPr lang="hr-HR" dirty="0" smtClean="0">
                <a:solidFill>
                  <a:schemeClr val="tx1"/>
                </a:solidFill>
                <a:latin typeface="+mn-lt"/>
              </a:rPr>
              <a:t> internim pravilima o jeziku</a:t>
            </a:r>
            <a:endParaRPr lang="de-AT" dirty="0">
              <a:solidFill>
                <a:schemeClr val="tx1"/>
              </a:solidFill>
              <a:latin typeface="+mn-lt"/>
            </a:endParaRPr>
          </a:p>
          <a:p>
            <a:pPr lvl="1">
              <a:buFont typeface="Wingdings" panose="05000000000000000000" pitchFamily="2" charset="2"/>
              <a:buChar char="ü"/>
            </a:pPr>
            <a:r>
              <a:rPr lang="hr-HR" dirty="0" smtClean="0">
                <a:solidFill>
                  <a:schemeClr val="tx1"/>
                </a:solidFill>
                <a:latin typeface="+mn-lt"/>
              </a:rPr>
              <a:t>Odluke</a:t>
            </a:r>
            <a:r>
              <a:rPr lang="de-AT" dirty="0" smtClean="0">
                <a:solidFill>
                  <a:schemeClr val="tx1"/>
                </a:solidFill>
                <a:latin typeface="+mn-lt"/>
              </a:rPr>
              <a:t> </a:t>
            </a:r>
            <a:r>
              <a:rPr lang="de-AT" dirty="0">
                <a:solidFill>
                  <a:schemeClr val="tx1"/>
                </a:solidFill>
                <a:latin typeface="+mn-lt"/>
              </a:rPr>
              <a:t>5</a:t>
            </a:r>
            <a:r>
              <a:rPr lang="de-AT" dirty="0" smtClean="0">
                <a:solidFill>
                  <a:schemeClr val="tx1"/>
                </a:solidFill>
                <a:latin typeface="+mn-lt"/>
              </a:rPr>
              <a:t>,</a:t>
            </a:r>
            <a:r>
              <a:rPr lang="hr-HR" dirty="0" smtClean="0">
                <a:solidFill>
                  <a:schemeClr val="tx1"/>
                </a:solidFill>
                <a:latin typeface="+mn-lt"/>
              </a:rPr>
              <a:t> </a:t>
            </a:r>
            <a:r>
              <a:rPr lang="de-AT" dirty="0" smtClean="0">
                <a:solidFill>
                  <a:schemeClr val="tx1"/>
                </a:solidFill>
                <a:latin typeface="+mn-lt"/>
              </a:rPr>
              <a:t>6,</a:t>
            </a:r>
            <a:r>
              <a:rPr lang="hr-HR" dirty="0" smtClean="0">
                <a:solidFill>
                  <a:schemeClr val="tx1"/>
                </a:solidFill>
                <a:latin typeface="+mn-lt"/>
              </a:rPr>
              <a:t> </a:t>
            </a:r>
            <a:r>
              <a:rPr lang="de-AT" dirty="0" smtClean="0">
                <a:solidFill>
                  <a:schemeClr val="tx1"/>
                </a:solidFill>
                <a:latin typeface="+mn-lt"/>
              </a:rPr>
              <a:t>8</a:t>
            </a:r>
            <a:r>
              <a:rPr lang="hr-HR" dirty="0" smtClean="0">
                <a:solidFill>
                  <a:schemeClr val="tx1"/>
                </a:solidFill>
                <a:latin typeface="+mn-lt"/>
              </a:rPr>
              <a:t> i </a:t>
            </a:r>
            <a:r>
              <a:rPr lang="de-AT" dirty="0" smtClean="0">
                <a:solidFill>
                  <a:schemeClr val="tx1"/>
                </a:solidFill>
                <a:latin typeface="+mn-lt"/>
              </a:rPr>
              <a:t>9/2020 o </a:t>
            </a:r>
            <a:r>
              <a:rPr lang="hr-HR" dirty="0" smtClean="0">
                <a:solidFill>
                  <a:schemeClr val="tx1"/>
                </a:solidFill>
                <a:latin typeface="+mn-lt"/>
              </a:rPr>
              <a:t>službeniku za zaštitu podataka</a:t>
            </a:r>
            <a:r>
              <a:rPr lang="de-AT" dirty="0" smtClean="0">
                <a:solidFill>
                  <a:schemeClr val="tx1"/>
                </a:solidFill>
                <a:latin typeface="+mn-lt"/>
              </a:rPr>
              <a:t>, </a:t>
            </a:r>
            <a:r>
              <a:rPr lang="hr-HR" dirty="0" smtClean="0">
                <a:solidFill>
                  <a:schemeClr val="tx1"/>
                </a:solidFill>
                <a:latin typeface="+mn-lt"/>
              </a:rPr>
              <a:t>ograničavanju određenih prava ispitanika,</a:t>
            </a:r>
            <a:r>
              <a:rPr lang="de-AT" dirty="0" smtClean="0">
                <a:solidFill>
                  <a:schemeClr val="tx1"/>
                </a:solidFill>
                <a:latin typeface="+mn-lt"/>
              </a:rPr>
              <a:t> </a:t>
            </a:r>
            <a:r>
              <a:rPr lang="hr-HR" dirty="0" smtClean="0">
                <a:solidFill>
                  <a:schemeClr val="tx1"/>
                </a:solidFill>
                <a:latin typeface="+mn-lt"/>
              </a:rPr>
              <a:t>javnom pristupu dokumentima </a:t>
            </a:r>
            <a:r>
              <a:rPr lang="de-AT" dirty="0" err="1" smtClean="0">
                <a:solidFill>
                  <a:schemeClr val="tx1"/>
                </a:solidFill>
                <a:latin typeface="+mn-lt"/>
              </a:rPr>
              <a:t>EPPO</a:t>
            </a:r>
            <a:r>
              <a:rPr lang="hr-HR" dirty="0" smtClean="0">
                <a:solidFill>
                  <a:schemeClr val="tx1"/>
                </a:solidFill>
                <a:latin typeface="+mn-lt"/>
              </a:rPr>
              <a:t>-a i obradi osobnih podataka koju provodi </a:t>
            </a:r>
            <a:r>
              <a:rPr lang="de-AT" dirty="0" err="1" smtClean="0">
                <a:solidFill>
                  <a:schemeClr val="tx1"/>
                </a:solidFill>
                <a:latin typeface="+mn-lt"/>
              </a:rPr>
              <a:t>EPPO</a:t>
            </a:r>
            <a:endParaRPr lang="de-AT" dirty="0">
              <a:solidFill>
                <a:schemeClr val="tx1"/>
              </a:solidFill>
              <a:latin typeface="+mn-lt"/>
            </a:endParaRPr>
          </a:p>
          <a:p>
            <a:pPr lvl="1">
              <a:buFont typeface="Wingdings" panose="05000000000000000000" pitchFamily="2" charset="2"/>
              <a:buChar char="ü"/>
            </a:pPr>
            <a:r>
              <a:rPr lang="hr-HR" dirty="0" smtClean="0">
                <a:solidFill>
                  <a:schemeClr val="tx1"/>
                </a:solidFill>
                <a:latin typeface="+mn-lt"/>
              </a:rPr>
              <a:t>Odluka</a:t>
            </a:r>
            <a:r>
              <a:rPr lang="de-AT" dirty="0" smtClean="0">
                <a:solidFill>
                  <a:schemeClr val="tx1"/>
                </a:solidFill>
                <a:latin typeface="+mn-lt"/>
              </a:rPr>
              <a:t> </a:t>
            </a:r>
            <a:r>
              <a:rPr lang="de-AT" dirty="0">
                <a:solidFill>
                  <a:schemeClr val="tx1"/>
                </a:solidFill>
                <a:latin typeface="+mn-lt"/>
              </a:rPr>
              <a:t>13/2020 </a:t>
            </a:r>
            <a:r>
              <a:rPr lang="hr-HR" dirty="0" smtClean="0">
                <a:solidFill>
                  <a:schemeClr val="tx1"/>
                </a:solidFill>
                <a:latin typeface="+mn-lt"/>
              </a:rPr>
              <a:t>kolegija </a:t>
            </a:r>
            <a:r>
              <a:rPr lang="hr-HR" dirty="0" err="1" smtClean="0">
                <a:solidFill>
                  <a:schemeClr val="tx1"/>
                </a:solidFill>
                <a:latin typeface="+mn-lt"/>
              </a:rPr>
              <a:t>EPPO</a:t>
            </a:r>
            <a:r>
              <a:rPr lang="hr-HR" dirty="0" smtClean="0">
                <a:solidFill>
                  <a:schemeClr val="tx1"/>
                </a:solidFill>
                <a:latin typeface="+mn-lt"/>
              </a:rPr>
              <a:t>-a o pravilima postupka imenovanja </a:t>
            </a:r>
            <a:r>
              <a:rPr lang="hr-HR" dirty="0" err="1" smtClean="0">
                <a:solidFill>
                  <a:schemeClr val="tx1"/>
                </a:solidFill>
                <a:latin typeface="+mn-lt"/>
              </a:rPr>
              <a:t>DET</a:t>
            </a:r>
            <a:r>
              <a:rPr lang="hr-HR" dirty="0" smtClean="0">
                <a:solidFill>
                  <a:schemeClr val="tx1"/>
                </a:solidFill>
                <a:latin typeface="+mn-lt"/>
              </a:rPr>
              <a:t>-ova</a:t>
            </a:r>
            <a:endParaRPr lang="de-AT" dirty="0">
              <a:solidFill>
                <a:schemeClr val="tx1"/>
              </a:solidFill>
              <a:latin typeface="+mn-lt"/>
            </a:endParaRPr>
          </a:p>
          <a:p>
            <a:pPr lvl="1">
              <a:buFont typeface="Wingdings" panose="05000000000000000000" pitchFamily="2" charset="2"/>
              <a:buChar char="ü"/>
            </a:pPr>
            <a:r>
              <a:rPr lang="hr-HR" dirty="0" smtClean="0">
                <a:solidFill>
                  <a:schemeClr val="tx1"/>
                </a:solidFill>
              </a:rPr>
              <a:t>itd., npr.</a:t>
            </a:r>
            <a:r>
              <a:rPr lang="de-AT" dirty="0" smtClean="0">
                <a:solidFill>
                  <a:schemeClr val="tx1"/>
                </a:solidFill>
              </a:rPr>
              <a:t> </a:t>
            </a:r>
            <a:r>
              <a:rPr lang="hr-HR" dirty="0" smtClean="0">
                <a:solidFill>
                  <a:schemeClr val="tx1"/>
                </a:solidFill>
              </a:rPr>
              <a:t>o stalnim vijećima</a:t>
            </a:r>
            <a:endParaRPr lang="de-AT" dirty="0">
              <a:solidFill>
                <a:schemeClr val="tx1"/>
              </a:solidFill>
            </a:endParaRPr>
          </a:p>
          <a:p>
            <a:pPr lvl="1">
              <a:buFont typeface="Wingdings" panose="05000000000000000000" pitchFamily="2" charset="2"/>
              <a:buChar char="ü"/>
            </a:pPr>
            <a:endParaRPr lang="de-AT" dirty="0">
              <a:solidFill>
                <a:schemeClr val="tx1"/>
              </a:solidFill>
              <a:latin typeface="+mn-lt"/>
            </a:endParaRPr>
          </a:p>
        </p:txBody>
      </p:sp>
      <p:sp>
        <p:nvSpPr>
          <p:cNvPr id="4" name="Dia számának helye 3">
            <a:extLst>
              <a:ext uri="{FF2B5EF4-FFF2-40B4-BE49-F238E27FC236}">
                <a16:creationId xmlns:a16="http://schemas.microsoft.com/office/drawing/2014/main" xmlns="" id="{86C94688-2671-4C0C-B81F-DE61DEDD2C93}"/>
              </a:ext>
            </a:extLst>
          </p:cNvPr>
          <p:cNvSpPr>
            <a:spLocks noGrp="1"/>
          </p:cNvSpPr>
          <p:nvPr>
            <p:ph type="sldNum" sz="quarter" idx="12"/>
          </p:nvPr>
        </p:nvSpPr>
        <p:spPr/>
        <p:txBody>
          <a:bodyPr/>
          <a:lstStyle/>
          <a:p>
            <a:fld id="{6113E31D-E2AB-40D1-8B51-AFA5AFEF393A}" type="slidenum">
              <a:rPr lang="en-US" smtClean="0"/>
              <a:t>27</a:t>
            </a:fld>
            <a:endParaRPr lang="en-US" dirty="0"/>
          </a:p>
        </p:txBody>
      </p:sp>
    </p:spTree>
    <p:extLst>
      <p:ext uri="{BB962C8B-B14F-4D97-AF65-F5344CB8AC3E}">
        <p14:creationId xmlns:p14="http://schemas.microsoft.com/office/powerpoint/2010/main" val="1827367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4D1EA8F-F72D-4033-B1EE-0E0F9239D277}"/>
              </a:ext>
            </a:extLst>
          </p:cNvPr>
          <p:cNvSpPr>
            <a:spLocks noGrp="1"/>
          </p:cNvSpPr>
          <p:nvPr>
            <p:ph type="title"/>
          </p:nvPr>
        </p:nvSpPr>
        <p:spPr>
          <a:xfrm>
            <a:off x="491865" y="454243"/>
            <a:ext cx="9925627" cy="1450757"/>
          </a:xfrm>
        </p:spPr>
        <p:txBody>
          <a:bodyPr>
            <a:normAutofit fontScale="90000"/>
          </a:bodyPr>
          <a:lstStyle/>
          <a:p>
            <a:r>
              <a:rPr lang="hr-HR" b="1" dirty="0" smtClean="0"/>
              <a:t>Kako se nacionalni suci i tužitelji uklapaju u tu arhitekturu</a:t>
            </a:r>
            <a:r>
              <a:rPr lang="de-AT" b="1" dirty="0" smtClean="0"/>
              <a:t>?</a:t>
            </a:r>
            <a:r>
              <a:rPr lang="de-AT" b="1" dirty="0"/>
              <a:t/>
            </a:r>
            <a:br>
              <a:rPr lang="de-AT" b="1" dirty="0"/>
            </a:br>
            <a:endParaRPr lang="de-AT" b="1" dirty="0"/>
          </a:p>
        </p:txBody>
      </p:sp>
      <p:sp>
        <p:nvSpPr>
          <p:cNvPr id="3" name="Inhaltsplatzhalter 2">
            <a:extLst>
              <a:ext uri="{FF2B5EF4-FFF2-40B4-BE49-F238E27FC236}">
                <a16:creationId xmlns:a16="http://schemas.microsoft.com/office/drawing/2014/main" xmlns="" id="{B94D30D7-114F-4283-AD80-573C9130ACE0}"/>
              </a:ext>
            </a:extLst>
          </p:cNvPr>
          <p:cNvSpPr>
            <a:spLocks noGrp="1"/>
          </p:cNvSpPr>
          <p:nvPr>
            <p:ph idx="1"/>
          </p:nvPr>
        </p:nvSpPr>
        <p:spPr/>
        <p:txBody>
          <a:bodyPr>
            <a:normAutofit/>
          </a:bodyPr>
          <a:lstStyle/>
          <a:p>
            <a:pPr>
              <a:buFont typeface="Wingdings" panose="05000000000000000000" pitchFamily="2" charset="2"/>
              <a:buChar char="Ø"/>
            </a:pPr>
            <a:r>
              <a:rPr lang="de-AT" dirty="0">
                <a:solidFill>
                  <a:schemeClr val="tx1"/>
                </a:solidFill>
                <a:latin typeface="+mn-lt"/>
              </a:rPr>
              <a:t> </a:t>
            </a:r>
            <a:r>
              <a:rPr lang="hr-HR" sz="3600" dirty="0" smtClean="0">
                <a:solidFill>
                  <a:schemeClr val="tx1"/>
                </a:solidFill>
                <a:latin typeface="+mn-lt"/>
              </a:rPr>
              <a:t>Koje su interakcije moguće između </a:t>
            </a:r>
            <a:r>
              <a:rPr lang="hr-HR" sz="3600" dirty="0" err="1" smtClean="0">
                <a:solidFill>
                  <a:schemeClr val="tx1"/>
                </a:solidFill>
                <a:latin typeface="+mn-lt"/>
              </a:rPr>
              <a:t>EPPO</a:t>
            </a:r>
            <a:r>
              <a:rPr lang="hr-HR" sz="3600" dirty="0" smtClean="0">
                <a:solidFill>
                  <a:schemeClr val="tx1"/>
                </a:solidFill>
                <a:latin typeface="+mn-lt"/>
              </a:rPr>
              <a:t>-a i nacionalnih pravosudnih tijela/tužiteljstava u skladu s vašim nacionalnim pravom</a:t>
            </a:r>
            <a:r>
              <a:rPr lang="de-AT" sz="3600" dirty="0" smtClean="0">
                <a:solidFill>
                  <a:schemeClr val="tx1"/>
                </a:solidFill>
                <a:latin typeface="+mn-lt"/>
              </a:rPr>
              <a:t>?</a:t>
            </a:r>
            <a:endParaRPr lang="de-AT" sz="3600" dirty="0">
              <a:solidFill>
                <a:schemeClr val="tx1"/>
              </a:solidFill>
              <a:latin typeface="+mn-lt"/>
            </a:endParaRPr>
          </a:p>
          <a:p>
            <a:pPr>
              <a:buFont typeface="Wingdings" panose="05000000000000000000" pitchFamily="2" charset="2"/>
              <a:buChar char="Ø"/>
            </a:pPr>
            <a:r>
              <a:rPr lang="hr-HR" sz="3600" dirty="0" smtClean="0">
                <a:solidFill>
                  <a:schemeClr val="tx1"/>
                </a:solidFill>
                <a:latin typeface="+mn-lt"/>
              </a:rPr>
              <a:t> Kako su te interakcije uređene</a:t>
            </a:r>
            <a:r>
              <a:rPr lang="de-AT" sz="3600" dirty="0" smtClean="0">
                <a:solidFill>
                  <a:schemeClr val="tx1"/>
                </a:solidFill>
                <a:latin typeface="+mn-lt"/>
              </a:rPr>
              <a:t>?</a:t>
            </a:r>
            <a:endParaRPr lang="de-AT" sz="3600" dirty="0">
              <a:solidFill>
                <a:schemeClr val="tx1"/>
              </a:solidFill>
              <a:latin typeface="+mn-lt"/>
            </a:endParaRPr>
          </a:p>
          <a:p>
            <a:pPr>
              <a:buFont typeface="Wingdings" panose="05000000000000000000" pitchFamily="2" charset="2"/>
              <a:buChar char="Ø"/>
            </a:pPr>
            <a:r>
              <a:rPr lang="hr-HR" sz="3600" dirty="0" smtClean="0">
                <a:solidFill>
                  <a:schemeClr val="tx1"/>
                </a:solidFill>
                <a:latin typeface="+mn-lt"/>
              </a:rPr>
              <a:t> Kako se i u kojoj fazi kaznenog postupka one odvijaju</a:t>
            </a:r>
            <a:r>
              <a:rPr lang="de-AT" sz="3600" dirty="0" smtClean="0">
                <a:solidFill>
                  <a:schemeClr val="tx1"/>
                </a:solidFill>
                <a:latin typeface="+mn-lt"/>
              </a:rPr>
              <a:t>?</a:t>
            </a:r>
            <a:endParaRPr lang="de-AT" sz="3600" dirty="0">
              <a:solidFill>
                <a:schemeClr val="tx1"/>
              </a:solidFill>
              <a:latin typeface="+mn-lt"/>
            </a:endParaRPr>
          </a:p>
          <a:p>
            <a:pPr lvl="1">
              <a:buFont typeface="Wingdings" panose="05000000000000000000" pitchFamily="2" charset="2"/>
              <a:buChar char="ü"/>
            </a:pPr>
            <a:endParaRPr lang="de-AT" dirty="0">
              <a:solidFill>
                <a:schemeClr val="tx1"/>
              </a:solidFill>
              <a:latin typeface="+mn-lt"/>
            </a:endParaRPr>
          </a:p>
        </p:txBody>
      </p:sp>
      <p:sp>
        <p:nvSpPr>
          <p:cNvPr id="4" name="Dia számának helye 3">
            <a:extLst>
              <a:ext uri="{FF2B5EF4-FFF2-40B4-BE49-F238E27FC236}">
                <a16:creationId xmlns:a16="http://schemas.microsoft.com/office/drawing/2014/main" xmlns="" id="{E8E0F9A0-7DC5-4895-A4B5-47E418482259}"/>
              </a:ext>
            </a:extLst>
          </p:cNvPr>
          <p:cNvSpPr>
            <a:spLocks noGrp="1"/>
          </p:cNvSpPr>
          <p:nvPr>
            <p:ph type="sldNum" sz="quarter" idx="12"/>
          </p:nvPr>
        </p:nvSpPr>
        <p:spPr/>
        <p:txBody>
          <a:bodyPr/>
          <a:lstStyle/>
          <a:p>
            <a:fld id="{6113E31D-E2AB-40D1-8B51-AFA5AFEF393A}" type="slidenum">
              <a:rPr lang="en-US" smtClean="0"/>
              <a:t>28</a:t>
            </a:fld>
            <a:endParaRPr lang="en-US" dirty="0"/>
          </a:p>
        </p:txBody>
      </p:sp>
    </p:spTree>
    <p:extLst>
      <p:ext uri="{BB962C8B-B14F-4D97-AF65-F5344CB8AC3E}">
        <p14:creationId xmlns:p14="http://schemas.microsoft.com/office/powerpoint/2010/main" val="3594539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sz="4000" b="1" dirty="0"/>
              <a:t/>
            </a:r>
            <a:br>
              <a:rPr lang="es-ES_tradnl" sz="4000" b="1" dirty="0"/>
            </a:br>
            <a:r>
              <a:rPr lang="hr-HR" b="1" dirty="0" smtClean="0"/>
              <a:t>ZAVRŠNI KVIZ </a:t>
            </a:r>
            <a:r>
              <a:rPr lang="es-ES_tradnl" sz="4000" b="1" dirty="0" smtClean="0"/>
              <a:t>- </a:t>
            </a:r>
            <a:r>
              <a:rPr lang="hr-HR" sz="4000" b="1" dirty="0" smtClean="0"/>
              <a:t>PROVJERITE SVOJE ZNANJE</a:t>
            </a:r>
            <a:r>
              <a:rPr lang="es-ES_tradnl" sz="4000" b="1" dirty="0"/>
              <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hr-HR" sz="3200" b="1" dirty="0" smtClean="0">
                <a:solidFill>
                  <a:schemeClr val="tx1"/>
                </a:solidFill>
                <a:latin typeface="+mn-lt"/>
              </a:rPr>
              <a:t>Operativna struktura </a:t>
            </a:r>
            <a:r>
              <a:rPr lang="es-ES_tradnl" sz="3200" b="1" dirty="0" err="1" smtClean="0">
                <a:solidFill>
                  <a:schemeClr val="tx1"/>
                </a:solidFill>
                <a:latin typeface="+mn-lt"/>
              </a:rPr>
              <a:t>EPPO</a:t>
            </a:r>
            <a:r>
              <a:rPr lang="hr-HR" sz="3200" b="1" dirty="0" smtClean="0">
                <a:solidFill>
                  <a:schemeClr val="tx1"/>
                </a:solidFill>
                <a:latin typeface="+mn-lt"/>
              </a:rPr>
              <a:t>-a sastoji se od</a:t>
            </a:r>
            <a:r>
              <a:rPr lang="es-ES_tradnl" sz="3200" b="1" dirty="0" smtClean="0">
                <a:solidFill>
                  <a:schemeClr val="tx1"/>
                </a:solidFill>
                <a:latin typeface="+mn-lt"/>
              </a:rPr>
              <a:t>:</a:t>
            </a:r>
            <a:endParaRPr lang="es-ES_tradnl" sz="3200" b="1" dirty="0">
              <a:solidFill>
                <a:schemeClr val="tx1"/>
              </a:solidFill>
              <a:latin typeface="+mn-lt"/>
            </a:endParaRPr>
          </a:p>
          <a:p>
            <a:pPr marL="514350" indent="-514350" algn="just">
              <a:buAutoNum type="alphaUcParenR"/>
            </a:pPr>
            <a:r>
              <a:rPr lang="hr-HR" sz="3200" dirty="0" smtClean="0">
                <a:solidFill>
                  <a:schemeClr val="tx1"/>
                </a:solidFill>
                <a:latin typeface="+mn-lt"/>
              </a:rPr>
              <a:t>stalnih vijeća i delegiranih europskih tužitelja</a:t>
            </a:r>
            <a:endParaRPr lang="es-ES_tradnl" sz="3200" dirty="0">
              <a:solidFill>
                <a:schemeClr val="tx1"/>
              </a:solidFill>
              <a:latin typeface="+mn-lt"/>
            </a:endParaRPr>
          </a:p>
          <a:p>
            <a:pPr marL="514350" indent="-514350" algn="just">
              <a:buAutoNum type="alphaUcParenR"/>
            </a:pPr>
            <a:r>
              <a:rPr lang="hr-HR" sz="3200" dirty="0" smtClean="0">
                <a:solidFill>
                  <a:schemeClr val="tx1"/>
                </a:solidFill>
                <a:latin typeface="+mn-lt"/>
              </a:rPr>
              <a:t>stalnih vijeća, delegiranih europskih tužitelja i, u iznimnim slučajevima, europskih tužitelja</a:t>
            </a:r>
            <a:endParaRPr lang="es-ES_tradnl" sz="3200" dirty="0">
              <a:solidFill>
                <a:schemeClr val="tx1"/>
              </a:solidFill>
              <a:latin typeface="+mn-lt"/>
            </a:endParaRPr>
          </a:p>
          <a:p>
            <a:pPr marL="514350" indent="-514350" algn="just">
              <a:buAutoNum type="alphaUcParenR"/>
            </a:pPr>
            <a:r>
              <a:rPr lang="hr-HR" sz="3200" dirty="0" smtClean="0">
                <a:solidFill>
                  <a:schemeClr val="tx1"/>
                </a:solidFill>
                <a:latin typeface="+mn-lt"/>
              </a:rPr>
              <a:t>glavnog europskog tužitelja, kolegija, stalnih vijeća, delegiranih europskih tužitelja i, u iznimnim slučajevima, europskih tužitelja</a:t>
            </a:r>
            <a:endParaRPr lang="es-ES_tradnl" sz="3200" dirty="0">
              <a:solidFill>
                <a:schemeClr val="tx1"/>
              </a:solidFill>
              <a:latin typeface="+mn-lt"/>
            </a:endParaRPr>
          </a:p>
          <a:p>
            <a:pPr marL="457200" indent="-457200" algn="just">
              <a:buFont typeface="+mj-lt"/>
              <a:buAutoNum type="alphaLcParenR"/>
            </a:pPr>
            <a:endParaRPr lang="en-US" sz="3200" dirty="0"/>
          </a:p>
          <a:p>
            <a:pPr algn="just"/>
            <a:endParaRPr lang="es-ES" sz="3200" dirty="0"/>
          </a:p>
        </p:txBody>
      </p:sp>
      <p:sp>
        <p:nvSpPr>
          <p:cNvPr id="4" name="Textfeld 3">
            <a:extLst>
              <a:ext uri="{FF2B5EF4-FFF2-40B4-BE49-F238E27FC236}">
                <a16:creationId xmlns:a16="http://schemas.microsoft.com/office/drawing/2014/main" xmlns="" id="{9879E5DF-13C8-467B-8567-64C26845CEF4}"/>
              </a:ext>
            </a:extLst>
          </p:cNvPr>
          <p:cNvSpPr txBox="1"/>
          <p:nvPr/>
        </p:nvSpPr>
        <p:spPr>
          <a:xfrm>
            <a:off x="8064500" y="3628066"/>
            <a:ext cx="3441700" cy="584775"/>
          </a:xfrm>
          <a:prstGeom prst="rect">
            <a:avLst/>
          </a:prstGeom>
          <a:noFill/>
        </p:spPr>
        <p:txBody>
          <a:bodyPr wrap="square" rtlCol="0">
            <a:spAutoFit/>
          </a:bodyPr>
          <a:lstStyle/>
          <a:p>
            <a:r>
              <a:rPr lang="hr-HR" sz="3200" dirty="0" smtClean="0">
                <a:solidFill>
                  <a:schemeClr val="accent1">
                    <a:lumMod val="60000"/>
                    <a:lumOff val="40000"/>
                  </a:schemeClr>
                </a:solidFill>
              </a:rPr>
              <a:t>Točan odgovor</a:t>
            </a:r>
            <a:r>
              <a:rPr lang="es-ES_tradnl" sz="3200" dirty="0" smtClean="0">
                <a:solidFill>
                  <a:schemeClr val="accent1">
                    <a:lumMod val="60000"/>
                    <a:lumOff val="40000"/>
                  </a:schemeClr>
                </a:solidFill>
              </a:rPr>
              <a:t>: </a:t>
            </a:r>
            <a:r>
              <a:rPr lang="es-ES_tradnl" sz="3200" dirty="0">
                <a:solidFill>
                  <a:schemeClr val="accent1">
                    <a:lumMod val="60000"/>
                    <a:lumOff val="40000"/>
                  </a:schemeClr>
                </a:solidFill>
              </a:rPr>
              <a:t>B)</a:t>
            </a:r>
            <a:endParaRPr lang="de-DE" sz="3200" dirty="0">
              <a:solidFill>
                <a:schemeClr val="accent1">
                  <a:lumMod val="60000"/>
                  <a:lumOff val="40000"/>
                </a:schemeClr>
              </a:solidFill>
            </a:endParaRPr>
          </a:p>
        </p:txBody>
      </p:sp>
      <p:sp>
        <p:nvSpPr>
          <p:cNvPr id="5" name="Dia számának helye 4">
            <a:extLst>
              <a:ext uri="{FF2B5EF4-FFF2-40B4-BE49-F238E27FC236}">
                <a16:creationId xmlns:a16="http://schemas.microsoft.com/office/drawing/2014/main" xmlns="" id="{68D3B4EB-541F-4717-BA08-544DCF80564E}"/>
              </a:ext>
            </a:extLst>
          </p:cNvPr>
          <p:cNvSpPr>
            <a:spLocks noGrp="1"/>
          </p:cNvSpPr>
          <p:nvPr>
            <p:ph type="sldNum" sz="quarter" idx="12"/>
          </p:nvPr>
        </p:nvSpPr>
        <p:spPr/>
        <p:txBody>
          <a:bodyPr/>
          <a:lstStyle/>
          <a:p>
            <a:fld id="{6113E31D-E2AB-40D1-8B51-AFA5AFEF393A}" type="slidenum">
              <a:rPr lang="en-US" smtClean="0"/>
              <a:t>29</a:t>
            </a:fld>
            <a:endParaRPr lang="en-US" dirty="0"/>
          </a:p>
        </p:txBody>
      </p:sp>
    </p:spTree>
    <p:extLst>
      <p:ext uri="{BB962C8B-B14F-4D97-AF65-F5344CB8AC3E}">
        <p14:creationId xmlns:p14="http://schemas.microsoft.com/office/powerpoint/2010/main" val="240996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3123" y="2379530"/>
            <a:ext cx="10181453" cy="1450757"/>
          </a:xfrm>
        </p:spPr>
        <p:txBody>
          <a:bodyPr>
            <a:normAutofit fontScale="90000"/>
          </a:bodyPr>
          <a:lstStyle/>
          <a:p>
            <a:r>
              <a:rPr lang="es-ES_tradnl" sz="5400" dirty="0"/>
              <a:t>I. </a:t>
            </a:r>
            <a:r>
              <a:rPr lang="hr-HR" sz="5400" dirty="0" smtClean="0"/>
              <a:t>KAKO JE USTROJEN URED </a:t>
            </a:r>
            <a:r>
              <a:rPr lang="hr-HR" sz="5400" dirty="0" err="1" smtClean="0"/>
              <a:t>EPPO</a:t>
            </a:r>
            <a:r>
              <a:rPr lang="hr-HR" sz="5400" dirty="0" smtClean="0"/>
              <a:t>-a</a:t>
            </a:r>
            <a:r>
              <a:rPr lang="es-ES_tradnl" sz="5400" dirty="0" smtClean="0"/>
              <a:t>?</a:t>
            </a:r>
            <a:r>
              <a:rPr lang="es-ES_tradnl" dirty="0"/>
              <a:t/>
            </a:r>
            <a:br>
              <a:rPr lang="es-ES_tradnl" dirty="0"/>
            </a:br>
            <a:endParaRPr lang="es-ES" dirty="0"/>
          </a:p>
        </p:txBody>
      </p:sp>
      <p:sp>
        <p:nvSpPr>
          <p:cNvPr id="3" name="Dia számának helye 2">
            <a:extLst>
              <a:ext uri="{FF2B5EF4-FFF2-40B4-BE49-F238E27FC236}">
                <a16:creationId xmlns:a16="http://schemas.microsoft.com/office/drawing/2014/main" xmlns="" id="{8279F152-BFBF-4EDC-A311-A2C30004D9B3}"/>
              </a:ext>
            </a:extLst>
          </p:cNvPr>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3895528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hr-HR" dirty="0" smtClean="0">
                <a:solidFill>
                  <a:schemeClr val="tx1">
                    <a:lumMod val="50000"/>
                    <a:lumOff val="50000"/>
                  </a:schemeClr>
                </a:solidFill>
              </a:rPr>
              <a:t>Hvala vam na pozornosti.</a:t>
            </a:r>
            <a:endParaRPr lang="en-GB" dirty="0">
              <a:solidFill>
                <a:schemeClr val="tx1">
                  <a:lumMod val="50000"/>
                  <a:lumOff val="50000"/>
                </a:schemeClr>
              </a:solidFill>
            </a:endParaRPr>
          </a:p>
        </p:txBody>
      </p:sp>
      <p:sp>
        <p:nvSpPr>
          <p:cNvPr id="3" name="Textplatzhalter 2"/>
          <p:cNvSpPr>
            <a:spLocks noGrp="1"/>
          </p:cNvSpPr>
          <p:nvPr>
            <p:ph type="body" idx="1"/>
          </p:nvPr>
        </p:nvSpPr>
        <p:spPr/>
        <p:txBody>
          <a:bodyPr>
            <a:normAutofit lnSpcReduction="10000"/>
          </a:bodyPr>
          <a:lstStyle/>
          <a:p>
            <a:endParaRPr lang="de-DE" dirty="0"/>
          </a:p>
          <a:p>
            <a:r>
              <a:rPr lang="de-D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sz="4000" b="1" dirty="0"/>
              <a:t/>
            </a:r>
            <a:br>
              <a:rPr lang="es-ES_tradnl" sz="4000" b="1" dirty="0"/>
            </a:br>
            <a:r>
              <a:rPr lang="hr-HR" sz="4000" b="1" dirty="0" smtClean="0"/>
              <a:t>KVIZ </a:t>
            </a:r>
            <a:r>
              <a:rPr lang="es-ES_tradnl" sz="4000" b="1" dirty="0" smtClean="0"/>
              <a:t>- </a:t>
            </a:r>
            <a:r>
              <a:rPr lang="hr-HR" b="1" dirty="0" smtClean="0"/>
              <a:t>PROVJERITE SVOJE ZNANJE</a:t>
            </a:r>
            <a:r>
              <a:rPr lang="es-ES_tradnl" sz="4000" b="1" dirty="0"/>
              <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hr-HR" sz="3200" b="1" dirty="0" smtClean="0">
                <a:solidFill>
                  <a:schemeClr val="tx1"/>
                </a:solidFill>
                <a:latin typeface="+mn-lt"/>
              </a:rPr>
              <a:t>KAKO JE USTROJEN URED</a:t>
            </a:r>
            <a:r>
              <a:rPr lang="es-ES_tradnl" sz="3200" b="1" dirty="0" smtClean="0">
                <a:solidFill>
                  <a:schemeClr val="tx1"/>
                </a:solidFill>
                <a:latin typeface="+mn-lt"/>
              </a:rPr>
              <a:t> </a:t>
            </a:r>
            <a:r>
              <a:rPr lang="es-ES_tradnl" sz="3200" b="1" dirty="0" err="1" smtClean="0">
                <a:solidFill>
                  <a:schemeClr val="tx1"/>
                </a:solidFill>
                <a:latin typeface="+mn-lt"/>
              </a:rPr>
              <a:t>EPPO</a:t>
            </a:r>
            <a:r>
              <a:rPr lang="hr-HR" sz="3200" b="1" dirty="0" smtClean="0">
                <a:solidFill>
                  <a:schemeClr val="tx1"/>
                </a:solidFill>
                <a:latin typeface="+mn-lt"/>
              </a:rPr>
              <a:t>-a</a:t>
            </a:r>
            <a:r>
              <a:rPr lang="es-ES_tradnl" sz="3200" b="1" dirty="0" smtClean="0">
                <a:solidFill>
                  <a:schemeClr val="tx1"/>
                </a:solidFill>
                <a:latin typeface="+mn-lt"/>
              </a:rPr>
              <a:t>?</a:t>
            </a:r>
            <a:endParaRPr lang="es-ES_tradnl" sz="3200" b="1" dirty="0">
              <a:solidFill>
                <a:schemeClr val="tx1"/>
              </a:solidFill>
              <a:latin typeface="+mn-lt"/>
            </a:endParaRPr>
          </a:p>
          <a:p>
            <a:pPr marL="457200" indent="-457200" algn="just">
              <a:buFont typeface="+mj-lt"/>
              <a:buAutoNum type="alphaLcParenR"/>
            </a:pPr>
            <a:r>
              <a:rPr lang="hr-HR" sz="3200" dirty="0" smtClean="0">
                <a:solidFill>
                  <a:schemeClr val="tx1"/>
                </a:solidFill>
                <a:latin typeface="+mn-lt"/>
              </a:rPr>
              <a:t>Kao agencija Unije</a:t>
            </a:r>
            <a:r>
              <a:rPr lang="en-US" sz="3200" dirty="0" smtClean="0">
                <a:solidFill>
                  <a:schemeClr val="accent1">
                    <a:lumMod val="60000"/>
                    <a:lumOff val="40000"/>
                  </a:schemeClr>
                </a:solidFill>
                <a:latin typeface="+mn-lt"/>
              </a:rPr>
              <a:t>, </a:t>
            </a:r>
            <a:r>
              <a:rPr lang="hr-HR" sz="3200" dirty="0" smtClean="0">
                <a:solidFill>
                  <a:schemeClr val="tx1"/>
                </a:solidFill>
                <a:latin typeface="+mn-lt"/>
              </a:rPr>
              <a:t>sa sjedištem u</a:t>
            </a:r>
            <a:r>
              <a:rPr lang="en-US" sz="3200" dirty="0" smtClean="0">
                <a:solidFill>
                  <a:schemeClr val="tx1"/>
                </a:solidFill>
                <a:latin typeface="+mn-lt"/>
              </a:rPr>
              <a:t> Luxembourg</a:t>
            </a:r>
            <a:r>
              <a:rPr lang="hr-HR" sz="3200" dirty="0" smtClean="0">
                <a:solidFill>
                  <a:schemeClr val="tx1"/>
                </a:solidFill>
                <a:latin typeface="+mn-lt"/>
              </a:rPr>
              <a:t>u</a:t>
            </a:r>
            <a:r>
              <a:rPr lang="en-US" sz="3200" dirty="0" smtClean="0">
                <a:solidFill>
                  <a:schemeClr val="tx1"/>
                </a:solidFill>
                <a:latin typeface="+mn-lt"/>
              </a:rPr>
              <a:t> (</a:t>
            </a:r>
            <a:r>
              <a:rPr lang="hr-HR" sz="3200" dirty="0" smtClean="0">
                <a:solidFill>
                  <a:schemeClr val="tx1"/>
                </a:solidFill>
                <a:latin typeface="+mn-lt"/>
              </a:rPr>
              <a:t>slično kao </a:t>
            </a:r>
            <a:r>
              <a:rPr lang="es-ES_tradnl" sz="3200" dirty="0" err="1" smtClean="0">
                <a:solidFill>
                  <a:schemeClr val="tx1"/>
                </a:solidFill>
                <a:latin typeface="+mn-lt"/>
              </a:rPr>
              <a:t>Eurojust</a:t>
            </a:r>
            <a:r>
              <a:rPr lang="es-ES_tradnl" sz="3200" dirty="0" smtClean="0">
                <a:solidFill>
                  <a:schemeClr val="tx1"/>
                </a:solidFill>
                <a:latin typeface="+mn-lt"/>
              </a:rPr>
              <a:t> </a:t>
            </a:r>
            <a:r>
              <a:rPr lang="hr-HR" sz="3200" dirty="0" smtClean="0">
                <a:solidFill>
                  <a:schemeClr val="tx1"/>
                </a:solidFill>
                <a:latin typeface="+mn-lt"/>
              </a:rPr>
              <a:t>u Hagu</a:t>
            </a:r>
            <a:r>
              <a:rPr lang="en-US" sz="3200" dirty="0" smtClean="0">
                <a:solidFill>
                  <a:schemeClr val="tx1"/>
                </a:solidFill>
                <a:latin typeface="+mn-lt"/>
              </a:rPr>
              <a:t>)</a:t>
            </a:r>
            <a:endParaRPr lang="en-US" sz="3200" dirty="0">
              <a:solidFill>
                <a:schemeClr val="tx1"/>
              </a:solidFill>
              <a:latin typeface="+mn-lt"/>
            </a:endParaRPr>
          </a:p>
          <a:p>
            <a:pPr marL="457200" indent="-457200" algn="just">
              <a:buFont typeface="+mj-lt"/>
              <a:buAutoNum type="alphaLcParenR"/>
            </a:pPr>
            <a:r>
              <a:rPr lang="hr-HR" sz="3200" dirty="0" smtClean="0">
                <a:solidFill>
                  <a:schemeClr val="tx1"/>
                </a:solidFill>
                <a:latin typeface="+mn-lt"/>
              </a:rPr>
              <a:t>Sastoji se od različitih ureda</a:t>
            </a:r>
            <a:r>
              <a:rPr lang="en-US" sz="3200" dirty="0" smtClean="0">
                <a:solidFill>
                  <a:schemeClr val="tx1"/>
                </a:solidFill>
                <a:latin typeface="+mn-lt"/>
              </a:rPr>
              <a:t>: </a:t>
            </a:r>
            <a:r>
              <a:rPr lang="hr-HR" sz="3200" dirty="0" smtClean="0">
                <a:solidFill>
                  <a:schemeClr val="tx1"/>
                </a:solidFill>
                <a:latin typeface="+mn-lt"/>
              </a:rPr>
              <a:t>jednog u </a:t>
            </a:r>
            <a:r>
              <a:rPr lang="en-US" sz="3200" dirty="0" smtClean="0">
                <a:solidFill>
                  <a:schemeClr val="tx1"/>
                </a:solidFill>
                <a:latin typeface="+mn-lt"/>
              </a:rPr>
              <a:t>Luxembourg</a:t>
            </a:r>
            <a:r>
              <a:rPr lang="hr-HR" sz="3200" dirty="0" smtClean="0">
                <a:solidFill>
                  <a:schemeClr val="tx1"/>
                </a:solidFill>
                <a:latin typeface="+mn-lt"/>
              </a:rPr>
              <a:t>u i po jednog u svakoj od država članica sudionica</a:t>
            </a:r>
            <a:endParaRPr lang="en-US" sz="3200" dirty="0">
              <a:solidFill>
                <a:schemeClr val="tx1"/>
              </a:solidFill>
              <a:latin typeface="+mn-lt"/>
            </a:endParaRPr>
          </a:p>
          <a:p>
            <a:pPr marL="457200" indent="-457200" algn="just">
              <a:buFont typeface="+mj-lt"/>
              <a:buAutoNum type="alphaLcParenR"/>
            </a:pPr>
            <a:r>
              <a:rPr lang="hr-HR" sz="3200" dirty="0" smtClean="0">
                <a:solidFill>
                  <a:schemeClr val="tx1"/>
                </a:solidFill>
                <a:latin typeface="+mn-lt"/>
              </a:rPr>
              <a:t>Riječ je o jedinstvenom uredu ustrojenom na dvije razine: europskoj i nacionalnoj</a:t>
            </a:r>
            <a:endParaRPr lang="es-ES" sz="3200" dirty="0">
              <a:solidFill>
                <a:schemeClr val="tx1"/>
              </a:solidFill>
              <a:latin typeface="+mn-lt"/>
            </a:endParaRPr>
          </a:p>
        </p:txBody>
      </p:sp>
      <p:sp>
        <p:nvSpPr>
          <p:cNvPr id="4" name="Dia számának helye 3">
            <a:extLst>
              <a:ext uri="{FF2B5EF4-FFF2-40B4-BE49-F238E27FC236}">
                <a16:creationId xmlns:a16="http://schemas.microsoft.com/office/drawing/2014/main" xmlns="" id="{16764907-7DDB-4981-BDA3-89B93D7B41AF}"/>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226609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hr-HR" dirty="0" smtClean="0"/>
              <a:t>Članak</a:t>
            </a:r>
            <a:r>
              <a:rPr lang="es-ES_tradnl" dirty="0" smtClean="0"/>
              <a:t> 8</a:t>
            </a:r>
            <a:r>
              <a:rPr lang="hr-HR" dirty="0" smtClean="0"/>
              <a:t>.</a:t>
            </a:r>
            <a:r>
              <a:rPr lang="es-ES_tradnl" dirty="0" smtClean="0"/>
              <a:t> </a:t>
            </a:r>
            <a:r>
              <a:rPr lang="hr-HR" dirty="0" smtClean="0"/>
              <a:t>Struktura </a:t>
            </a:r>
            <a:r>
              <a:rPr lang="hr-HR" dirty="0" err="1" smtClean="0"/>
              <a:t>EPPO</a:t>
            </a:r>
            <a:r>
              <a:rPr lang="hr-HR" dirty="0" smtClean="0"/>
              <a:t>-a</a:t>
            </a:r>
            <a:endParaRPr lang="es-ES" dirty="0"/>
          </a:p>
        </p:txBody>
      </p:sp>
      <p:sp>
        <p:nvSpPr>
          <p:cNvPr id="3" name="Marcador de contenido 2"/>
          <p:cNvSpPr>
            <a:spLocks noGrp="1"/>
          </p:cNvSpPr>
          <p:nvPr>
            <p:ph idx="1"/>
          </p:nvPr>
        </p:nvSpPr>
        <p:spPr/>
        <p:txBody>
          <a:bodyPr>
            <a:normAutofit/>
          </a:bodyPr>
          <a:lstStyle/>
          <a:p>
            <a:pPr marL="0" indent="0">
              <a:buNone/>
            </a:pPr>
            <a:r>
              <a:rPr lang="en-US" dirty="0">
                <a:solidFill>
                  <a:schemeClr val="tx1"/>
                </a:solidFill>
                <a:latin typeface="+mn-lt"/>
              </a:rPr>
              <a:t>1. </a:t>
            </a:r>
            <a:r>
              <a:rPr lang="en-US" dirty="0" err="1" smtClean="0">
                <a:solidFill>
                  <a:schemeClr val="tx1"/>
                </a:solidFill>
                <a:latin typeface="+mn-lt"/>
              </a:rPr>
              <a:t>EPPO</a:t>
            </a:r>
            <a:r>
              <a:rPr lang="en-US" dirty="0" smtClean="0">
                <a:solidFill>
                  <a:schemeClr val="tx1"/>
                </a:solidFill>
                <a:latin typeface="+mn-lt"/>
              </a:rPr>
              <a:t> </a:t>
            </a:r>
            <a:r>
              <a:rPr lang="hr-HR" dirty="0" smtClean="0">
                <a:solidFill>
                  <a:schemeClr val="tx1"/>
                </a:solidFill>
                <a:latin typeface="+mn-lt"/>
              </a:rPr>
              <a:t>je</a:t>
            </a:r>
            <a:r>
              <a:rPr lang="en-US" dirty="0" smtClean="0">
                <a:solidFill>
                  <a:schemeClr val="tx1"/>
                </a:solidFill>
                <a:latin typeface="+mn-lt"/>
              </a:rPr>
              <a:t> </a:t>
            </a:r>
            <a:r>
              <a:rPr lang="hr-HR" b="1" dirty="0" smtClean="0">
                <a:solidFill>
                  <a:schemeClr val="tx1"/>
                </a:solidFill>
                <a:latin typeface="+mn-lt"/>
              </a:rPr>
              <a:t>nedjeljivo tijelo Unije</a:t>
            </a:r>
            <a:r>
              <a:rPr lang="en-US" b="1" dirty="0" smtClean="0">
                <a:solidFill>
                  <a:schemeClr val="tx1"/>
                </a:solidFill>
                <a:latin typeface="+mn-lt"/>
              </a:rPr>
              <a:t> </a:t>
            </a:r>
            <a:r>
              <a:rPr lang="hr-HR" dirty="0" smtClean="0">
                <a:solidFill>
                  <a:schemeClr val="tx1"/>
                </a:solidFill>
                <a:latin typeface="+mn-lt"/>
              </a:rPr>
              <a:t>koje djeluje kao </a:t>
            </a:r>
            <a:r>
              <a:rPr lang="hr-HR" b="1" dirty="0" smtClean="0">
                <a:solidFill>
                  <a:schemeClr val="tx1"/>
                </a:solidFill>
                <a:latin typeface="+mn-lt"/>
              </a:rPr>
              <a:t>jedinstveni ured s decentraliziranom strukturom</a:t>
            </a:r>
            <a:r>
              <a:rPr lang="en-US" b="1" dirty="0" smtClean="0">
                <a:solidFill>
                  <a:schemeClr val="tx1"/>
                </a:solidFill>
                <a:latin typeface="+mn-lt"/>
              </a:rPr>
              <a:t>.</a:t>
            </a:r>
            <a:endParaRPr lang="en-US" dirty="0">
              <a:solidFill>
                <a:schemeClr val="tx1"/>
              </a:solidFill>
              <a:latin typeface="+mn-lt"/>
            </a:endParaRPr>
          </a:p>
          <a:p>
            <a:pPr marL="0" indent="0">
              <a:buNone/>
            </a:pPr>
            <a:r>
              <a:rPr lang="en-US" dirty="0">
                <a:solidFill>
                  <a:schemeClr val="tx1"/>
                </a:solidFill>
                <a:latin typeface="+mn-lt"/>
              </a:rPr>
              <a:t>2. </a:t>
            </a:r>
            <a:r>
              <a:rPr lang="en-US" dirty="0" err="1" smtClean="0">
                <a:solidFill>
                  <a:schemeClr val="tx1"/>
                </a:solidFill>
                <a:latin typeface="+mn-lt"/>
              </a:rPr>
              <a:t>EPPO</a:t>
            </a:r>
            <a:r>
              <a:rPr lang="en-US" dirty="0" smtClean="0">
                <a:solidFill>
                  <a:schemeClr val="tx1"/>
                </a:solidFill>
                <a:latin typeface="+mn-lt"/>
              </a:rPr>
              <a:t> </a:t>
            </a:r>
            <a:r>
              <a:rPr lang="hr-HR" dirty="0" smtClean="0">
                <a:solidFill>
                  <a:schemeClr val="tx1"/>
                </a:solidFill>
                <a:latin typeface="+mn-lt"/>
              </a:rPr>
              <a:t>je </a:t>
            </a:r>
            <a:r>
              <a:rPr lang="hr-HR" b="1" dirty="0" smtClean="0">
                <a:solidFill>
                  <a:schemeClr val="tx1"/>
                </a:solidFill>
                <a:latin typeface="+mn-lt"/>
              </a:rPr>
              <a:t>ustrojen na središnjoj</a:t>
            </a:r>
            <a:r>
              <a:rPr lang="en-US" b="1" dirty="0" smtClean="0">
                <a:solidFill>
                  <a:schemeClr val="tx1"/>
                </a:solidFill>
                <a:latin typeface="+mn-lt"/>
              </a:rPr>
              <a:t> </a:t>
            </a:r>
            <a:r>
              <a:rPr lang="hr-HR" dirty="0" smtClean="0">
                <a:solidFill>
                  <a:schemeClr val="tx1"/>
                </a:solidFill>
                <a:latin typeface="+mn-lt"/>
              </a:rPr>
              <a:t>razini i na </a:t>
            </a:r>
            <a:r>
              <a:rPr lang="hr-HR" b="1" dirty="0" smtClean="0">
                <a:solidFill>
                  <a:schemeClr val="tx1"/>
                </a:solidFill>
                <a:latin typeface="+mn-lt"/>
              </a:rPr>
              <a:t>decentraliziranoj </a:t>
            </a:r>
            <a:r>
              <a:rPr lang="hr-HR" dirty="0" smtClean="0">
                <a:solidFill>
                  <a:schemeClr val="tx1"/>
                </a:solidFill>
                <a:latin typeface="+mn-lt"/>
              </a:rPr>
              <a:t>razini</a:t>
            </a:r>
            <a:r>
              <a:rPr lang="en-US" dirty="0" smtClean="0">
                <a:solidFill>
                  <a:schemeClr val="tx1"/>
                </a:solidFill>
                <a:latin typeface="+mn-lt"/>
              </a:rPr>
              <a:t>.</a:t>
            </a:r>
            <a:endParaRPr lang="en-US" dirty="0">
              <a:solidFill>
                <a:schemeClr val="tx1"/>
              </a:solidFill>
              <a:latin typeface="+mn-lt"/>
            </a:endParaRPr>
          </a:p>
          <a:p>
            <a:pPr marL="0" indent="0">
              <a:buNone/>
            </a:pPr>
            <a:r>
              <a:rPr lang="es-ES" dirty="0">
                <a:solidFill>
                  <a:schemeClr val="tx1"/>
                </a:solidFill>
                <a:latin typeface="+mn-lt"/>
              </a:rPr>
              <a:t>3. </a:t>
            </a:r>
            <a:r>
              <a:rPr lang="hr-HR" b="1" dirty="0" smtClean="0">
                <a:solidFill>
                  <a:schemeClr val="tx1"/>
                </a:solidFill>
                <a:latin typeface="+mn-lt"/>
              </a:rPr>
              <a:t>Središnja razina</a:t>
            </a:r>
            <a:r>
              <a:rPr lang="es-ES" b="1" dirty="0" smtClean="0">
                <a:solidFill>
                  <a:schemeClr val="tx1"/>
                </a:solidFill>
                <a:latin typeface="+mn-lt"/>
              </a:rPr>
              <a:t> </a:t>
            </a:r>
            <a:r>
              <a:rPr lang="hr-HR" dirty="0" smtClean="0">
                <a:solidFill>
                  <a:schemeClr val="tx1"/>
                </a:solidFill>
                <a:latin typeface="+mn-lt"/>
              </a:rPr>
              <a:t>sastoji se od </a:t>
            </a:r>
            <a:r>
              <a:rPr lang="hr-HR" b="1" dirty="0" smtClean="0">
                <a:solidFill>
                  <a:schemeClr val="tx1"/>
                </a:solidFill>
                <a:latin typeface="+mn-lt"/>
              </a:rPr>
              <a:t>središnjeg ureda u sjedištu </a:t>
            </a:r>
            <a:r>
              <a:rPr lang="es-ES" b="1" dirty="0" err="1" smtClean="0">
                <a:solidFill>
                  <a:schemeClr val="tx1"/>
                </a:solidFill>
                <a:latin typeface="+mn-lt"/>
              </a:rPr>
              <a:t>EPPO</a:t>
            </a:r>
            <a:r>
              <a:rPr lang="hr-HR" b="1" dirty="0" smtClean="0">
                <a:solidFill>
                  <a:schemeClr val="tx1"/>
                </a:solidFill>
                <a:latin typeface="+mn-lt"/>
              </a:rPr>
              <a:t>-a</a:t>
            </a:r>
            <a:r>
              <a:rPr lang="es-ES" dirty="0" smtClean="0">
                <a:solidFill>
                  <a:schemeClr val="tx1"/>
                </a:solidFill>
                <a:latin typeface="+mn-lt"/>
              </a:rPr>
              <a:t>. </a:t>
            </a:r>
            <a:r>
              <a:rPr lang="hr-HR" dirty="0" smtClean="0">
                <a:solidFill>
                  <a:schemeClr val="tx1"/>
                </a:solidFill>
                <a:latin typeface="+mn-lt"/>
              </a:rPr>
              <a:t>Središnji ured sastoji </a:t>
            </a:r>
            <a:r>
              <a:rPr lang="hr-HR" dirty="0">
                <a:solidFill>
                  <a:schemeClr val="tx1"/>
                </a:solidFill>
                <a:latin typeface="+mn-lt"/>
              </a:rPr>
              <a:t>se od kolegija, stalnih vijeća, glavnog europskog tužitelja, </a:t>
            </a:r>
            <a:r>
              <a:rPr lang="hr-HR" dirty="0" err="1">
                <a:solidFill>
                  <a:schemeClr val="tx1"/>
                </a:solidFill>
                <a:latin typeface="+mn-lt"/>
              </a:rPr>
              <a:t>zamjenikâ</a:t>
            </a:r>
            <a:r>
              <a:rPr lang="hr-HR" dirty="0">
                <a:solidFill>
                  <a:schemeClr val="tx1"/>
                </a:solidFill>
                <a:latin typeface="+mn-lt"/>
              </a:rPr>
              <a:t> glavnog europskog tužitelja, europskih tužitelja i upravnog direktora</a:t>
            </a:r>
            <a:r>
              <a:rPr lang="es-ES" dirty="0" smtClean="0">
                <a:solidFill>
                  <a:schemeClr val="tx1"/>
                </a:solidFill>
                <a:latin typeface="+mn-lt"/>
              </a:rPr>
              <a:t>.</a:t>
            </a:r>
            <a:endParaRPr lang="es-ES" dirty="0">
              <a:solidFill>
                <a:schemeClr val="tx1"/>
              </a:solidFill>
              <a:latin typeface="+mn-lt"/>
            </a:endParaRPr>
          </a:p>
          <a:p>
            <a:pPr marL="0" indent="0">
              <a:buNone/>
            </a:pPr>
            <a:r>
              <a:rPr lang="es-ES" dirty="0">
                <a:solidFill>
                  <a:schemeClr val="tx1"/>
                </a:solidFill>
                <a:latin typeface="+mn-lt"/>
              </a:rPr>
              <a:t>4. </a:t>
            </a:r>
            <a:r>
              <a:rPr lang="hr-HR" b="1" dirty="0" smtClean="0">
                <a:solidFill>
                  <a:schemeClr val="tx1"/>
                </a:solidFill>
                <a:latin typeface="+mn-lt"/>
              </a:rPr>
              <a:t>Decentralizirana razina</a:t>
            </a:r>
            <a:r>
              <a:rPr lang="hr-HR" dirty="0" smtClean="0">
                <a:solidFill>
                  <a:schemeClr val="tx1"/>
                </a:solidFill>
                <a:latin typeface="+mn-lt"/>
              </a:rPr>
              <a:t> sastoji se od delegiranih europskih tužitelja koji su </a:t>
            </a:r>
            <a:r>
              <a:rPr lang="hr-HR" b="1" dirty="0" smtClean="0">
                <a:solidFill>
                  <a:schemeClr val="tx1"/>
                </a:solidFill>
                <a:latin typeface="+mn-lt"/>
              </a:rPr>
              <a:t>smješteni u državama članicama</a:t>
            </a:r>
            <a:r>
              <a:rPr lang="hr-HR" dirty="0" smtClean="0">
                <a:solidFill>
                  <a:schemeClr val="tx1"/>
                </a:solidFill>
                <a:latin typeface="+mn-lt"/>
              </a:rPr>
              <a:t>.</a:t>
            </a:r>
          </a:p>
          <a:p>
            <a:pPr marL="0" indent="0">
              <a:buNone/>
            </a:pPr>
            <a:r>
              <a:rPr lang="hr-HR" dirty="0" smtClean="0">
                <a:solidFill>
                  <a:schemeClr val="tx1"/>
                </a:solidFill>
                <a:latin typeface="+mn-lt"/>
              </a:rPr>
              <a:t>5. Središnjem uredu i delegiranim europskim tužiteljima u obavljanju njihovih dužnosti u okviru ove Uredbe </a:t>
            </a:r>
            <a:r>
              <a:rPr lang="hr-HR" b="1" dirty="0" smtClean="0">
                <a:solidFill>
                  <a:schemeClr val="tx1"/>
                </a:solidFill>
                <a:latin typeface="+mn-lt"/>
              </a:rPr>
              <a:t>pomaže osoblje </a:t>
            </a:r>
            <a:r>
              <a:rPr lang="hr-HR" b="1" dirty="0" err="1" smtClean="0">
                <a:solidFill>
                  <a:schemeClr val="tx1"/>
                </a:solidFill>
                <a:latin typeface="+mn-lt"/>
              </a:rPr>
              <a:t>EPPO</a:t>
            </a:r>
            <a:r>
              <a:rPr lang="hr-HR" b="1" dirty="0" smtClean="0">
                <a:solidFill>
                  <a:schemeClr val="tx1"/>
                </a:solidFill>
                <a:latin typeface="+mn-lt"/>
              </a:rPr>
              <a:t>-a</a:t>
            </a:r>
            <a:r>
              <a:rPr lang="hr-HR" dirty="0" smtClean="0">
                <a:solidFill>
                  <a:schemeClr val="tx1"/>
                </a:solidFill>
                <a:latin typeface="+mn-lt"/>
              </a:rPr>
              <a:t>.</a:t>
            </a:r>
          </a:p>
          <a:p>
            <a:pPr marL="514350" indent="-514350">
              <a:buAutoNum type="arabicPeriod" startAt="2"/>
            </a:pPr>
            <a:endParaRPr lang="en-US" dirty="0"/>
          </a:p>
          <a:p>
            <a:endParaRPr lang="es-ES" dirty="0"/>
          </a:p>
        </p:txBody>
      </p:sp>
      <p:sp>
        <p:nvSpPr>
          <p:cNvPr id="4" name="Dia számának helye 3">
            <a:extLst>
              <a:ext uri="{FF2B5EF4-FFF2-40B4-BE49-F238E27FC236}">
                <a16:creationId xmlns:a16="http://schemas.microsoft.com/office/drawing/2014/main" xmlns="" id="{4CFF01D7-8FFC-4949-BFA1-71B2F5C50F63}"/>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330717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7" y="233211"/>
            <a:ext cx="10072301" cy="1450757"/>
          </a:xfrm>
        </p:spPr>
        <p:txBody>
          <a:bodyPr>
            <a:normAutofit fontScale="90000"/>
          </a:bodyPr>
          <a:lstStyle/>
          <a:p>
            <a:r>
              <a:rPr lang="hr-HR" dirty="0" smtClean="0"/>
              <a:t>Struktura </a:t>
            </a:r>
            <a:r>
              <a:rPr lang="es-ES_tradnl" dirty="0" err="1" smtClean="0"/>
              <a:t>EPPO</a:t>
            </a:r>
            <a:r>
              <a:rPr lang="hr-HR" dirty="0" smtClean="0"/>
              <a:t>-a</a:t>
            </a:r>
            <a:r>
              <a:rPr lang="es-ES_tradnl" dirty="0" smtClean="0"/>
              <a:t>: </a:t>
            </a:r>
            <a:r>
              <a:rPr lang="hr-HR" dirty="0" smtClean="0"/>
              <a:t>decentralizirana</a:t>
            </a:r>
            <a:r>
              <a:rPr lang="es-ES_tradnl" dirty="0" smtClean="0"/>
              <a:t> </a:t>
            </a:r>
            <a:r>
              <a:rPr lang="es-ES_tradnl" dirty="0"/>
              <a:t>= </a:t>
            </a:r>
            <a:r>
              <a:rPr lang="hr-HR" dirty="0" smtClean="0"/>
              <a:t>dvije razine</a:t>
            </a:r>
            <a:r>
              <a:rPr lang="es-ES_tradnl" dirty="0"/>
              <a:t/>
            </a:r>
            <a:br>
              <a:rPr lang="es-ES_tradnl" dirty="0"/>
            </a:b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96018123"/>
              </p:ext>
            </p:extLst>
          </p:nvPr>
        </p:nvGraphicFramePr>
        <p:xfrm>
          <a:off x="687388" y="1905000"/>
          <a:ext cx="9967912"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ia számának helye 2">
            <a:extLst>
              <a:ext uri="{FF2B5EF4-FFF2-40B4-BE49-F238E27FC236}">
                <a16:creationId xmlns:a16="http://schemas.microsoft.com/office/drawing/2014/main" xmlns="" id="{77CF4264-DB58-4CB0-BDC9-4CAA43123F58}"/>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90028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7" y="233211"/>
            <a:ext cx="10306218" cy="1450757"/>
          </a:xfrm>
        </p:spPr>
        <p:txBody>
          <a:bodyPr/>
          <a:lstStyle/>
          <a:p>
            <a:r>
              <a:rPr lang="hr-HR" dirty="0" smtClean="0"/>
              <a:t>Struktura </a:t>
            </a:r>
            <a:r>
              <a:rPr lang="es-ES_tradnl" dirty="0" err="1" smtClean="0"/>
              <a:t>EPPO</a:t>
            </a:r>
            <a:r>
              <a:rPr lang="hr-HR" dirty="0" smtClean="0"/>
              <a:t>-a</a:t>
            </a:r>
            <a:r>
              <a:rPr lang="es-ES_tradnl" dirty="0" smtClean="0"/>
              <a:t>: </a:t>
            </a:r>
            <a:r>
              <a:rPr lang="hr-HR" dirty="0" smtClean="0"/>
              <a:t>jedinstveni ured</a:t>
            </a:r>
            <a:r>
              <a:rPr lang="es-ES_tradnl" dirty="0" smtClean="0">
                <a:solidFill>
                  <a:schemeClr val="tx1"/>
                </a:solidFill>
              </a:rPr>
              <a:t> </a:t>
            </a:r>
            <a:r>
              <a:rPr lang="es-ES_tradnl" dirty="0">
                <a:solidFill>
                  <a:schemeClr val="tx1"/>
                </a:solidFill>
              </a:rPr>
              <a:t>+ </a:t>
            </a:r>
            <a:r>
              <a:rPr lang="hr-HR" dirty="0" smtClean="0"/>
              <a:t>neovisan</a:t>
            </a:r>
            <a:endParaRPr lang="es-ES" dirty="0"/>
          </a:p>
        </p:txBody>
      </p:sp>
      <p:sp>
        <p:nvSpPr>
          <p:cNvPr id="3" name="Marcador de contenido 2"/>
          <p:cNvSpPr>
            <a:spLocks noGrp="1"/>
          </p:cNvSpPr>
          <p:nvPr>
            <p:ph idx="1"/>
          </p:nvPr>
        </p:nvSpPr>
        <p:spPr/>
        <p:txBody>
          <a:bodyPr>
            <a:normAutofit fontScale="92500" lnSpcReduction="20000"/>
          </a:bodyPr>
          <a:lstStyle/>
          <a:p>
            <a:pPr marL="0" indent="0">
              <a:buNone/>
            </a:pPr>
            <a:r>
              <a:rPr lang="hr-HR" sz="2900" b="1" dirty="0" smtClean="0">
                <a:solidFill>
                  <a:schemeClr val="tx1"/>
                </a:solidFill>
                <a:latin typeface="Calibri" pitchFamily="34" charset="0"/>
                <a:cs typeface="Calibri" pitchFamily="34" charset="0"/>
              </a:rPr>
              <a:t>Članak </a:t>
            </a:r>
            <a:r>
              <a:rPr lang="es-ES" sz="2900" b="1" dirty="0" smtClean="0">
                <a:solidFill>
                  <a:schemeClr val="tx1"/>
                </a:solidFill>
                <a:latin typeface="Calibri" pitchFamily="34" charset="0"/>
                <a:cs typeface="Calibri" pitchFamily="34" charset="0"/>
              </a:rPr>
              <a:t>6</a:t>
            </a:r>
            <a:r>
              <a:rPr lang="hr-HR" sz="2900" b="1" dirty="0" smtClean="0">
                <a:solidFill>
                  <a:schemeClr val="tx1"/>
                </a:solidFill>
                <a:latin typeface="Calibri" pitchFamily="34" charset="0"/>
                <a:cs typeface="Calibri" pitchFamily="34" charset="0"/>
              </a:rPr>
              <a:t>.</a:t>
            </a:r>
            <a:r>
              <a:rPr lang="es-ES" sz="2900" b="1" dirty="0" smtClean="0">
                <a:solidFill>
                  <a:schemeClr val="tx1"/>
                </a:solidFill>
                <a:latin typeface="Calibri" pitchFamily="34" charset="0"/>
                <a:cs typeface="Calibri" pitchFamily="34" charset="0"/>
              </a:rPr>
              <a:t> </a:t>
            </a:r>
            <a:r>
              <a:rPr lang="hr-HR" sz="2900" b="1" dirty="0" smtClean="0">
                <a:solidFill>
                  <a:schemeClr val="tx1"/>
                </a:solidFill>
                <a:latin typeface="Calibri" pitchFamily="34" charset="0"/>
                <a:cs typeface="Calibri" pitchFamily="34" charset="0"/>
              </a:rPr>
              <a:t>Neovisnost i odgovornost</a:t>
            </a:r>
            <a:endParaRPr lang="es-ES" sz="2900" b="1" dirty="0">
              <a:solidFill>
                <a:schemeClr val="tx1"/>
              </a:solidFill>
              <a:latin typeface="Calibri" pitchFamily="34" charset="0"/>
              <a:cs typeface="Calibri" pitchFamily="34" charset="0"/>
            </a:endParaRPr>
          </a:p>
          <a:p>
            <a:pPr marL="0" indent="0">
              <a:buNone/>
            </a:pPr>
            <a:r>
              <a:rPr lang="es-ES" sz="2900" dirty="0">
                <a:solidFill>
                  <a:schemeClr val="tx1"/>
                </a:solidFill>
                <a:latin typeface="Calibri" pitchFamily="34" charset="0"/>
                <a:cs typeface="Calibri" pitchFamily="34" charset="0"/>
              </a:rPr>
              <a:t>1.   </a:t>
            </a:r>
            <a:r>
              <a:rPr lang="vi-VN" sz="2900" dirty="0">
                <a:solidFill>
                  <a:schemeClr val="tx1"/>
                </a:solidFill>
                <a:latin typeface="Calibri" pitchFamily="34" charset="0"/>
                <a:cs typeface="Calibri" pitchFamily="34" charset="0"/>
              </a:rPr>
              <a:t>EPPO je neovisan. Glavni europski tužitelj, zamjenici glavnog europskog tužitelja, europski tužitelji, delegirani europski tužitelji, upravni direktor kao i osoblje EPPO-a djeluju u interesu Unije kao cjeline, kako je utvrđeno zakonom, te pri obnašanju svojih dužnosti na temelju ove Uredbe ne smiju tražiti ni primati upute ni od koga izvan EPPO-a i ni od koje države članice Europske unije ili institucije, tijela, ureda ili agencije Unije. Države članice Europske unije i institucije, tijela, uredi i agencije Unije poštuju neovisnost EPPO-a i ne pokušavaju na njega utjecati u obavljanju njegovih zadaća</a:t>
            </a:r>
            <a:r>
              <a:rPr lang="es-ES" sz="2900" dirty="0" smtClean="0">
                <a:solidFill>
                  <a:schemeClr val="tx1"/>
                </a:solidFill>
                <a:latin typeface="Calibri" pitchFamily="34" charset="0"/>
                <a:cs typeface="Calibri" pitchFamily="34" charset="0"/>
              </a:rPr>
              <a:t>.</a:t>
            </a:r>
            <a:endParaRPr lang="es-ES" sz="2900" dirty="0">
              <a:solidFill>
                <a:schemeClr val="tx1"/>
              </a:solidFill>
              <a:latin typeface="Calibri" pitchFamily="34" charset="0"/>
              <a:cs typeface="Calibri" pitchFamily="34" charset="0"/>
            </a:endParaRPr>
          </a:p>
          <a:p>
            <a:pPr marL="0" indent="0">
              <a:buNone/>
            </a:pPr>
            <a:r>
              <a:rPr lang="es-ES" sz="2900" dirty="0">
                <a:solidFill>
                  <a:schemeClr val="tx1"/>
                </a:solidFill>
                <a:latin typeface="Calibri" pitchFamily="34" charset="0"/>
                <a:cs typeface="Calibri" pitchFamily="34" charset="0"/>
              </a:rPr>
              <a:t>2.   </a:t>
            </a:r>
            <a:r>
              <a:rPr lang="hr-HR" sz="2900" dirty="0" err="1" smtClean="0">
                <a:solidFill>
                  <a:schemeClr val="tx1"/>
                </a:solidFill>
                <a:latin typeface="Calibri" pitchFamily="34" charset="0"/>
                <a:cs typeface="Calibri" pitchFamily="34" charset="0"/>
              </a:rPr>
              <a:t>EPPO</a:t>
            </a:r>
            <a:r>
              <a:rPr lang="hr-HR" sz="2900" dirty="0" smtClean="0">
                <a:solidFill>
                  <a:schemeClr val="tx1"/>
                </a:solidFill>
                <a:latin typeface="Calibri" pitchFamily="34" charset="0"/>
                <a:cs typeface="Calibri" pitchFamily="34" charset="0"/>
              </a:rPr>
              <a:t> odgovara Europskom parlamentu, Vijeću i Komisiji za svoje opće aktivnosti te izdaje godišnja izvješća u skladu s člankom 7.</a:t>
            </a:r>
          </a:p>
          <a:p>
            <a:pPr marL="0" indent="0">
              <a:buNone/>
            </a:pPr>
            <a:endParaRPr lang="en-US" dirty="0"/>
          </a:p>
        </p:txBody>
      </p:sp>
      <p:sp>
        <p:nvSpPr>
          <p:cNvPr id="4" name="Dia számának helye 3">
            <a:extLst>
              <a:ext uri="{FF2B5EF4-FFF2-40B4-BE49-F238E27FC236}">
                <a16:creationId xmlns:a16="http://schemas.microsoft.com/office/drawing/2014/main" xmlns="" id="{80D64C10-C39B-407E-9488-E30A9FA326C6}"/>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449874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hr-HR" dirty="0" smtClean="0"/>
              <a:t>Imenovanje/razrješenje dužnosti članova središnjeg ureda </a:t>
            </a:r>
            <a:r>
              <a:rPr lang="hr-HR" dirty="0" err="1" smtClean="0"/>
              <a:t>EPPO</a:t>
            </a:r>
            <a:r>
              <a:rPr lang="hr-HR" dirty="0" smtClean="0"/>
              <a:t>-a</a:t>
            </a:r>
            <a:endParaRPr lang="es-ES" dirty="0"/>
          </a:p>
        </p:txBody>
      </p:sp>
      <p:sp>
        <p:nvSpPr>
          <p:cNvPr id="3" name="Marcador de contenido 2"/>
          <p:cNvSpPr>
            <a:spLocks noGrp="1"/>
          </p:cNvSpPr>
          <p:nvPr>
            <p:ph idx="1"/>
          </p:nvPr>
        </p:nvSpPr>
        <p:spPr/>
        <p:txBody>
          <a:bodyPr>
            <a:normAutofit fontScale="85000" lnSpcReduction="20000"/>
          </a:bodyPr>
          <a:lstStyle/>
          <a:p>
            <a:pPr>
              <a:buFont typeface="Wingdings" panose="05000000000000000000" pitchFamily="2" charset="2"/>
              <a:buChar char="Ø"/>
            </a:pPr>
            <a:r>
              <a:rPr lang="hr-HR" b="1" dirty="0" smtClean="0">
                <a:solidFill>
                  <a:schemeClr val="tx1"/>
                </a:solidFill>
                <a:latin typeface="+mn-lt"/>
              </a:rPr>
              <a:t> Glavni europski tužitelj</a:t>
            </a:r>
            <a:r>
              <a:rPr lang="en-US" sz="2000" b="1" dirty="0" smtClean="0">
                <a:solidFill>
                  <a:schemeClr val="tx1"/>
                </a:solidFill>
                <a:latin typeface="+mn-lt"/>
              </a:rPr>
              <a:t> (</a:t>
            </a:r>
            <a:r>
              <a:rPr lang="hr-HR" sz="2000" b="1" dirty="0" err="1" smtClean="0">
                <a:solidFill>
                  <a:schemeClr val="tx1"/>
                </a:solidFill>
                <a:latin typeface="+mn-lt"/>
              </a:rPr>
              <a:t>čl</a:t>
            </a:r>
            <a:r>
              <a:rPr lang="en-US" sz="2000" b="1" dirty="0" smtClean="0">
                <a:solidFill>
                  <a:schemeClr val="tx1"/>
                </a:solidFill>
                <a:latin typeface="+mn-lt"/>
              </a:rPr>
              <a:t>. 14</a:t>
            </a:r>
            <a:r>
              <a:rPr lang="hr-HR" sz="2000" b="1" dirty="0" smtClean="0">
                <a:solidFill>
                  <a:schemeClr val="tx1"/>
                </a:solidFill>
                <a:latin typeface="+mn-lt"/>
              </a:rPr>
              <a:t>.</a:t>
            </a:r>
            <a:r>
              <a:rPr lang="en-US" sz="2000" b="1" dirty="0" smtClean="0">
                <a:solidFill>
                  <a:schemeClr val="tx1"/>
                </a:solidFill>
                <a:latin typeface="+mn-lt"/>
              </a:rPr>
              <a:t>): </a:t>
            </a:r>
            <a:endParaRPr lang="en-US" sz="2000" b="1" dirty="0">
              <a:solidFill>
                <a:schemeClr val="tx1"/>
              </a:solidFill>
              <a:latin typeface="+mn-lt"/>
            </a:endParaRPr>
          </a:p>
          <a:p>
            <a:pPr marL="0" indent="0">
              <a:buNone/>
            </a:pPr>
            <a:r>
              <a:rPr lang="hr-HR" dirty="0" smtClean="0">
                <a:solidFill>
                  <a:schemeClr val="tx1"/>
                </a:solidFill>
                <a:latin typeface="+mn-lt"/>
              </a:rPr>
              <a:t>Imenovanje</a:t>
            </a:r>
            <a:r>
              <a:rPr lang="en-US" sz="2000" dirty="0" smtClean="0">
                <a:solidFill>
                  <a:schemeClr val="tx1"/>
                </a:solidFill>
                <a:latin typeface="+mn-lt"/>
              </a:rPr>
              <a:t>: </a:t>
            </a:r>
            <a:r>
              <a:rPr lang="hr-HR" sz="2000" dirty="0" smtClean="0">
                <a:solidFill>
                  <a:schemeClr val="tx1"/>
                </a:solidFill>
                <a:latin typeface="+mn-lt"/>
              </a:rPr>
              <a:t>Europski parlament i vijeće zajedničkom suglasnošću na temelju javnog natječaja i popisa kvalificiranih kandidata koji su ušli u uži izbor, a koji podnosi „neovisno</a:t>
            </a:r>
            <a:r>
              <a:rPr lang="en-US" sz="2000" dirty="0" smtClean="0">
                <a:solidFill>
                  <a:schemeClr val="tx1"/>
                </a:solidFill>
                <a:latin typeface="+mn-lt"/>
              </a:rPr>
              <a:t>” </a:t>
            </a:r>
            <a:r>
              <a:rPr lang="hr-HR" dirty="0" smtClean="0">
                <a:solidFill>
                  <a:schemeClr val="tx1"/>
                </a:solidFill>
                <a:latin typeface="+mn-lt"/>
              </a:rPr>
              <a:t>povjerenstvo za odabir</a:t>
            </a:r>
            <a:endParaRPr lang="en-US" sz="2000" dirty="0">
              <a:solidFill>
                <a:schemeClr val="tx1"/>
              </a:solidFill>
              <a:latin typeface="+mn-lt"/>
            </a:endParaRPr>
          </a:p>
          <a:p>
            <a:pPr marL="0" indent="0">
              <a:buNone/>
            </a:pPr>
            <a:r>
              <a:rPr lang="hr-HR" sz="2000" dirty="0" smtClean="0">
                <a:solidFill>
                  <a:schemeClr val="tx1"/>
                </a:solidFill>
                <a:latin typeface="+mn-lt"/>
              </a:rPr>
              <a:t>Razrješenje dužnosti</a:t>
            </a:r>
            <a:r>
              <a:rPr lang="en-US" sz="2000" dirty="0" smtClean="0">
                <a:solidFill>
                  <a:schemeClr val="tx1"/>
                </a:solidFill>
                <a:latin typeface="+mn-lt"/>
              </a:rPr>
              <a:t>: </a:t>
            </a:r>
            <a:r>
              <a:rPr lang="hr-HR" sz="2000" dirty="0" smtClean="0">
                <a:solidFill>
                  <a:schemeClr val="tx1"/>
                </a:solidFill>
                <a:latin typeface="+mn-lt"/>
              </a:rPr>
              <a:t>Sud EU-a na zahtjev Europskog parlamenta</a:t>
            </a:r>
            <a:r>
              <a:rPr lang="en-US" sz="2000" dirty="0" smtClean="0">
                <a:solidFill>
                  <a:schemeClr val="tx1"/>
                </a:solidFill>
                <a:latin typeface="+mn-lt"/>
              </a:rPr>
              <a:t>/</a:t>
            </a:r>
            <a:r>
              <a:rPr lang="hr-HR" sz="2000" dirty="0" smtClean="0">
                <a:solidFill>
                  <a:schemeClr val="tx1"/>
                </a:solidFill>
                <a:latin typeface="+mn-lt"/>
              </a:rPr>
              <a:t>Vijeća</a:t>
            </a:r>
            <a:r>
              <a:rPr lang="en-US" sz="2000" dirty="0" smtClean="0">
                <a:solidFill>
                  <a:schemeClr val="tx1"/>
                </a:solidFill>
                <a:latin typeface="+mn-lt"/>
              </a:rPr>
              <a:t>/</a:t>
            </a:r>
            <a:r>
              <a:rPr lang="hr-HR" sz="2000" dirty="0" smtClean="0">
                <a:solidFill>
                  <a:schemeClr val="tx1"/>
                </a:solidFill>
                <a:latin typeface="+mn-lt"/>
              </a:rPr>
              <a:t>Komisije ako više ne može obavljati svoje dužnosti ili je kriv za tešku povredu službene dužnosti</a:t>
            </a:r>
            <a:endParaRPr lang="en-US" sz="2000" dirty="0">
              <a:solidFill>
                <a:schemeClr val="tx1"/>
              </a:solidFill>
              <a:latin typeface="+mn-lt"/>
            </a:endParaRPr>
          </a:p>
          <a:p>
            <a:pPr>
              <a:buFont typeface="Wingdings" panose="05000000000000000000" pitchFamily="2" charset="2"/>
              <a:buChar char="Ø"/>
            </a:pPr>
            <a:r>
              <a:rPr lang="hr-HR" sz="2000" b="1" dirty="0" smtClean="0">
                <a:solidFill>
                  <a:schemeClr val="tx1"/>
                </a:solidFill>
                <a:latin typeface="+mn-lt"/>
              </a:rPr>
              <a:t> Zamjenici glavnog europskog tužitelja</a:t>
            </a:r>
            <a:r>
              <a:rPr lang="en-US" sz="2000" b="1" dirty="0" smtClean="0">
                <a:solidFill>
                  <a:schemeClr val="tx1"/>
                </a:solidFill>
                <a:latin typeface="+mn-lt"/>
              </a:rPr>
              <a:t> (</a:t>
            </a:r>
            <a:r>
              <a:rPr lang="hr-HR" sz="2000" b="1" dirty="0" err="1" smtClean="0">
                <a:solidFill>
                  <a:schemeClr val="tx1"/>
                </a:solidFill>
                <a:latin typeface="+mn-lt"/>
              </a:rPr>
              <a:t>čl</a:t>
            </a:r>
            <a:r>
              <a:rPr lang="en-US" sz="2000" b="1" dirty="0" smtClean="0">
                <a:solidFill>
                  <a:schemeClr val="tx1"/>
                </a:solidFill>
                <a:latin typeface="+mn-lt"/>
              </a:rPr>
              <a:t>. 15</a:t>
            </a:r>
            <a:r>
              <a:rPr lang="hr-HR" sz="2000" b="1" dirty="0" smtClean="0">
                <a:solidFill>
                  <a:schemeClr val="tx1"/>
                </a:solidFill>
                <a:latin typeface="+mn-lt"/>
              </a:rPr>
              <a:t>.</a:t>
            </a:r>
            <a:r>
              <a:rPr lang="en-US" sz="2000" b="1" dirty="0" smtClean="0">
                <a:solidFill>
                  <a:schemeClr val="tx1"/>
                </a:solidFill>
                <a:latin typeface="+mn-lt"/>
              </a:rPr>
              <a:t>):</a:t>
            </a:r>
            <a:endParaRPr lang="en-US" sz="2000" b="1" dirty="0">
              <a:solidFill>
                <a:schemeClr val="tx1"/>
              </a:solidFill>
              <a:latin typeface="+mn-lt"/>
            </a:endParaRPr>
          </a:p>
          <a:p>
            <a:pPr marL="0" indent="0">
              <a:buNone/>
            </a:pPr>
            <a:r>
              <a:rPr lang="hr-HR" sz="2000" dirty="0" smtClean="0">
                <a:solidFill>
                  <a:schemeClr val="tx1"/>
                </a:solidFill>
                <a:latin typeface="+mn-lt"/>
              </a:rPr>
              <a:t>Imenovanje i razrješenje dužnosti</a:t>
            </a:r>
            <a:r>
              <a:rPr lang="en-US" sz="2000" dirty="0" smtClean="0">
                <a:solidFill>
                  <a:schemeClr val="tx1"/>
                </a:solidFill>
                <a:latin typeface="+mn-lt"/>
              </a:rPr>
              <a:t>: </a:t>
            </a:r>
            <a:r>
              <a:rPr lang="hr-HR" sz="2000" dirty="0" smtClean="0">
                <a:solidFill>
                  <a:schemeClr val="tx1"/>
                </a:solidFill>
                <a:latin typeface="+mn-lt"/>
              </a:rPr>
              <a:t>kolegij </a:t>
            </a:r>
            <a:r>
              <a:rPr lang="en-US" sz="2000" dirty="0" err="1" smtClean="0">
                <a:solidFill>
                  <a:schemeClr val="tx1"/>
                </a:solidFill>
                <a:latin typeface="+mn-lt"/>
              </a:rPr>
              <a:t>EPPO</a:t>
            </a:r>
            <a:r>
              <a:rPr lang="hr-HR" sz="2000" dirty="0" smtClean="0">
                <a:solidFill>
                  <a:schemeClr val="tx1"/>
                </a:solidFill>
                <a:latin typeface="+mn-lt"/>
              </a:rPr>
              <a:t>-a, u skladu s unutarnjim poslovnikom</a:t>
            </a:r>
            <a:endParaRPr lang="en-US" sz="2000" dirty="0">
              <a:solidFill>
                <a:schemeClr val="tx1"/>
              </a:solidFill>
              <a:latin typeface="+mn-lt"/>
            </a:endParaRPr>
          </a:p>
          <a:p>
            <a:pPr>
              <a:buFont typeface="Wingdings" panose="05000000000000000000" pitchFamily="2" charset="2"/>
              <a:buChar char="Ø"/>
            </a:pPr>
            <a:r>
              <a:rPr lang="en-US" sz="2000" dirty="0">
                <a:solidFill>
                  <a:schemeClr val="tx1"/>
                </a:solidFill>
                <a:latin typeface="+mn-lt"/>
              </a:rPr>
              <a:t> </a:t>
            </a:r>
            <a:r>
              <a:rPr lang="hr-HR" b="1" dirty="0" smtClean="0">
                <a:solidFill>
                  <a:schemeClr val="tx1"/>
                </a:solidFill>
                <a:latin typeface="+mn-lt"/>
              </a:rPr>
              <a:t>Europski tužitelji</a:t>
            </a:r>
            <a:r>
              <a:rPr lang="en-US" sz="2000" b="1" dirty="0" smtClean="0">
                <a:solidFill>
                  <a:schemeClr val="tx1"/>
                </a:solidFill>
                <a:latin typeface="+mn-lt"/>
              </a:rPr>
              <a:t> (</a:t>
            </a:r>
            <a:r>
              <a:rPr lang="hr-HR" sz="2000" b="1" dirty="0" err="1" smtClean="0">
                <a:solidFill>
                  <a:schemeClr val="tx1"/>
                </a:solidFill>
                <a:latin typeface="+mn-lt"/>
              </a:rPr>
              <a:t>čl</a:t>
            </a:r>
            <a:r>
              <a:rPr lang="en-US" sz="2000" b="1" dirty="0" smtClean="0">
                <a:solidFill>
                  <a:schemeClr val="tx1"/>
                </a:solidFill>
                <a:latin typeface="+mn-lt"/>
              </a:rPr>
              <a:t>. 16</a:t>
            </a:r>
            <a:r>
              <a:rPr lang="hr-HR" sz="2000" b="1" dirty="0" smtClean="0">
                <a:solidFill>
                  <a:schemeClr val="tx1"/>
                </a:solidFill>
                <a:latin typeface="+mn-lt"/>
              </a:rPr>
              <a:t>.</a:t>
            </a:r>
            <a:r>
              <a:rPr lang="en-US" sz="2000" b="1" dirty="0" smtClean="0">
                <a:solidFill>
                  <a:schemeClr val="tx1"/>
                </a:solidFill>
                <a:latin typeface="+mn-lt"/>
              </a:rPr>
              <a:t>):</a:t>
            </a:r>
            <a:endParaRPr lang="en-US" sz="2000" b="1" dirty="0">
              <a:solidFill>
                <a:schemeClr val="tx1"/>
              </a:solidFill>
              <a:latin typeface="+mn-lt"/>
            </a:endParaRPr>
          </a:p>
          <a:p>
            <a:pPr marL="0" indent="0">
              <a:buNone/>
            </a:pPr>
            <a:r>
              <a:rPr lang="hr-HR" dirty="0" smtClean="0">
                <a:solidFill>
                  <a:schemeClr val="tx1"/>
                </a:solidFill>
                <a:latin typeface="+mn-lt"/>
              </a:rPr>
              <a:t>Imenovanje</a:t>
            </a:r>
            <a:r>
              <a:rPr lang="en-US" sz="2000" dirty="0" smtClean="0">
                <a:solidFill>
                  <a:schemeClr val="tx1"/>
                </a:solidFill>
                <a:latin typeface="+mn-lt"/>
              </a:rPr>
              <a:t>: </a:t>
            </a:r>
            <a:r>
              <a:rPr lang="hr-HR" dirty="0" smtClean="0">
                <a:solidFill>
                  <a:schemeClr val="tx1"/>
                </a:solidFill>
                <a:latin typeface="+mn-lt"/>
              </a:rPr>
              <a:t>Vijeće po zaprimanju obrazloženog  mišljenja povjerenstva za odabir, s popisa troje kandidata koje predlaže svaka država članica</a:t>
            </a:r>
            <a:endParaRPr lang="en-US" sz="2000" dirty="0">
              <a:solidFill>
                <a:schemeClr val="tx1"/>
              </a:solidFill>
              <a:latin typeface="+mn-lt"/>
            </a:endParaRPr>
          </a:p>
          <a:p>
            <a:pPr marL="0" indent="0">
              <a:buNone/>
            </a:pPr>
            <a:r>
              <a:rPr lang="hr-HR" sz="2000" dirty="0" smtClean="0">
                <a:solidFill>
                  <a:schemeClr val="tx1"/>
                </a:solidFill>
                <a:latin typeface="+mn-lt"/>
              </a:rPr>
              <a:t>Razrješenje dužnosti</a:t>
            </a:r>
            <a:r>
              <a:rPr lang="en-US" sz="2000" dirty="0" smtClean="0">
                <a:solidFill>
                  <a:schemeClr val="tx1"/>
                </a:solidFill>
                <a:latin typeface="+mn-lt"/>
              </a:rPr>
              <a:t>: </a:t>
            </a:r>
            <a:r>
              <a:rPr lang="hr-HR" sz="2000" dirty="0" smtClean="0">
                <a:solidFill>
                  <a:schemeClr val="tx1"/>
                </a:solidFill>
                <a:latin typeface="+mn-lt"/>
              </a:rPr>
              <a:t>Sud EU-a na zahtjev Europskog parlamenta</a:t>
            </a:r>
            <a:r>
              <a:rPr lang="en-US" sz="2000" dirty="0" smtClean="0">
                <a:solidFill>
                  <a:schemeClr val="tx1"/>
                </a:solidFill>
                <a:latin typeface="+mn-lt"/>
              </a:rPr>
              <a:t>/</a:t>
            </a:r>
            <a:r>
              <a:rPr lang="hr-HR" sz="2000" dirty="0" smtClean="0">
                <a:solidFill>
                  <a:schemeClr val="tx1"/>
                </a:solidFill>
                <a:latin typeface="+mn-lt"/>
              </a:rPr>
              <a:t>Vijeća</a:t>
            </a:r>
            <a:r>
              <a:rPr lang="en-US" sz="2000" dirty="0" smtClean="0">
                <a:solidFill>
                  <a:schemeClr val="tx1"/>
                </a:solidFill>
                <a:latin typeface="+mn-lt"/>
              </a:rPr>
              <a:t>/</a:t>
            </a:r>
            <a:r>
              <a:rPr lang="hr-HR" sz="2000" dirty="0" smtClean="0">
                <a:solidFill>
                  <a:schemeClr val="tx1"/>
                </a:solidFill>
                <a:latin typeface="+mn-lt"/>
              </a:rPr>
              <a:t>Komisije ako više ne može obavljati svoje dužnosti ili je kriv za tešku povredu službene dužnosti</a:t>
            </a:r>
            <a:endParaRPr lang="en-US" sz="2000" dirty="0">
              <a:solidFill>
                <a:schemeClr val="tx1"/>
              </a:solidFill>
              <a:latin typeface="+mn-lt"/>
            </a:endParaRPr>
          </a:p>
          <a:p>
            <a:pPr>
              <a:buFont typeface="Wingdings" panose="05000000000000000000" pitchFamily="2" charset="2"/>
              <a:buChar char="Ø"/>
            </a:pPr>
            <a:r>
              <a:rPr lang="hr-HR" b="1" dirty="0" smtClean="0">
                <a:solidFill>
                  <a:schemeClr val="tx1"/>
                </a:solidFill>
                <a:latin typeface="+mn-lt"/>
              </a:rPr>
              <a:t> Upravni direktor</a:t>
            </a:r>
            <a:r>
              <a:rPr lang="en-US" sz="2000" b="1" dirty="0" smtClean="0">
                <a:solidFill>
                  <a:schemeClr val="tx1"/>
                </a:solidFill>
                <a:latin typeface="+mn-lt"/>
              </a:rPr>
              <a:t> (</a:t>
            </a:r>
            <a:r>
              <a:rPr lang="hr-HR" sz="2000" b="1" dirty="0" err="1" smtClean="0">
                <a:solidFill>
                  <a:schemeClr val="tx1"/>
                </a:solidFill>
                <a:latin typeface="+mn-lt"/>
              </a:rPr>
              <a:t>čl</a:t>
            </a:r>
            <a:r>
              <a:rPr lang="en-US" sz="2000" b="1" dirty="0" smtClean="0">
                <a:solidFill>
                  <a:schemeClr val="tx1"/>
                </a:solidFill>
                <a:latin typeface="+mn-lt"/>
              </a:rPr>
              <a:t>. </a:t>
            </a:r>
            <a:r>
              <a:rPr lang="en-US" sz="2000" b="1" dirty="0">
                <a:solidFill>
                  <a:schemeClr val="tx1"/>
                </a:solidFill>
                <a:latin typeface="+mn-lt"/>
              </a:rPr>
              <a:t>18</a:t>
            </a:r>
            <a:r>
              <a:rPr lang="en-US" sz="2000" b="1" dirty="0" smtClean="0">
                <a:solidFill>
                  <a:schemeClr val="tx1"/>
                </a:solidFill>
                <a:latin typeface="+mn-lt"/>
              </a:rPr>
              <a:t>)</a:t>
            </a:r>
            <a:r>
              <a:rPr lang="hr-HR" sz="2000" b="1" dirty="0" smtClean="0">
                <a:solidFill>
                  <a:schemeClr val="tx1"/>
                </a:solidFill>
                <a:latin typeface="+mn-lt"/>
              </a:rPr>
              <a:t>.</a:t>
            </a:r>
            <a:r>
              <a:rPr lang="en-US" sz="2000" b="1" dirty="0" smtClean="0">
                <a:solidFill>
                  <a:schemeClr val="tx1"/>
                </a:solidFill>
                <a:latin typeface="+mn-lt"/>
              </a:rPr>
              <a:t>: </a:t>
            </a:r>
            <a:r>
              <a:rPr lang="hr-HR" dirty="0" smtClean="0">
                <a:solidFill>
                  <a:schemeClr val="tx1"/>
                </a:solidFill>
                <a:latin typeface="+mn-lt"/>
              </a:rPr>
              <a:t>imenuje ga kolegij s popisa kandidata koje je predložio glavni europski tužitelj, a nakon otvorenog postupka odabira</a:t>
            </a:r>
            <a:endParaRPr lang="en-US" sz="2000" dirty="0">
              <a:solidFill>
                <a:schemeClr val="tx1"/>
              </a:solidFill>
              <a:latin typeface="+mn-lt"/>
            </a:endParaRPr>
          </a:p>
        </p:txBody>
      </p:sp>
      <p:sp>
        <p:nvSpPr>
          <p:cNvPr id="4" name="Dia számának helye 3">
            <a:extLst>
              <a:ext uri="{FF2B5EF4-FFF2-40B4-BE49-F238E27FC236}">
                <a16:creationId xmlns:a16="http://schemas.microsoft.com/office/drawing/2014/main" xmlns="" id="{28673826-9D0B-4C4A-A302-F34A5C164E86}"/>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266952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1549" y="2293505"/>
            <a:ext cx="9967452" cy="1450757"/>
          </a:xfrm>
        </p:spPr>
        <p:txBody>
          <a:bodyPr>
            <a:normAutofit/>
          </a:bodyPr>
          <a:lstStyle/>
          <a:p>
            <a:r>
              <a:rPr lang="es-ES_tradnl" sz="5400" dirty="0"/>
              <a:t>II. </a:t>
            </a:r>
            <a:r>
              <a:rPr lang="hr-HR" sz="5400" dirty="0" smtClean="0"/>
              <a:t>SREDIŠNJA RAZINA</a:t>
            </a:r>
            <a:r>
              <a:rPr lang="es-ES_tradnl" dirty="0"/>
              <a:t/>
            </a:r>
            <a:br>
              <a:rPr lang="es-ES_tradnl" dirty="0"/>
            </a:br>
            <a:endParaRPr lang="es-ES" dirty="0"/>
          </a:p>
        </p:txBody>
      </p:sp>
      <p:sp>
        <p:nvSpPr>
          <p:cNvPr id="3" name="Dia számának helye 2">
            <a:extLst>
              <a:ext uri="{FF2B5EF4-FFF2-40B4-BE49-F238E27FC236}">
                <a16:creationId xmlns:a16="http://schemas.microsoft.com/office/drawing/2014/main" xmlns="" id="{B0A8E8EA-E915-4226-99F7-D506BC36B921}"/>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1440286853"/>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842</TotalTime>
  <Words>2071</Words>
  <Application>Microsoft Office PowerPoint</Application>
  <PresentationFormat>Custom</PresentationFormat>
  <Paragraphs>235</Paragraphs>
  <Slides>30</Slides>
  <Notes>27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Rückblick</vt:lpstr>
      <vt:lpstr>  </vt:lpstr>
      <vt:lpstr>PREGLED </vt:lpstr>
      <vt:lpstr>I. KAKO JE USTROJEN URED EPPO-a? </vt:lpstr>
      <vt:lpstr> KVIZ - PROVJERITE SVOJE ZNANJE </vt:lpstr>
      <vt:lpstr>Članak 8. Struktura EPPO-a</vt:lpstr>
      <vt:lpstr>Struktura EPPO-a: decentralizirana = dvije razine </vt:lpstr>
      <vt:lpstr>Struktura EPPO-a: jedinstveni ured + neovisan</vt:lpstr>
      <vt:lpstr>Imenovanje/razrješenje dužnosti članova središnjeg ureda EPPO-a</vt:lpstr>
      <vt:lpstr>II. SREDIŠNJA RAZINA </vt:lpstr>
      <vt:lpstr> KVIZ - PROVJERITE SVOJE ZNANJE </vt:lpstr>
      <vt:lpstr>Laura Kovesi (RO)</vt:lpstr>
      <vt:lpstr>Funkcioniranje EPPO-a: jedinstveni ured </vt:lpstr>
      <vt:lpstr> KVIZ - PROVJERITE SVOJE ZNANJE </vt:lpstr>
      <vt:lpstr>Članak 11. Glavni europski tužitelj i zamjenici glavnog europskog tužitelja </vt:lpstr>
      <vt:lpstr> KVIZ - PROVJERITE SVOJE ZNANJE</vt:lpstr>
      <vt:lpstr>Članak 9. Kolegij</vt:lpstr>
      <vt:lpstr>Stalna vijeća (članak 10.)</vt:lpstr>
      <vt:lpstr> Europski tužitelji (ET-ovi) - članak 12.</vt:lpstr>
      <vt:lpstr> KVIZ - PROVJERITE SVOJE ZNANJE </vt:lpstr>
      <vt:lpstr>PowerPoint Presentation</vt:lpstr>
      <vt:lpstr> PROVJERITE SVOJE ZNANJE </vt:lpstr>
      <vt:lpstr>II. DECENTRALIZIRANA RAZINA </vt:lpstr>
      <vt:lpstr>Delegirani europski tužitelji (DET-ovi) -članak 13.</vt:lpstr>
      <vt:lpstr> KVIZ - PROVJERITE SVOJE ZNANJE </vt:lpstr>
      <vt:lpstr>Imenovanje i razrješenje dužnosti DET-ova - članak 17.</vt:lpstr>
      <vt:lpstr>Imenovanje i razrješenje dužnosti DET-ova - članak 17.</vt:lpstr>
      <vt:lpstr>Kako to točno funkcionira u praksi? Unutarnji poslovnik</vt:lpstr>
      <vt:lpstr>Kako se nacionalni suci i tužitelji uklapaju u tu arhitekturu? </vt:lpstr>
      <vt:lpstr> ZAVRŠNI KVIZ - PROVJERITE SVOJE ZNANJE </vt:lpstr>
      <vt:lpstr>Hvala vam na pozornosti.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Windows User</cp:lastModifiedBy>
  <cp:revision>68</cp:revision>
  <cp:lastPrinted>2016-10-12T07:25:39Z</cp:lastPrinted>
  <dcterms:created xsi:type="dcterms:W3CDTF">2020-09-29T09:53:56Z</dcterms:created>
  <dcterms:modified xsi:type="dcterms:W3CDTF">2021-10-20T14:41:11Z</dcterms:modified>
</cp:coreProperties>
</file>