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3439775" cy="7559675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598" autoAdjust="0"/>
  </p:normalViewPr>
  <p:slideViewPr>
    <p:cSldViewPr snapToGrid="0">
      <p:cViewPr>
        <p:scale>
          <a:sx n="100" d="100"/>
          <a:sy n="100" d="100"/>
        </p:scale>
        <p:origin x="126" y="-72"/>
      </p:cViewPr>
      <p:guideLst>
        <p:guide orient="horz" pos="2381"/>
        <p:guide pos="42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="" xmlns:a16="http://schemas.microsoft.com/office/drawing/2014/main" id="{1E471AC6-BB67-4800-9BC3-601564D6A19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7E51C223-341F-4B82-95C8-2C4F0F16B95B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8AFE08F5-0669-42EC-A280-4D8D68F76863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44FE19EF-A4EC-4A7B-8918-10997D35BD48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9D2D095-B519-4E1A-BB10-06E8A8ED1D7C}" type="slidenum">
              <a:t>‹#›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23237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="" xmlns:a16="http://schemas.microsoft.com/office/drawing/2014/main" id="{4DB6B94F-F9AF-434B-ACD4-42C359BD4EA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5898" y="812801"/>
            <a:ext cx="7126284" cy="4008436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="" xmlns:a16="http://schemas.microsoft.com/office/drawing/2014/main" id="{D32D325D-E8A6-426B-B38A-C0E95593F568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it-IT"/>
          </a:p>
        </p:txBody>
      </p:sp>
      <p:sp>
        <p:nvSpPr>
          <p:cNvPr id="4" name="Segnaposto intestazione 3">
            <a:extLst>
              <a:ext uri="{FF2B5EF4-FFF2-40B4-BE49-F238E27FC236}">
                <a16:creationId xmlns="" xmlns:a16="http://schemas.microsoft.com/office/drawing/2014/main" id="{4DAED4EF-378B-4B48-BFA7-AA496A6DFBF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7436D2C0-616F-4120-83E9-3ABAE174084B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C8F21DFB-3A04-4205-919A-46109099EEFC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649858DB-17F7-451A-BB1D-2F2D4F2685E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BABCB731-4E69-4864-8065-FB2402916183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0751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it-IT" sz="2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Liberation Sans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="" xmlns:a16="http://schemas.microsoft.com/office/drawing/2014/main" id="{B194C152-F9C4-404D-9481-3B218F9B646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A25B9FD-9D21-4995-A243-A67900476974}" type="slidenum">
              <a:t>1</a:t>
            </a:fld>
            <a:endParaRPr lang="it-IT" sz="1400" b="0" i="0" u="none" strike="noStrike" kern="1200" cap="none" spc="0" baseline="0" dirty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="" xmlns:a16="http://schemas.microsoft.com/office/drawing/2014/main" id="{6D94C608-7A3D-4154-8290-A7D47C6F3C1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6BDC48C-3913-43D3-9739-499DB6EB9254}" type="slidenum">
              <a:t>1</a:t>
            </a:fld>
            <a:endParaRPr lang="it-IT" sz="1400" b="0" i="0" u="none" strike="noStrike" kern="1200" cap="none" spc="0" baseline="0" dirty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="" xmlns:a16="http://schemas.microsoft.com/office/drawing/2014/main" id="{3C701C53-99FF-4B92-B6CD-39874F43B33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03D44F4-B79C-4D88-B3F2-C01508A93050}" type="slidenum">
              <a:t>1</a:t>
            </a:fld>
            <a:endParaRPr lang="it-IT" sz="1400" b="0" i="0" u="none" strike="noStrike" kern="1200" cap="none" spc="0" baseline="0" dirty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="" xmlns:a16="http://schemas.microsoft.com/office/drawing/2014/main" id="{2C0BB255-520C-430C-B61E-E9C45A51E7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="" xmlns:a16="http://schemas.microsoft.com/office/drawing/2014/main" id="{6369B1B4-C52A-4191-A596-794FCDF3EEE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="" xmlns:a16="http://schemas.microsoft.com/office/drawing/2014/main" id="{1CADF43D-3343-4C4F-9E42-BE8B87EBA11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EAFC76-DB73-4F2E-9266-8E0F204B60DC}" type="slidenum">
              <a:t>10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="" xmlns:a16="http://schemas.microsoft.com/office/drawing/2014/main" id="{9D11A998-0C7B-42B8-B039-A1BD6208CC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="" xmlns:a16="http://schemas.microsoft.com/office/drawing/2014/main" id="{2D70900F-C3C3-4FC7-B38C-198F1E493B0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="" xmlns:a16="http://schemas.microsoft.com/office/drawing/2014/main" id="{1CADF43D-3343-4C4F-9E42-BE8B87EBA11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EAFC76-DB73-4F2E-9266-8E0F204B60DC}" type="slidenum">
              <a:t>11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="" xmlns:a16="http://schemas.microsoft.com/office/drawing/2014/main" id="{9D11A998-0C7B-42B8-B039-A1BD6208CC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="" xmlns:a16="http://schemas.microsoft.com/office/drawing/2014/main" id="{2D70900F-C3C3-4FC7-B38C-198F1E493B0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="" xmlns:a16="http://schemas.microsoft.com/office/drawing/2014/main" id="{9DFBBE78-57A2-4FD8-A0CA-59FB46DC0413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038788-22CB-4108-A885-93AEDF5B2AEB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="" xmlns:a16="http://schemas.microsoft.com/office/drawing/2014/main" id="{A5061A43-3738-441E-AE50-5366AC35531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66202A6-6CEA-4709-8C92-98A0FBF84CDF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="" xmlns:a16="http://schemas.microsoft.com/office/drawing/2014/main" id="{282AD427-B3CE-4EA2-965F-FB3BA46FD1B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503247C-D0B6-4FC2-BCEA-7CAEFF6312B9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="" xmlns:a16="http://schemas.microsoft.com/office/drawing/2014/main" id="{36E550B9-8298-4226-A85D-A5C081D7EE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="" xmlns:a16="http://schemas.microsoft.com/office/drawing/2014/main" id="{D5C358B6-E232-4163-A8B2-3ED0F137917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="" xmlns:a16="http://schemas.microsoft.com/office/drawing/2014/main" id="{83382243-18E0-47E4-BB4A-13B056D67FD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94B0B3F-2353-4C59-8B08-B5E475FBC0F8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="" xmlns:a16="http://schemas.microsoft.com/office/drawing/2014/main" id="{9B19E55A-C626-4871-89D0-36134A01487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E50CE74-BCA7-4DEE-B963-496136DF4BA5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="" xmlns:a16="http://schemas.microsoft.com/office/drawing/2014/main" id="{9EC4B3ED-0F41-4F10-8FC7-6E181187ED5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41D4FEE-6285-44FB-A45B-D93653AFD932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="" xmlns:a16="http://schemas.microsoft.com/office/drawing/2014/main" id="{3710E8B7-1CC1-4B5E-B242-31FA7E8BDE7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="" xmlns:a16="http://schemas.microsoft.com/office/drawing/2014/main" id="{920266E2-4257-4D0D-9FEF-531C2607BAD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="" xmlns:a16="http://schemas.microsoft.com/office/drawing/2014/main" id="{5D59AB61-824A-4A59-9538-051A704BEED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98B8915-7B54-4C5C-AD50-33E636B10552}" type="slidenum">
              <a:t>4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="" xmlns:a16="http://schemas.microsoft.com/office/drawing/2014/main" id="{C9251593-3770-42F9-BCFE-74CC81F23E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="" xmlns:a16="http://schemas.microsoft.com/office/drawing/2014/main" id="{5A6C765C-029E-4A28-BDEA-C2C0BDD1B0D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="" xmlns:a16="http://schemas.microsoft.com/office/drawing/2014/main" id="{EF1E5413-2580-4F0F-836E-B34FAE3E2EC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4858B18-55F5-4566-9DA6-277926A34FB7}" type="slidenum">
              <a:t>5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="" xmlns:a16="http://schemas.microsoft.com/office/drawing/2014/main" id="{C099B357-5D8D-49E8-9AC9-1BE1A585D4C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="" xmlns:a16="http://schemas.microsoft.com/office/drawing/2014/main" id="{C35F7921-1690-4227-9A88-CFD3362F308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="" xmlns:a16="http://schemas.microsoft.com/office/drawing/2014/main" id="{327442E6-1749-43D7-ADC6-5F7DEC1BA33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6156561-F270-4F7C-9018-774FBE4396B9}" type="slidenum">
              <a:t>6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="" xmlns:a16="http://schemas.microsoft.com/office/drawing/2014/main" id="{C1C449ED-0905-4CC4-A438-0F5E49092E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="" xmlns:a16="http://schemas.microsoft.com/office/drawing/2014/main" id="{86DDED0D-E6F0-4CBA-BA7D-834F3F3B23F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="" xmlns:a16="http://schemas.microsoft.com/office/drawing/2014/main" id="{91676DDF-7063-46FF-B516-41564191AE73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31312A9-DD9A-4499-B800-49B10B1707A3}" type="slidenum">
              <a:t>7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="" xmlns:a16="http://schemas.microsoft.com/office/drawing/2014/main" id="{775EB6B4-3B78-41A1-9D83-AF0960862F9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="" xmlns:a16="http://schemas.microsoft.com/office/drawing/2014/main" id="{5FF4391B-CB14-4600-8DCC-8F756A2982E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="" xmlns:a16="http://schemas.microsoft.com/office/drawing/2014/main" id="{3F425993-2296-458B-B64F-44E006C110F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454B851-45D3-4E87-A569-A746C0E7B8FD}" type="slidenum">
              <a:t>8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="" xmlns:a16="http://schemas.microsoft.com/office/drawing/2014/main" id="{09A07BD2-FA33-45C5-A546-BBB7EC99E5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="" xmlns:a16="http://schemas.microsoft.com/office/drawing/2014/main" id="{7CE9A312-DBA0-4036-A67F-5E5B20796C3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="" xmlns:a16="http://schemas.microsoft.com/office/drawing/2014/main" id="{08704047-9046-446B-868C-79B91592D52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6BE757E-84B1-4099-BDE8-1AAC6ECD9C81}" type="slidenum">
              <a:t>9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="" xmlns:a16="http://schemas.microsoft.com/office/drawing/2014/main" id="{90BE710B-6F71-4D4F-9989-5141BAD3EA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="" xmlns:a16="http://schemas.microsoft.com/office/drawing/2014/main" id="{CC39C278-5C6A-4930-905E-832A6E30077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82E832-78A5-4A52-AA72-BFFE7FB5317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679972" y="1237201"/>
            <a:ext cx="10079833" cy="2631890"/>
          </a:xfrm>
        </p:spPr>
        <p:txBody>
          <a:bodyPr anchor="b" anchorCtr="1"/>
          <a:lstStyle>
            <a:lvl1pPr algn="ctr">
              <a:defRPr sz="6614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AA44A2E-FEFA-4184-AAF5-A8BA7D5802A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679972" y="3970580"/>
            <a:ext cx="10079833" cy="1825169"/>
          </a:xfrm>
        </p:spPr>
        <p:txBody>
          <a:bodyPr anchorCtr="1"/>
          <a:lstStyle>
            <a:lvl1pPr marL="0" indent="0" algn="ctr">
              <a:buNone/>
              <a:defRPr sz="2646"/>
            </a:lvl1pPr>
          </a:lstStyle>
          <a:p>
            <a:pPr lvl="0"/>
            <a:r>
              <a:rPr lang="hu-HU"/>
              <a:t>Kattintson ide az alcím mintájának szerkesztéséhez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B354C93-0AFB-4A88-AA14-29AAC2F81FF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3C252AA-B737-4C87-B71E-1C25FC06CAD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A281AA-D156-406A-A0AE-6A0A55A778A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76CCAC-2D9B-421D-9E3F-86804ECE189E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86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8F55E3-FA0F-427E-A6B2-73BEEFA6561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562A3A4-6C2B-4D95-A133-8BC241FB7BF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3815DF8-5EFC-4CCE-BB81-985E2BE6C23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818DC42-EF68-4523-A734-E8C80F64E80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012685-7FF5-4896-A9DC-934FE1500F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8D0CE6-86AE-465B-9267-C55600B68F39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9254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3A1A1EA2-2A1E-4F93-A803-A319F4E1FCEA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9617842" y="402482"/>
            <a:ext cx="2897953" cy="640647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B6B02A8-EEA8-4D09-ACC0-C2D0B937D8C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923982" y="402482"/>
            <a:ext cx="8525856" cy="640647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219E878-0421-4EFD-B04E-7FE0D0DAFC3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D0FE4EA-AEA1-45B2-AD0B-C7B2BBCBE68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3691C07-A422-44CF-B1C9-5D555E2DD5C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A29C6B-F27A-400C-A962-DC98BBA012AD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6956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0EEC3F1C-EA72-4AEA-84FE-A25ECB88445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1161DAB0-CD45-4CEF-9963-36134BFC274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A3616898-D645-4C9E-92F7-555190456B8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823021-24C4-4F3C-9002-E6C2410D509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5" name="Titolo 4">
            <a:extLst>
              <a:ext uri="{FF2B5EF4-FFF2-40B4-BE49-F238E27FC236}">
                <a16:creationId xmlns="" xmlns:a16="http://schemas.microsoft.com/office/drawing/2014/main" id="{FA8F99DE-0DCC-4BA6-910C-4C1269EAEBB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>
            <a:lvl1pPr>
              <a:defRPr lang="it-IT"/>
            </a:lvl1pPr>
          </a:lstStyle>
          <a:p>
            <a:pPr lvl="0"/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="" xmlns:a16="http://schemas.microsoft.com/office/drawing/2014/main" id="{322A2DAC-33D1-45F7-AA64-694E0AF15D8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68678"/>
            <a:ext cx="12095052" cy="4384081"/>
          </a:xfrm>
        </p:spPr>
        <p:txBody>
          <a:bodyPr/>
          <a:lstStyle>
            <a:lvl1pPr>
              <a:spcBef>
                <a:spcPts val="1065"/>
              </a:spcBef>
              <a:buNone/>
              <a:defRPr lang="it-IT"/>
            </a:lvl1pPr>
          </a:lstStyle>
          <a:p>
            <a:pPr lv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389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28DD71-1B67-44A1-A220-16C8BE0F8B7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F48D3FB-19F7-454D-9854-B8D5FB34E45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CFCDE34-B08A-4D2B-99B4-ED1E46AAC95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5E46FED-8459-4767-A92C-EA4F69EE563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38B2C03-9BEE-48BA-9C43-4F22A1E0060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528EFB-B26F-4566-A4B9-591D3BA24068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7767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C8024E-EE93-48F6-873B-D7F3DC9D37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6987" y="1884669"/>
            <a:ext cx="11591803" cy="3144612"/>
          </a:xfrm>
        </p:spPr>
        <p:txBody>
          <a:bodyPr anchor="b"/>
          <a:lstStyle>
            <a:lvl1pPr>
              <a:defRPr sz="6614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A7F848D-50C6-4016-BDA7-9B608FF404C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6987" y="5059036"/>
            <a:ext cx="11591803" cy="1653674"/>
          </a:xfrm>
        </p:spPr>
        <p:txBody>
          <a:bodyPr/>
          <a:lstStyle>
            <a:lvl1pPr marL="0" indent="0">
              <a:buNone/>
              <a:defRPr sz="2646">
                <a:solidFill>
                  <a:srgbClr val="898989"/>
                </a:solidFill>
              </a:defRPr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27A31D-2F64-45F1-B317-48DB71E0341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91E4815-5E5E-48AD-931A-70A79C5C16D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DD93E6E-19B8-48DF-BE6E-C8E521F4D4E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B56B05-363E-47D2-B505-01DA4C9124B7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854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AEF5D1-10F1-47A9-A368-E74D2A18CEA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3337A76-0A11-4E53-855E-CEA905680D5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23982" y="2012411"/>
            <a:ext cx="5711900" cy="47965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4523F5D-097B-426C-B19F-B4CECDBA507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803885" y="2012411"/>
            <a:ext cx="5711900" cy="47965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3612634-4488-43AB-B4BB-50664372E4D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1DD9DB9-5E01-4795-A0A2-14E137845AA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BD8D17-2ADC-4E7C-AA55-837BE0CD9EB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72A3C9-36A6-4646-8B43-435E47B24F27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966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AF0F7F-E227-4942-B23D-C018D9A001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402482"/>
            <a:ext cx="11591803" cy="14611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D521E77-3D30-4600-ADDA-7F7A7A7279A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5738" y="1853168"/>
            <a:ext cx="5685656" cy="908209"/>
          </a:xfrm>
        </p:spPr>
        <p:txBody>
          <a:bodyPr anchor="b"/>
          <a:lstStyle>
            <a:lvl1pPr marL="0" indent="0">
              <a:buNone/>
              <a:defRPr sz="2646" b="1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01A0914-0E7B-4F59-BA16-7653E757741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925738" y="2761378"/>
            <a:ext cx="5685656" cy="40615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1E420C1-BB6D-425F-8064-B8A4402EA118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803885" y="1853168"/>
            <a:ext cx="5713655" cy="908209"/>
          </a:xfrm>
        </p:spPr>
        <p:txBody>
          <a:bodyPr anchor="b"/>
          <a:lstStyle>
            <a:lvl1pPr marL="0" indent="0">
              <a:buNone/>
              <a:defRPr sz="2646" b="1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845820B-D789-4E8D-BE78-61066CD095E0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803885" y="2761378"/>
            <a:ext cx="5713655" cy="40615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3D7B605-2C21-4E37-9AD9-21247C32971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CDAEC2D-E4DD-4340-B004-0D57BF4F1C9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7B7F185-1B19-44B8-A50F-5388A032E7F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A1AD43-63F4-4457-921E-E61FF4DE4F69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7760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682061-540B-4ADD-8EBD-807407E9947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A3CD1A2-88D6-4E2B-9E1D-9A1FE39F6AF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CACF438-82BB-4182-B5C9-818343C2CA7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90BFC10-82EE-4A4A-AB53-71C836CF69B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73DD11-25CD-4147-B9BB-40D0E25C14EB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816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0310A9E-5B69-4B8C-A305-5CA9BB97BBD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CBD3D75-191C-481E-BE72-5E8ACF77494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579F5FF-CAB5-451E-8AFA-39F95096B3F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4954A6-B811-4B0E-A5B7-52EE6E0A5571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68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D59EF7-18F8-4EE2-ADAC-1D1BAE9688B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503980"/>
            <a:ext cx="4334676" cy="1763923"/>
          </a:xfrm>
        </p:spPr>
        <p:txBody>
          <a:bodyPr anchor="b"/>
          <a:lstStyle>
            <a:lvl1pPr>
              <a:defRPr sz="3527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40BFE0-F3A5-4603-AA61-8F6A7E9242C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13655" y="1088456"/>
            <a:ext cx="6803885" cy="5372264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5CC1409-BC38-4BAD-A2E9-8814EF5B55D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925738" y="2267904"/>
            <a:ext cx="4334676" cy="4201567"/>
          </a:xfrm>
        </p:spPr>
        <p:txBody>
          <a:bodyPr/>
          <a:lstStyle>
            <a:lvl1pPr marL="0" indent="0">
              <a:buNone/>
              <a:defRPr sz="1764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861022B-AF88-4CBD-BD32-4298A40936A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084302A-78A0-4DDC-B633-93C76767961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E801383-09E8-4ED9-A593-7FD43858890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149F62-BCE7-4057-9C2D-969ABA645FF2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563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612519-561E-49AF-AFF8-5C1F935C97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503980"/>
            <a:ext cx="4334676" cy="1763923"/>
          </a:xfrm>
        </p:spPr>
        <p:txBody>
          <a:bodyPr anchor="b"/>
          <a:lstStyle>
            <a:lvl1pPr>
              <a:defRPr sz="3527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E6C995F-CACB-4F2D-83E4-66533468CA86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713655" y="1088456"/>
            <a:ext cx="6803885" cy="5372264"/>
          </a:xfrm>
        </p:spPr>
        <p:txBody>
          <a:bodyPr/>
          <a:lstStyle>
            <a:lvl1pPr marL="0" indent="0">
              <a:buNone/>
              <a:defRPr sz="3527"/>
            </a:lvl1pPr>
          </a:lstStyle>
          <a:p>
            <a:pPr lvl="0"/>
            <a:r>
              <a:rPr lang="hu-HU"/>
              <a:t>Kép beszúrásához kattintson az ikonra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2896A1C-8AD9-4CFC-9ACC-A207A6255E8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925738" y="2267904"/>
            <a:ext cx="4334676" cy="4201567"/>
          </a:xfrm>
        </p:spPr>
        <p:txBody>
          <a:bodyPr/>
          <a:lstStyle>
            <a:lvl1pPr marL="0" indent="0">
              <a:buNone/>
              <a:defRPr sz="1764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71BF4FB-77F3-4A4D-9760-BB71AEE53A9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F64EE28-3843-4719-AFC7-FDEEC721A0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C719364-8CC0-470C-88E2-BFC763C0C89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B7DF6B-593C-40D6-A72D-4F994C00A2B8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46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8E428DD-CF86-418B-AA35-D2B0CA6EB8F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3982" y="402482"/>
            <a:ext cx="11591803" cy="14611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AB33F46-8742-44B1-8B07-FD0CD1544A1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3982" y="2012411"/>
            <a:ext cx="11591803" cy="47965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AD232FE-5EA3-4E0D-B2C5-29DA8BB1FDC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923982" y="7006699"/>
            <a:ext cx="302394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A214352-F081-45FF-BD61-5C9C78ACEAF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451930" y="7006699"/>
            <a:ext cx="4535926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EC76863-6E49-4552-98EB-87BC20C1F54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491837" y="7006699"/>
            <a:ext cx="302394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chemeClr val="bg1"/>
                </a:solidFill>
                <a:uFillTx/>
                <a:latin typeface="Calibri"/>
              </a:defRPr>
            </a:lvl1pPr>
          </a:lstStyle>
          <a:p>
            <a:fld id="{F7A0D1BD-D3AA-444D-B6DE-3135F585EBA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marL="0" marR="0" lvl="0" indent="0" algn="l" defTabSz="1007943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hu-HU" sz="485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51990" marR="0" lvl="0" indent="-251990" algn="l" defTabSz="1007943" rtl="0" fontAlgn="auto" hangingPunct="1">
        <a:lnSpc>
          <a:spcPct val="90000"/>
        </a:lnSpc>
        <a:spcBef>
          <a:spcPts val="1100"/>
        </a:spcBef>
        <a:spcAft>
          <a:spcPts val="0"/>
        </a:spcAft>
        <a:buSzPct val="100000"/>
        <a:buFont typeface="Arial" pitchFamily="34"/>
        <a:buChar char="•"/>
        <a:tabLst/>
        <a:defRPr lang="hu-HU" sz="3086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55952" marR="0" lvl="1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2646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259933" marR="0" lvl="2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2205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763895" marR="0" lvl="3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1984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267867" marR="0" lvl="4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1984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="" xmlns:a16="http://schemas.microsoft.com/office/drawing/2014/main" id="{C13071E0-3062-4576-BFEA-962A54917A0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897" y="2490697"/>
            <a:ext cx="9485263" cy="1370100"/>
          </a:xfrm>
        </p:spPr>
        <p:txBody>
          <a:bodyPr>
            <a:normAutofit/>
          </a:bodyPr>
          <a:lstStyle/>
          <a:p>
            <a:pPr marL="0" lvl="0" indent="0">
              <a:lnSpc>
                <a:spcPct val="60000"/>
              </a:lnSpc>
              <a:buNone/>
            </a:pPr>
            <a:r>
              <a:rPr lang="hr-HR" sz="6600" b="1" smtClean="0">
                <a:ln w="1016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Pokretanje </a:t>
            </a:r>
            <a:r>
              <a:rPr lang="hr-HR" sz="6600" b="1" dirty="0" smtClean="0">
                <a:ln w="1016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istraga </a:t>
            </a:r>
            <a:r>
              <a:rPr lang="hr-HR" sz="6600" b="1" dirty="0" err="1" smtClean="0">
                <a:ln w="1016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EPPO</a:t>
            </a:r>
            <a:r>
              <a:rPr lang="hr-HR" sz="6600" b="1" dirty="0" smtClean="0">
                <a:ln w="1016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-a</a:t>
            </a:r>
            <a:endParaRPr lang="it-IT" sz="6600" b="1" dirty="0">
              <a:ln w="10160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349" y="6000658"/>
            <a:ext cx="8485785" cy="646331"/>
          </a:xfrm>
          <a:prstGeom prst="rect">
            <a:avLst/>
          </a:prstGeom>
          <a:solidFill>
            <a:srgbClr val="908888"/>
          </a:solidFill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Rad s Uredom europskog javnog tužitelja na decentraliziranoj razini </a:t>
            </a:r>
            <a:r>
              <a:rPr lang="en-US" dirty="0">
                <a:solidFill>
                  <a:schemeClr val="bg1"/>
                </a:solidFill>
              </a:rPr>
              <a:t>–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hr-HR" dirty="0">
                <a:solidFill>
                  <a:schemeClr val="bg1"/>
                </a:solidFill>
              </a:rPr>
              <a:t>razvoj materijala i pravni seminari za državne odvjetnike, suce istrage i odvjetnike </a:t>
            </a:r>
            <a:r>
              <a:rPr lang="hr-HR" dirty="0" smtClean="0">
                <a:solidFill>
                  <a:schemeClr val="bg1"/>
                </a:solidFill>
              </a:rPr>
              <a:t>obrane</a:t>
            </a:r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789043" y="7070312"/>
            <a:ext cx="5558491" cy="292388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r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Sufinancirano iz Programa za pravosuđe Europske unije za razdoblje 2014.-2020.</a:t>
            </a:r>
            <a:endParaRPr kumimoji="0" lang="hr-HR" sz="13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14040C0-58A0-4FE2-9EB6-3C3C7DF86E4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12325" y="485509"/>
            <a:ext cx="9708925" cy="1038493"/>
          </a:xfrm>
        </p:spPr>
        <p:txBody>
          <a:bodyPr>
            <a:normAutofit/>
          </a:bodyPr>
          <a:lstStyle/>
          <a:p>
            <a:pPr lvl="0"/>
            <a:r>
              <a:rPr lang="hr-HR" sz="4400" b="1" dirty="0" smtClean="0"/>
              <a:t>Učinci pokretanja istrage</a:t>
            </a:r>
            <a:endParaRPr lang="it-IT" sz="4400" b="1" dirty="0"/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60C632DC-207F-435C-B796-8B7663C2D4F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2325" y="2829363"/>
            <a:ext cx="9708925" cy="2453838"/>
          </a:xfrm>
        </p:spPr>
        <p:txBody>
          <a:bodyPr/>
          <a:lstStyle/>
          <a:p>
            <a:pPr lvl="0">
              <a:buNone/>
            </a:pPr>
            <a:r>
              <a:rPr lang="hr-HR" dirty="0" smtClean="0"/>
              <a:t>Prema nacionalnom pravu nekih </a:t>
            </a:r>
            <a:r>
              <a:rPr lang="hr-HR" dirty="0" err="1" smtClean="0"/>
              <a:t>DČ</a:t>
            </a:r>
            <a:r>
              <a:rPr lang="hr-HR" dirty="0" smtClean="0"/>
              <a:t>: u istrazi počinju teći određeni rokovi</a:t>
            </a:r>
          </a:p>
          <a:p>
            <a:pPr lvl="0">
              <a:buNone/>
            </a:pPr>
            <a:endParaRPr lang="it-IT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="" xmlns:a16="http://schemas.microsoft.com/office/drawing/2014/main" id="{89052722-FA17-43E9-882F-9F24E61A2942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10</a:t>
            </a:fld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14040C0-58A0-4FE2-9EB6-3C3C7DF86E4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12325" y="485509"/>
            <a:ext cx="9708925" cy="1038493"/>
          </a:xfrm>
        </p:spPr>
        <p:txBody>
          <a:bodyPr/>
          <a:lstStyle/>
          <a:p>
            <a:pPr lvl="0"/>
            <a:r>
              <a:rPr lang="hr-HR" sz="4400" b="1" dirty="0"/>
              <a:t>Učinci pokretanja istrage</a:t>
            </a:r>
            <a:endParaRPr lang="it-IT" sz="4400" b="1" dirty="0"/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60C632DC-207F-435C-B796-8B7663C2D4F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2325" y="2829363"/>
            <a:ext cx="9708925" cy="2453838"/>
          </a:xfrm>
        </p:spPr>
        <p:txBody>
          <a:bodyPr/>
          <a:lstStyle/>
          <a:p>
            <a:pPr lvl="0">
              <a:buNone/>
            </a:pPr>
            <a:r>
              <a:rPr lang="hr-HR" dirty="0" smtClean="0"/>
              <a:t>HR specifičnosti – izvidi i istraga</a:t>
            </a:r>
            <a:endParaRPr lang="it-IT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="" xmlns:a16="http://schemas.microsoft.com/office/drawing/2014/main" id="{89052722-FA17-43E9-882F-9F24E61A2942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62648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3122854-C3B9-449A-82C2-380BE6CFEBF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89840" y="524051"/>
            <a:ext cx="7597804" cy="998698"/>
          </a:xfrm>
        </p:spPr>
        <p:txBody>
          <a:bodyPr/>
          <a:lstStyle/>
          <a:p>
            <a:pPr lvl="0"/>
            <a:r>
              <a:rPr lang="hr-HR" sz="5400" b="1" dirty="0" smtClean="0"/>
              <a:t>Uvod</a:t>
            </a:r>
            <a:endParaRPr lang="it-IT" sz="5400" b="1" dirty="0"/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9D14FC64-4AAD-4222-8BEA-39498E30332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89840" y="2061725"/>
            <a:ext cx="10092644" cy="4463259"/>
          </a:xfrm>
        </p:spPr>
        <p:txBody>
          <a:bodyPr/>
          <a:lstStyle/>
          <a:p>
            <a:pPr marL="0" lvl="0" indent="0">
              <a:buNone/>
            </a:pPr>
            <a:r>
              <a:rPr lang="hr-HR" dirty="0" smtClean="0"/>
              <a:t>Odredbe</a:t>
            </a:r>
            <a:r>
              <a:rPr lang="it-IT" dirty="0" smtClean="0"/>
              <a:t>/</a:t>
            </a:r>
            <a:r>
              <a:rPr lang="hr-HR" dirty="0" smtClean="0"/>
              <a:t>načela</a:t>
            </a:r>
            <a:endParaRPr lang="it-IT" dirty="0"/>
          </a:p>
          <a:p>
            <a:pPr lvl="0"/>
            <a:r>
              <a:rPr lang="hr-HR" dirty="0" err="1" smtClean="0"/>
              <a:t>čl</a:t>
            </a:r>
            <a:r>
              <a:rPr lang="it-IT" dirty="0" smtClean="0"/>
              <a:t>. 24</a:t>
            </a:r>
            <a:r>
              <a:rPr lang="hr-HR" dirty="0" smtClean="0"/>
              <a:t>. st.</a:t>
            </a:r>
            <a:r>
              <a:rPr lang="it-IT" dirty="0" smtClean="0"/>
              <a:t> 6</a:t>
            </a:r>
            <a:r>
              <a:rPr lang="hr-HR" dirty="0" smtClean="0"/>
              <a:t>. i</a:t>
            </a:r>
            <a:r>
              <a:rPr lang="it-IT" dirty="0" smtClean="0"/>
              <a:t> 7</a:t>
            </a:r>
            <a:r>
              <a:rPr lang="hr-HR" dirty="0" smtClean="0"/>
              <a:t>.</a:t>
            </a:r>
            <a:r>
              <a:rPr lang="it-IT" dirty="0" smtClean="0"/>
              <a:t> </a:t>
            </a:r>
            <a:r>
              <a:rPr lang="hr-HR" dirty="0" smtClean="0"/>
              <a:t>-</a:t>
            </a:r>
            <a:r>
              <a:rPr lang="it-IT" dirty="0" smtClean="0"/>
              <a:t> </a:t>
            </a:r>
            <a:r>
              <a:rPr lang="hr-HR" dirty="0" smtClean="0"/>
              <a:t>dostavljanje informacija </a:t>
            </a:r>
            <a:r>
              <a:rPr lang="hr-HR" dirty="0" err="1" smtClean="0"/>
              <a:t>EPPO</a:t>
            </a:r>
            <a:r>
              <a:rPr lang="hr-HR" dirty="0" smtClean="0"/>
              <a:t>-u i obrada informacija</a:t>
            </a:r>
            <a:endParaRPr lang="it-IT" dirty="0"/>
          </a:p>
          <a:p>
            <a:pPr lvl="0"/>
            <a:r>
              <a:rPr lang="hr-HR" dirty="0" smtClean="0"/>
              <a:t>čl.</a:t>
            </a:r>
            <a:r>
              <a:rPr lang="it-IT" dirty="0" smtClean="0"/>
              <a:t> 25</a:t>
            </a:r>
            <a:r>
              <a:rPr lang="hr-HR" dirty="0" smtClean="0"/>
              <a:t>. - izvršavanje nadležnosti</a:t>
            </a:r>
            <a:endParaRPr lang="it-IT" dirty="0"/>
          </a:p>
          <a:p>
            <a:pPr lvl="0"/>
            <a:r>
              <a:rPr lang="hr-HR" dirty="0" err="1" smtClean="0"/>
              <a:t>čl</a:t>
            </a:r>
            <a:r>
              <a:rPr lang="it-IT" dirty="0" smtClean="0"/>
              <a:t>. 26</a:t>
            </a:r>
            <a:r>
              <a:rPr lang="hr-HR" dirty="0" smtClean="0"/>
              <a:t>. - pokretanje istrage</a:t>
            </a:r>
            <a:endParaRPr lang="it-IT" dirty="0"/>
          </a:p>
          <a:p>
            <a:pPr lvl="0"/>
            <a:r>
              <a:rPr lang="hr-HR" dirty="0" err="1" smtClean="0"/>
              <a:t>čl</a:t>
            </a:r>
            <a:r>
              <a:rPr lang="it-IT" dirty="0" smtClean="0"/>
              <a:t>. 26</a:t>
            </a:r>
            <a:r>
              <a:rPr lang="hr-HR" dirty="0" smtClean="0"/>
              <a:t>. - dodjela predmeta</a:t>
            </a:r>
            <a:endParaRPr lang="it-IT" dirty="0"/>
          </a:p>
          <a:p>
            <a:pPr lvl="0"/>
            <a:r>
              <a:rPr lang="hr-HR" dirty="0" smtClean="0"/>
              <a:t>čl.</a:t>
            </a:r>
            <a:r>
              <a:rPr lang="it-IT" dirty="0" smtClean="0"/>
              <a:t> 44</a:t>
            </a:r>
            <a:r>
              <a:rPr lang="hr-HR" dirty="0" smtClean="0"/>
              <a:t>.</a:t>
            </a:r>
            <a:r>
              <a:rPr lang="it-IT" dirty="0" smtClean="0"/>
              <a:t>-46</a:t>
            </a:r>
            <a:r>
              <a:rPr lang="hr-HR" dirty="0" smtClean="0"/>
              <a:t>. - sustav vođenja predmeta</a:t>
            </a:r>
            <a:endParaRPr lang="it-IT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="" xmlns:a16="http://schemas.microsoft.com/office/drawing/2014/main" id="{E30B3C26-4752-4700-B2A6-2A6FED718629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2</a:t>
            </a:fld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5D216DD-5CBF-40B1-89E2-A3789ECE797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89748" y="433727"/>
            <a:ext cx="7247945" cy="976158"/>
          </a:xfrm>
        </p:spPr>
        <p:txBody>
          <a:bodyPr>
            <a:normAutofit fontScale="90000"/>
          </a:bodyPr>
          <a:lstStyle/>
          <a:p>
            <a:pPr lvl="0"/>
            <a:r>
              <a:rPr lang="hr-HR" sz="5400" b="1" dirty="0" smtClean="0"/>
              <a:t>Postupak pokretanja istrage</a:t>
            </a:r>
            <a:endParaRPr lang="it-IT" sz="5400" b="1" dirty="0"/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B5FC0FBF-13F1-42CA-82EF-B306212E8EF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89748" y="2061725"/>
            <a:ext cx="10533010" cy="4576142"/>
          </a:xfrm>
        </p:spPr>
        <p:txBody>
          <a:bodyPr/>
          <a:lstStyle/>
          <a:p>
            <a:pPr lvl="0"/>
            <a:r>
              <a:rPr lang="it-IT" dirty="0" err="1" smtClean="0"/>
              <a:t>EPPO</a:t>
            </a:r>
            <a:r>
              <a:rPr lang="it-IT" dirty="0" smtClean="0"/>
              <a:t> </a:t>
            </a:r>
            <a:r>
              <a:rPr lang="hr-HR" dirty="0" smtClean="0"/>
              <a:t>dobiva informaciju od tijela EU-a ili nacionalnih tijela</a:t>
            </a:r>
            <a:r>
              <a:rPr lang="it-IT" dirty="0" smtClean="0"/>
              <a:t> (</a:t>
            </a:r>
            <a:r>
              <a:rPr lang="hr-HR" dirty="0" smtClean="0"/>
              <a:t>čl.</a:t>
            </a:r>
            <a:r>
              <a:rPr lang="it-IT" dirty="0" smtClean="0"/>
              <a:t> 24</a:t>
            </a:r>
            <a:r>
              <a:rPr lang="hr-HR" dirty="0" smtClean="0"/>
              <a:t>. st.</a:t>
            </a:r>
            <a:r>
              <a:rPr lang="it-IT" dirty="0" smtClean="0"/>
              <a:t> 1</a:t>
            </a:r>
            <a:r>
              <a:rPr lang="hr-HR" dirty="0" smtClean="0"/>
              <a:t>.</a:t>
            </a:r>
            <a:r>
              <a:rPr lang="it-IT" dirty="0" smtClean="0"/>
              <a:t>-5</a:t>
            </a:r>
            <a:r>
              <a:rPr lang="hr-HR" dirty="0" smtClean="0"/>
              <a:t>.</a:t>
            </a:r>
            <a:r>
              <a:rPr lang="it-IT" dirty="0" smtClean="0"/>
              <a:t>)</a:t>
            </a:r>
            <a:endParaRPr lang="it-IT" dirty="0"/>
          </a:p>
          <a:p>
            <a:pPr lvl="0"/>
            <a:r>
              <a:rPr lang="hr-HR" dirty="0" smtClean="0"/>
              <a:t>Evidentiranje informacije</a:t>
            </a:r>
            <a:r>
              <a:rPr lang="it-IT" dirty="0" smtClean="0"/>
              <a:t> (</a:t>
            </a:r>
            <a:r>
              <a:rPr lang="hr-HR" dirty="0" smtClean="0"/>
              <a:t>sustav vođenja predmeta</a:t>
            </a:r>
            <a:r>
              <a:rPr lang="it-IT" dirty="0" smtClean="0"/>
              <a:t>) </a:t>
            </a:r>
            <a:r>
              <a:rPr lang="it-IT" dirty="0"/>
              <a:t>- </a:t>
            </a:r>
            <a:r>
              <a:rPr lang="hr-HR" dirty="0" err="1" smtClean="0"/>
              <a:t>čl</a:t>
            </a:r>
            <a:r>
              <a:rPr lang="it-IT" dirty="0" smtClean="0"/>
              <a:t>. 24</a:t>
            </a:r>
            <a:r>
              <a:rPr lang="hr-HR" dirty="0" smtClean="0"/>
              <a:t>.</a:t>
            </a:r>
            <a:r>
              <a:rPr lang="it-IT" dirty="0" smtClean="0"/>
              <a:t> </a:t>
            </a:r>
            <a:r>
              <a:rPr lang="hr-HR" dirty="0" smtClean="0"/>
              <a:t>st.</a:t>
            </a:r>
            <a:r>
              <a:rPr lang="it-IT" dirty="0" smtClean="0"/>
              <a:t> 6</a:t>
            </a:r>
            <a:r>
              <a:rPr lang="hr-HR" dirty="0" smtClean="0"/>
              <a:t>.</a:t>
            </a:r>
            <a:endParaRPr lang="it-IT" dirty="0"/>
          </a:p>
          <a:p>
            <a:pPr lvl="0"/>
            <a:r>
              <a:rPr lang="hr-HR" dirty="0" smtClean="0"/>
              <a:t>Provjera informacije</a:t>
            </a:r>
            <a:r>
              <a:rPr lang="it-IT" dirty="0" smtClean="0"/>
              <a:t> (</a:t>
            </a:r>
            <a:r>
              <a:rPr lang="hr-HR" dirty="0" smtClean="0"/>
              <a:t>čl. 24. st.</a:t>
            </a:r>
            <a:r>
              <a:rPr lang="it-IT" dirty="0" smtClean="0"/>
              <a:t> 6</a:t>
            </a:r>
            <a:r>
              <a:rPr lang="hr-HR" dirty="0" smtClean="0"/>
              <a:t>.</a:t>
            </a:r>
            <a:r>
              <a:rPr lang="it-IT" dirty="0" smtClean="0"/>
              <a:t>): </a:t>
            </a:r>
            <a:r>
              <a:rPr lang="hr-HR" dirty="0" smtClean="0"/>
              <a:t>dva moguća ishoda</a:t>
            </a:r>
            <a:r>
              <a:rPr lang="it-IT" dirty="0" smtClean="0"/>
              <a:t>:</a:t>
            </a:r>
            <a:endParaRPr lang="it-IT" dirty="0"/>
          </a:p>
          <a:p>
            <a:pPr lvl="0">
              <a:buNone/>
            </a:pPr>
            <a:r>
              <a:rPr lang="it-IT" dirty="0"/>
              <a:t>a) </a:t>
            </a:r>
            <a:r>
              <a:rPr lang="it-IT" dirty="0" smtClean="0"/>
              <a:t>N</a:t>
            </a:r>
            <a:r>
              <a:rPr lang="hr-HR" dirty="0" smtClean="0"/>
              <a:t>e postoje razlozi za pokretanje istrage</a:t>
            </a:r>
            <a:r>
              <a:rPr lang="it-IT" dirty="0" smtClean="0"/>
              <a:t> (</a:t>
            </a:r>
            <a:r>
              <a:rPr lang="hr-HR" dirty="0" err="1" smtClean="0"/>
              <a:t>čl</a:t>
            </a:r>
            <a:r>
              <a:rPr lang="it-IT" dirty="0" smtClean="0"/>
              <a:t>. 24</a:t>
            </a:r>
            <a:r>
              <a:rPr lang="hr-HR" dirty="0" smtClean="0"/>
              <a:t>. st.</a:t>
            </a:r>
            <a:r>
              <a:rPr lang="it-IT" dirty="0" smtClean="0"/>
              <a:t> 7</a:t>
            </a:r>
            <a:r>
              <a:rPr lang="hr-HR" dirty="0" smtClean="0"/>
              <a:t>.</a:t>
            </a:r>
            <a:r>
              <a:rPr lang="it-IT" dirty="0" smtClean="0"/>
              <a:t>)</a:t>
            </a:r>
            <a:endParaRPr lang="it-IT" dirty="0"/>
          </a:p>
          <a:p>
            <a:pPr lvl="0">
              <a:buNone/>
            </a:pPr>
            <a:r>
              <a:rPr lang="it-IT" dirty="0"/>
              <a:t>b) </a:t>
            </a:r>
            <a:r>
              <a:rPr lang="hr-HR" dirty="0" smtClean="0"/>
              <a:t>Pokretanje istrage</a:t>
            </a:r>
            <a:r>
              <a:rPr lang="it-IT" dirty="0" smtClean="0"/>
              <a:t> (</a:t>
            </a:r>
            <a:r>
              <a:rPr lang="hr-HR" dirty="0" err="1" smtClean="0"/>
              <a:t>čl</a:t>
            </a:r>
            <a:r>
              <a:rPr lang="it-IT" dirty="0" smtClean="0"/>
              <a:t>. 26</a:t>
            </a:r>
            <a:r>
              <a:rPr lang="hr-HR" dirty="0" smtClean="0"/>
              <a:t>. st.</a:t>
            </a:r>
            <a:r>
              <a:rPr lang="it-IT" dirty="0" smtClean="0"/>
              <a:t> 1</a:t>
            </a:r>
            <a:r>
              <a:rPr lang="hr-HR" dirty="0" smtClean="0"/>
              <a:t>.</a:t>
            </a:r>
            <a:r>
              <a:rPr lang="it-IT" dirty="0" smtClean="0"/>
              <a:t>)</a:t>
            </a:r>
            <a:endParaRPr lang="it-IT" dirty="0"/>
          </a:p>
          <a:p>
            <a:pPr lvl="0"/>
            <a:endParaRPr lang="it-IT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="" xmlns:a16="http://schemas.microsoft.com/office/drawing/2014/main" id="{41F6A58C-615B-47B7-B88C-7E2BD812A7BD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3</a:t>
            </a:fld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05948EF-48EF-4477-96BA-8C3FE729B6B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11786" y="516398"/>
            <a:ext cx="7779056" cy="1041465"/>
          </a:xfrm>
        </p:spPr>
        <p:txBody>
          <a:bodyPr>
            <a:normAutofit/>
          </a:bodyPr>
          <a:lstStyle/>
          <a:p>
            <a:pPr lvl="0"/>
            <a:r>
              <a:rPr lang="hr-HR" sz="4900" b="1" dirty="0" smtClean="0"/>
              <a:t>Evidentiranje informacija</a:t>
            </a:r>
            <a:endParaRPr lang="it-IT" sz="4900" b="1" dirty="0"/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A2782677-4DA9-4B4D-BD08-B3C6494B115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1786" y="2135937"/>
            <a:ext cx="10161013" cy="4411623"/>
          </a:xfrm>
        </p:spPr>
        <p:txBody>
          <a:bodyPr/>
          <a:lstStyle/>
          <a:p>
            <a:pPr lvl="0"/>
            <a:r>
              <a:rPr lang="hr-HR" sz="3600" dirty="0" smtClean="0"/>
              <a:t>U sustavu vođenja predmeta</a:t>
            </a:r>
            <a:r>
              <a:rPr lang="it-IT" sz="3600" dirty="0" smtClean="0"/>
              <a:t> (</a:t>
            </a:r>
            <a:r>
              <a:rPr lang="hr-HR" sz="3600" dirty="0" err="1" smtClean="0"/>
              <a:t>SVP</a:t>
            </a:r>
            <a:r>
              <a:rPr lang="it-IT" sz="3600" dirty="0" smtClean="0"/>
              <a:t>) </a:t>
            </a:r>
            <a:r>
              <a:rPr lang="it-IT" sz="3600" dirty="0"/>
              <a:t>– </a:t>
            </a:r>
            <a:r>
              <a:rPr lang="hr-HR" sz="3600" dirty="0" err="1" smtClean="0"/>
              <a:t>čl</a:t>
            </a:r>
            <a:r>
              <a:rPr lang="it-IT" sz="3600" dirty="0" smtClean="0"/>
              <a:t>. 44</a:t>
            </a:r>
            <a:r>
              <a:rPr lang="hr-HR" sz="3600" dirty="0" smtClean="0"/>
              <a:t>. st.</a:t>
            </a:r>
            <a:r>
              <a:rPr lang="it-IT" sz="3600" dirty="0" smtClean="0"/>
              <a:t> 4</a:t>
            </a:r>
            <a:r>
              <a:rPr lang="hr-HR" sz="3600" dirty="0" smtClean="0"/>
              <a:t>.</a:t>
            </a:r>
            <a:endParaRPr lang="it-IT" sz="3600" dirty="0"/>
          </a:p>
          <a:p>
            <a:pPr lvl="0"/>
            <a:r>
              <a:rPr lang="hr-HR" sz="3600" dirty="0" smtClean="0"/>
              <a:t>Uloga pravila unutarnjeg poslovnika o ustrojstvu i organizaciji </a:t>
            </a:r>
            <a:r>
              <a:rPr lang="hr-HR" sz="3600" dirty="0" err="1" smtClean="0"/>
              <a:t>SVP</a:t>
            </a:r>
            <a:r>
              <a:rPr lang="hr-HR" sz="3600" dirty="0" smtClean="0"/>
              <a:t>-a</a:t>
            </a:r>
            <a:endParaRPr lang="it-IT" sz="3600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="" xmlns:a16="http://schemas.microsoft.com/office/drawing/2014/main" id="{936ED714-DA00-4118-8FC7-893159EA1174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4</a:t>
            </a:fld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DCA6F00-AE6C-4DC4-9A0D-E790A769C45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01032" y="592988"/>
            <a:ext cx="8690805" cy="1055181"/>
          </a:xfrm>
        </p:spPr>
        <p:txBody>
          <a:bodyPr>
            <a:normAutofit/>
          </a:bodyPr>
          <a:lstStyle/>
          <a:p>
            <a:pPr lvl="0"/>
            <a:r>
              <a:rPr lang="hr-HR" b="1" dirty="0" smtClean="0"/>
              <a:t>Provjera informacija</a:t>
            </a:r>
            <a:endParaRPr lang="it-IT" b="1" dirty="0"/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089275DA-2012-41FF-9917-63D7B4895AD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01032" y="2152031"/>
            <a:ext cx="10420118" cy="4282638"/>
          </a:xfrm>
        </p:spPr>
        <p:txBody>
          <a:bodyPr/>
          <a:lstStyle/>
          <a:p>
            <a:pPr lvl="0"/>
            <a:r>
              <a:rPr lang="hr-HR" dirty="0" err="1" smtClean="0"/>
              <a:t>Čl</a:t>
            </a:r>
            <a:r>
              <a:rPr lang="it-IT" dirty="0" smtClean="0"/>
              <a:t>. 24</a:t>
            </a:r>
            <a:r>
              <a:rPr lang="hr-HR" dirty="0" smtClean="0"/>
              <a:t>. st. </a:t>
            </a:r>
            <a:r>
              <a:rPr lang="it-IT" dirty="0" smtClean="0"/>
              <a:t>6</a:t>
            </a:r>
            <a:r>
              <a:rPr lang="it-IT" dirty="0"/>
              <a:t>: </a:t>
            </a:r>
            <a:r>
              <a:rPr lang="hr-HR" dirty="0" smtClean="0"/>
              <a:t>na temelju unutarnjeg poslovnika</a:t>
            </a:r>
            <a:endParaRPr lang="it-IT" dirty="0"/>
          </a:p>
          <a:p>
            <a:pPr lvl="0"/>
            <a:r>
              <a:rPr lang="hr-HR" dirty="0" smtClean="0"/>
              <a:t>Cilj</a:t>
            </a:r>
            <a:r>
              <a:rPr lang="it-IT" dirty="0" smtClean="0"/>
              <a:t>: </a:t>
            </a:r>
            <a:r>
              <a:rPr lang="hr-HR" dirty="0" smtClean="0"/>
              <a:t>provjerom se procjenjuje ima li, na temelju informacija dostavljenih u skladu sa stavcima 1. i 2., </a:t>
            </a:r>
            <a:r>
              <a:rPr lang="hr-HR" dirty="0" err="1" smtClean="0"/>
              <a:t>razlogâ</a:t>
            </a:r>
            <a:r>
              <a:rPr lang="hr-HR" dirty="0" smtClean="0"/>
              <a:t> za pokretanje istrage ili za ostvarivanje prava na preuzimanje predmeta</a:t>
            </a:r>
            <a:endParaRPr lang="hr-HR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="" xmlns:a16="http://schemas.microsoft.com/office/drawing/2014/main" id="{447366F0-FA48-40A3-9753-A5079BF49D27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5</a:t>
            </a:fld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AC21601-F199-49E8-A7EC-0532CAFC521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12325" y="620978"/>
            <a:ext cx="7518873" cy="1027200"/>
          </a:xfrm>
        </p:spPr>
        <p:txBody>
          <a:bodyPr>
            <a:normAutofit/>
          </a:bodyPr>
          <a:lstStyle/>
          <a:p>
            <a:pPr lvl="0"/>
            <a:r>
              <a:rPr lang="hr-HR" sz="4900" b="1" dirty="0" smtClean="0"/>
              <a:t>Ishod provjere</a:t>
            </a:r>
            <a:endParaRPr lang="it-IT" sz="4900" b="1" dirty="0"/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72CFF813-A4E2-4D1C-AE0C-96A2140C791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2325" y="1993986"/>
            <a:ext cx="10386258" cy="4440683"/>
          </a:xfrm>
        </p:spPr>
        <p:txBody>
          <a:bodyPr/>
          <a:lstStyle/>
          <a:p>
            <a:pPr lvl="0"/>
            <a:r>
              <a:rPr lang="hr-HR" dirty="0" smtClean="0"/>
              <a:t>Čl. 24. st. 7.: ne postoje razlozi za pokretanje istrage ni za ostvarivanje prava na preuzimanje predmeta</a:t>
            </a:r>
          </a:p>
          <a:p>
            <a:pPr lvl="0"/>
            <a:r>
              <a:rPr lang="hr-HR" dirty="0" smtClean="0"/>
              <a:t>Obveze: obrazloženje se bilježi u </a:t>
            </a:r>
            <a:r>
              <a:rPr lang="hr-HR" dirty="0" err="1" smtClean="0"/>
              <a:t>SVP</a:t>
            </a:r>
            <a:r>
              <a:rPr lang="hr-HR" dirty="0" smtClean="0"/>
              <a:t>-u</a:t>
            </a:r>
          </a:p>
          <a:p>
            <a:pPr lvl="0"/>
            <a:r>
              <a:rPr lang="hr-HR" dirty="0" smtClean="0"/>
              <a:t>Obveze</a:t>
            </a:r>
            <a:r>
              <a:rPr lang="it-IT" dirty="0" smtClean="0"/>
              <a:t>: </a:t>
            </a:r>
            <a:r>
              <a:rPr lang="hr-HR" dirty="0" smtClean="0"/>
              <a:t>obavješćivanje tijela ili osoba koje su izvijestile o kažnjivom postupanju</a:t>
            </a:r>
            <a:endParaRPr lang="it-IT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="" xmlns:a16="http://schemas.microsoft.com/office/drawing/2014/main" id="{7B87A1F3-909B-4C8E-B966-5D1DE030DFF5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6</a:t>
            </a:fld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2295B87-E3C5-4859-A952-4B7FB24F828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89748" y="547835"/>
            <a:ext cx="8139769" cy="1055181"/>
          </a:xfrm>
        </p:spPr>
        <p:txBody>
          <a:bodyPr>
            <a:normAutofit/>
          </a:bodyPr>
          <a:lstStyle/>
          <a:p>
            <a:pPr lvl="0"/>
            <a:r>
              <a:rPr lang="hr-HR" b="1" dirty="0" smtClean="0"/>
              <a:t>Ishod provjere</a:t>
            </a:r>
            <a:endParaRPr lang="it-IT" b="1" dirty="0"/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22D0D19E-83DC-4060-B18C-1D8D87E3390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89748" y="2073008"/>
            <a:ext cx="10363672" cy="4305214"/>
          </a:xfrm>
        </p:spPr>
        <p:txBody>
          <a:bodyPr>
            <a:normAutofit/>
          </a:bodyPr>
          <a:lstStyle/>
          <a:p>
            <a:pPr lvl="0"/>
            <a:r>
              <a:rPr lang="hr-HR" dirty="0" err="1" smtClean="0"/>
              <a:t>Čl</a:t>
            </a:r>
            <a:r>
              <a:rPr lang="it-IT" dirty="0" smtClean="0"/>
              <a:t>. 26</a:t>
            </a:r>
            <a:r>
              <a:rPr lang="hr-HR" dirty="0" smtClean="0"/>
              <a:t>. st.</a:t>
            </a:r>
            <a:r>
              <a:rPr lang="it-IT" dirty="0" smtClean="0"/>
              <a:t> 1</a:t>
            </a:r>
            <a:r>
              <a:rPr lang="hr-HR" dirty="0" smtClean="0"/>
              <a:t>.</a:t>
            </a:r>
            <a:r>
              <a:rPr lang="it-IT" dirty="0" smtClean="0"/>
              <a:t>: </a:t>
            </a:r>
            <a:r>
              <a:rPr lang="hr-HR" dirty="0" smtClean="0"/>
              <a:t>pokretanje istrage</a:t>
            </a:r>
            <a:endParaRPr lang="it-IT" dirty="0"/>
          </a:p>
          <a:p>
            <a:pPr lvl="0"/>
            <a:r>
              <a:rPr lang="hr-HR" dirty="0" smtClean="0"/>
              <a:t>Preduvjet</a:t>
            </a:r>
            <a:r>
              <a:rPr lang="it-IT" dirty="0" smtClean="0"/>
              <a:t>: </a:t>
            </a:r>
            <a:r>
              <a:rPr lang="hr-HR" dirty="0" smtClean="0"/>
              <a:t>postojanje opravdanih razloga za vjerovanje da je počinjenje kaznenog djela iz nadležnosti </a:t>
            </a:r>
            <a:r>
              <a:rPr lang="hr-HR" dirty="0" err="1" smtClean="0"/>
              <a:t>EPPO</a:t>
            </a:r>
            <a:r>
              <a:rPr lang="hr-HR" dirty="0" smtClean="0"/>
              <a:t>-a u tijeku ili da je ono već počinjeno</a:t>
            </a:r>
            <a:endParaRPr lang="en-US" dirty="0"/>
          </a:p>
          <a:p>
            <a:pPr lvl="0"/>
            <a:r>
              <a:rPr lang="hr-HR" dirty="0" smtClean="0"/>
              <a:t>Pravna osnova</a:t>
            </a:r>
            <a:r>
              <a:rPr lang="en-US" dirty="0" smtClean="0"/>
              <a:t>: </a:t>
            </a:r>
            <a:r>
              <a:rPr lang="hr-HR" dirty="0" smtClean="0"/>
              <a:t>Uredba i nacionalno pravo</a:t>
            </a:r>
            <a:endParaRPr lang="en-US" dirty="0"/>
          </a:p>
          <a:p>
            <a:pPr lvl="0"/>
            <a:r>
              <a:rPr lang="hr-HR" dirty="0" smtClean="0"/>
              <a:t>Tko</a:t>
            </a:r>
            <a:r>
              <a:rPr lang="en-US" dirty="0" smtClean="0"/>
              <a:t>: </a:t>
            </a:r>
            <a:r>
              <a:rPr lang="hr-HR" dirty="0" err="1" smtClean="0"/>
              <a:t>DET</a:t>
            </a:r>
            <a:r>
              <a:rPr lang="hr-HR" dirty="0" smtClean="0"/>
              <a:t> u državi članici pod čijom je sudbenošću to kazneno djelo u skladu s njezinim nacionalnim pravom</a:t>
            </a:r>
            <a:endParaRPr lang="en-US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="" xmlns:a16="http://schemas.microsoft.com/office/drawing/2014/main" id="{0775642C-98B8-42F6-ABC0-1010EF135535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7</a:t>
            </a:fld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E6E0007-B4BC-46D8-9653-96C0E611AE1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55879" y="547835"/>
            <a:ext cx="9754078" cy="1111626"/>
          </a:xfrm>
        </p:spPr>
        <p:txBody>
          <a:bodyPr>
            <a:normAutofit/>
          </a:bodyPr>
          <a:lstStyle/>
          <a:p>
            <a:pPr lvl="0"/>
            <a:r>
              <a:rPr lang="hr-HR" sz="4400" b="1" dirty="0" smtClean="0"/>
              <a:t>Pokretanje istrage</a:t>
            </a:r>
            <a:r>
              <a:rPr lang="it-IT" sz="4400" b="1" dirty="0" smtClean="0"/>
              <a:t>: </a:t>
            </a:r>
            <a:r>
              <a:rPr lang="hr-HR" sz="4400" b="1" dirty="0" smtClean="0"/>
              <a:t>obveze</a:t>
            </a:r>
            <a:endParaRPr lang="it-IT" sz="4400" b="1" dirty="0"/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6D4A72FF-C836-40C4-92F1-37F081A9A2B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55879" y="2061725"/>
            <a:ext cx="10566879" cy="4282638"/>
          </a:xfrm>
        </p:spPr>
        <p:txBody>
          <a:bodyPr/>
          <a:lstStyle/>
          <a:p>
            <a:pPr lvl="0"/>
            <a:r>
              <a:rPr lang="hr-HR" dirty="0" err="1" smtClean="0"/>
              <a:t>DET</a:t>
            </a:r>
            <a:r>
              <a:rPr lang="hr-HR" dirty="0" smtClean="0"/>
              <a:t> bilježi odluku o pokretanju istrage u </a:t>
            </a:r>
            <a:r>
              <a:rPr lang="hr-HR" dirty="0" err="1" smtClean="0"/>
              <a:t>SVP</a:t>
            </a:r>
            <a:r>
              <a:rPr lang="hr-HR" dirty="0" smtClean="0"/>
              <a:t>-u</a:t>
            </a:r>
            <a:endParaRPr lang="it-IT" dirty="0"/>
          </a:p>
          <a:p>
            <a:pPr lvl="0"/>
            <a:r>
              <a:rPr lang="hr-HR" dirty="0" err="1" smtClean="0"/>
              <a:t>DET</a:t>
            </a:r>
            <a:r>
              <a:rPr lang="hr-HR" dirty="0" smtClean="0"/>
              <a:t> obavješćuje tijela koja su izvijestila o kažnjivom postupanju</a:t>
            </a:r>
            <a:endParaRPr lang="it-IT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="" xmlns:a16="http://schemas.microsoft.com/office/drawing/2014/main" id="{3934E0D6-67E5-4FB6-8780-82F36796205F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8</a:t>
            </a:fld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D3AC4FD-8C6E-403B-97F0-772D2EE7515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46185" y="401613"/>
            <a:ext cx="10081452" cy="1167533"/>
          </a:xfrm>
        </p:spPr>
        <p:txBody>
          <a:bodyPr>
            <a:noAutofit/>
          </a:bodyPr>
          <a:lstStyle/>
          <a:p>
            <a:pPr lvl="0"/>
            <a:r>
              <a:rPr lang="hr-HR" sz="4800" b="1" dirty="0" smtClean="0"/>
              <a:t>Pokretanje istrage</a:t>
            </a:r>
            <a:r>
              <a:rPr lang="it-IT" sz="4800" b="1" dirty="0" smtClean="0"/>
              <a:t>: </a:t>
            </a:r>
            <a:r>
              <a:rPr lang="hr-HR" sz="4800" b="1" dirty="0" smtClean="0"/>
              <a:t>drugi načini</a:t>
            </a:r>
            <a:endParaRPr lang="it-IT" sz="4800" b="1" dirty="0"/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D62637B2-FECF-40E2-8892-866B0FB3E9A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46185" y="2163324"/>
            <a:ext cx="10307235" cy="4147169"/>
          </a:xfrm>
        </p:spPr>
        <p:txBody>
          <a:bodyPr/>
          <a:lstStyle/>
          <a:p>
            <a:pPr lvl="0"/>
            <a:r>
              <a:rPr lang="hr-HR" dirty="0" smtClean="0"/>
              <a:t>Čl. 26. st. 3.</a:t>
            </a:r>
          </a:p>
          <a:p>
            <a:pPr lvl="0">
              <a:buNone/>
            </a:pPr>
            <a:r>
              <a:rPr lang="hr-HR" dirty="0" smtClean="0"/>
              <a:t>Ako delegirani europski tužitelj nije pokrenuo istragu, stalno vijeće kojem je predmet dodijeljen daje uputu delegiranom europskom tužitelju da, pod uvjetima navedenima u stavku 1., pokrene istragu.</a:t>
            </a:r>
            <a:endParaRPr lang="hr-HR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="" xmlns:a16="http://schemas.microsoft.com/office/drawing/2014/main" id="{46725D9E-57DD-43AE-AB61-2ADC776B0741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9</a:t>
            </a:fld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defini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517</TotalTime>
  <Words>463</Words>
  <Application>Microsoft Office PowerPoint</Application>
  <PresentationFormat>Custom</PresentationFormat>
  <Paragraphs>68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Predefinito</vt:lpstr>
      <vt:lpstr>PowerPoint Presentation</vt:lpstr>
      <vt:lpstr>Uvod</vt:lpstr>
      <vt:lpstr>Postupak pokretanja istrage</vt:lpstr>
      <vt:lpstr>Evidentiranje informacija</vt:lpstr>
      <vt:lpstr>Provjera informacija</vt:lpstr>
      <vt:lpstr>Ishod provjere</vt:lpstr>
      <vt:lpstr>Ishod provjere</vt:lpstr>
      <vt:lpstr>Pokretanje istrage: obveze</vt:lpstr>
      <vt:lpstr>Pokretanje istrage: drugi načini</vt:lpstr>
      <vt:lpstr>Učinci pokretanja istrage</vt:lpstr>
      <vt:lpstr>Učinci pokretanja istrage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PIF Directive and particularities regarding its implementation in the Member States</dc:title>
  <dc:creator>Ida Car</dc:creator>
  <cp:lastModifiedBy>Windows User</cp:lastModifiedBy>
  <cp:revision>81</cp:revision>
  <dcterms:created xsi:type="dcterms:W3CDTF">2018-09-15T11:59:51Z</dcterms:created>
  <dcterms:modified xsi:type="dcterms:W3CDTF">2021-10-20T14:42:41Z</dcterms:modified>
</cp:coreProperties>
</file>