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439775" cy="75596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12" y="-180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E01D6D3A-1793-43A2-A208-2CE6AC8F555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0F10231-3317-4F6E-AD5B-20FE4BE2E8F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8560F13-5EFA-4CDD-AF86-5CB9A4B4683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DD8C79F-2B73-4E46-BEE9-300AB58DC56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36F0C1-0010-4C53-99E3-111288E9C71C}" type="slidenum">
              <a:t>‹#›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8972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936E9742-9DF7-4B3E-8832-1C96DFDF8A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898" y="812801"/>
            <a:ext cx="7126284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F6831E26-8F59-4874-8645-771032F7CC2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xmlns="" id="{C83BBB99-305D-4774-9307-749A463A334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D030448-DE84-4CA9-B264-25EFBAE3D24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91F4DE3-27A7-4C32-9C72-FB9694ABB1B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9DABEFF-A6D2-4089-B82E-2336263EFE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F6F5A05-DC5C-44DC-82CC-6E1C0460164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8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F61DF700-7079-4139-95AD-6D29DE8691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7B0CFF-B263-43A7-BA59-DCC4E2C36EB7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5BBA9077-9F85-4E0F-BA07-7E7448A46B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9AEF38-D0A0-43EF-8738-CA03D9AF0289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5CEB9F51-9915-406C-B4BB-756CC26EF5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55C740-B50D-4ED0-9BCB-EF207B9F1DBC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DB67B5C7-E9A5-47F1-8621-DF8FD637FF1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2865F4-7BAE-4B8B-8227-38613C3F624A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712FC8E6-19F6-4BCE-A0D6-5695AEF50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CCA7DEE5-0938-495C-A0B4-5BBFE8A935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F5AC3979-17E9-4CBD-A74B-95AA32C7874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6823C0-47A2-476F-9D2A-05D87568EF4E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92F1C5EA-B40E-4B03-BF6B-B3B4E199DBC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DF7C94-333C-48D7-91FA-1F072D4A2183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E2AC5A48-D258-48AF-8DC3-BF5E99A5269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44F3D6-9EA6-4FC5-928A-E048290B1A29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EAB1CF4B-6F11-4250-B069-631267F6E5F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BD0C4B-3883-48F0-8F9D-C5AAE492EE90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17530E50-03EE-42BC-839F-16DA586BB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9A8E3FB8-14C1-4A05-92D0-0DA4E10BD2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5ABACB70-D50B-42DE-8742-9E52F3C5781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0AB21B-912D-4D28-A458-9CF915F578E2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EDB9E022-D455-4A2B-8CC7-0FDECB169AE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F29363-D57F-4BC6-B75B-94B13B469874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35C9B0D9-C838-4877-A9E2-EDA95743E8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4D8F81-F834-452F-B4F1-9F85E2A39335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496A7FD6-36F7-4EB7-AE71-F01AD32A8A2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A9D15C-F5DF-44E7-9A35-B571A4250F98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5D0DD1A5-5A05-4F3D-9756-5191A264F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EDEAEF47-7D26-4678-80B4-9835996B67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Učinak</a:t>
            </a:r>
            <a:r>
              <a:rPr lang="hr-HR" baseline="0" dirty="0" smtClean="0"/>
              <a:t> na postupke koji su u tijeku</a:t>
            </a:r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0EFBC9BE-3BA1-447A-B050-AB2F3CFA1F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39D8C-F987-4944-9A52-5A468F7015ED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0E8AAD38-85C8-401C-84A4-48EA3A81DC3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E49288-E084-43F5-8847-65F84EC849E7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38F983B5-866B-4E77-843C-66666866D0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C8364D-A1B7-499C-AB9B-6E1422677B82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F365E869-ABD0-4F52-8575-E23E0ECCBF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693542-90E8-459E-9AB9-EF97FECE64A2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D1662970-026A-4991-B1CD-96F926A1E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49672D3C-6A96-48DD-872E-27B76EC76B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Razmjena</a:t>
            </a:r>
            <a:r>
              <a:rPr lang="hr-HR" baseline="0" dirty="0" smtClean="0"/>
              <a:t> mišljenja uvijek je neophodna kako bi se donijela najbolja odluka s gledišta sprečavanja sukoba nadležnosti.</a:t>
            </a:r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99D6445A-061C-474E-9698-63C94D78A8A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5AD144-1B49-457D-BBD1-8E3A47C51F95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A2EC8703-C99C-4F3C-8887-AC606206D5C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54A5B6-2198-4A29-B333-A8A1617AEB04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7B758444-7610-472D-809F-C7623E7CC81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02FF0A-29F3-4204-A8AE-6172CB2390FC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A0DFFDB3-75ED-4935-B9B7-6184CE2B98D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7CA72B-1913-4589-892F-F004AB1F08BA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81D190F9-FFE8-49D1-81FE-A52BF81D2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60CFAD40-8C36-4542-8808-38AB91C47C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8D451E85-A801-4063-94C6-E3183944215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7016A4-9A93-474F-9BB4-D58C4F7F89C8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A3D5940F-AD90-4C05-9E98-C3766DA0B09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32B710-3B43-495C-90B4-75FDCE0B5F6E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C78E9A87-3E65-4FB8-B3E8-21FC40091FF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11331B-9C15-400F-B60B-056775B2E450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F0CAB1B0-2AFA-4DEA-8363-DA111C594E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BEA174-01A8-483C-B2ED-64ED7AB299B9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C1FC13BF-9D9A-489D-BC76-25A69BC53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EBBDEFDA-A129-490D-B8D6-408B354676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78A66741-8A63-4A47-B8D3-63AAC4C6A31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0A57C9-46F6-45FB-A1FD-70A0391FE0B5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F5C19405-B0B4-449A-9B2F-BD1B99E0CD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DEBEB6-BE45-4533-813A-42B693A39548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F7969853-56BB-46A6-9633-185A208418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E2E7BC-8CE2-4958-8140-6114C8B682FB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3AA62935-7A52-413C-A9CC-AFCB1623BD1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B57CA7-1DC2-4302-8649-C9E9EB059F0B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6D6C7EDB-6B36-4BD2-BA62-265C33C00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AEAD89F7-0C1F-46BD-83DA-B378BBB638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Operativna suradnja podrazumijeva sudjelovanje nacionalnih</a:t>
            </a:r>
            <a:r>
              <a:rPr lang="hr-HR" baseline="0" dirty="0" smtClean="0"/>
              <a:t> tijela u istragama, a sudjelovanje u izvršavanju istražnih mjera jedno je od najbitnijih pitanja.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96B787E4-788D-4375-85FB-7812099F560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ED3F14-78A0-4166-8CD2-AC81AFDB0183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74483A25-E7A7-435A-9DD7-993121C16CA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2EBD42-AC63-4111-9132-37E946639FF5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57F2CB8D-5495-4D5A-A15B-F97CBEE18A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DD8151-1851-4C6E-9DC3-72CF4A98C5FD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ADFCFC87-FAC9-49AA-B2B7-87913C7A0F3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0B0CE1-912C-4CD3-A0FA-F9E6CAA50528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11E66A87-8A95-45EF-B19A-91BB63AFE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FEA317B7-6B24-49B6-8D34-0C651FEF3E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Mogućnost</a:t>
            </a:r>
            <a:r>
              <a:rPr lang="hr-HR" baseline="0" dirty="0" smtClean="0"/>
              <a:t> nacionalnih tijela da prije nego što </a:t>
            </a:r>
            <a:r>
              <a:rPr lang="hr-HR" baseline="0" dirty="0" err="1" smtClean="0"/>
              <a:t>EPPO</a:t>
            </a:r>
            <a:r>
              <a:rPr lang="hr-HR" baseline="0" dirty="0" smtClean="0"/>
              <a:t> pokrene istragu donesu hitne mjere u vezi s navodima koji spadaju u nadležnost </a:t>
            </a:r>
            <a:r>
              <a:rPr lang="hr-HR" baseline="0" dirty="0" err="1" smtClean="0"/>
              <a:t>EPPO</a:t>
            </a:r>
            <a:r>
              <a:rPr lang="hr-HR" baseline="0" dirty="0" smtClean="0"/>
              <a:t>-a još je jedan primjer operativne suradnje.</a:t>
            </a:r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C8B19F09-82B1-4DBE-B178-BA680760823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BECF1-68AF-48D4-8061-28ABC033FBBF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118A4C86-3781-4D83-8AB0-46F1E58C40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6E7496-7EF4-419D-8890-2464C2FF9B55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05B0766A-AC57-42D4-A65B-9C9EE2D7FCF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F7BC3F-DF9D-4B37-B40B-B8FF588E7E93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B5D7A8A3-44AC-4732-A0AE-38DBD293113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EAA306-4A6B-4BD7-AF28-F807082EEDC0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80247254-E8ED-4FBB-A71E-F9C17D62A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8244677D-AB38-4643-A9D7-6DA68DE8AB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88ADDDB0-CA14-45A2-AC85-38AE98420F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24AE0A-92DA-4CC2-97E4-F868251689C2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051C735B-B802-482C-A40A-3FA1D97B826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C1AD01-1558-4ECC-A835-D674F98D3D1E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612EE11C-022B-497E-810E-0639A72D627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53FBAD-88D5-4F05-9B91-0E32EA3331BB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6760A275-AA08-4AEB-99E7-54F61B31F8E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2EFDD1-F921-4C1E-A24E-E48FE117A2D4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ED1C07A0-7F69-42A5-96F3-CD21CEBAA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75BAE26C-1C8D-47F2-9292-FC4F4D538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707C3657-6432-4BB9-AA5F-306860DD3FA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95C0D4-5C3F-46B7-9390-703D61C8EA87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72C053F6-7C9C-4988-A73C-AD298769FB6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900C91-E11C-4B2A-B142-B637997FDD6F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0DCD2110-123D-4FD5-8A9B-C64149445A7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6C3B74-E8D0-42BB-879B-FA7963B02306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5B553F88-B412-4F31-9E2B-EE336CB2E3A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29ECC1-FAC3-4F74-867F-675C5D01F70B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592E2793-25C3-495F-BA6E-40EA8165E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2B717F31-8EAC-43A3-9F66-C51ED9DB08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DA9B7497-3749-453D-9B6C-C668B5FED7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83CB12-E1A7-43C8-96C7-7A1AD8ED7924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4A04491A-B311-482E-BDCF-BC47317C8DF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1841D8-C515-40D9-B9B9-DFF83FBCA172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92F37623-2917-4F8F-9475-E3A608CFE3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510868-B110-4D6D-A6F1-8B702E7BA024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E8D22D73-4987-4B48-9D48-1EEB21C9997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AC5722-5808-48B5-B446-AB87C18D7BF6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74CE130A-F59A-4E71-B482-C130E0519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A5A9CF0A-406D-405E-B6FC-E75F49851E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C17F99F4-1EA1-4B41-A64A-C2102E1AB97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7FFF5E-189D-4522-B9D4-2AF20D505A71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3A17D576-B26D-411A-9AAA-F87A373281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1BDE38-2F50-471A-BDB4-54DA86A83313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D0F011C2-1411-4F3B-8A88-2F7C8D24C45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3512A9-2E40-48A2-9D3A-BFA20EB3902E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6D56CE38-ADC1-4CAB-A8CF-EF51FB9C76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9896F1-4663-45C1-9199-3F2798F44B87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DEDD8DCF-5D13-4125-BECD-6598A8329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E99E62AC-992C-4B82-BF3B-E4E79A93D0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DFBC00BB-557F-4880-A516-DCA797D5ACB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8A3F96-73BA-49D0-BC1C-D6FC4614B19A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DD67A3F7-3532-435A-8D8B-A8E08A0619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EA2E36-5839-43C2-964B-CF3C30160092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CD8E15AF-82CD-4614-B194-605C44847E5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B35817-9EFC-4764-95E7-0CD414571235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2EB89B8E-580D-4AE4-9F3F-C2C6578AA45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D1E10D-D257-4A65-A7E2-4343FAE7F443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56C442D9-4006-4176-BCD1-E03A0E74E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00C430E3-0D8E-4553-8C71-7449568D83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AE3FF842-6DE3-45EB-84A2-29DB0C420C4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D3D921-17A6-40C7-B459-E21AAE8D2749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ACD3D23B-6053-49B4-A2B7-9E113A600C8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8A3DC1-309B-4188-AEF3-D7D7BC17B540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9C5E3004-EA75-483C-9193-CA5F67046F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6D1D42-9106-46BB-96B1-C1D2628062B7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8359DE74-E158-4889-940B-A9A656C79B0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B88B13-F2B0-42E7-B2F2-3DA2CB40D672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DA795AFE-73CC-4395-8B28-97D440626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6D38BE4D-6D28-40B5-A877-CC2BB8EC85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6FF265E9-E1EC-4F82-93BA-97FD12EA2DF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EE825-942F-4089-8A7C-FCBBDE727081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552B319B-3EA4-4661-B4E6-E9776E7320F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31E94B-1F9C-4AEE-B661-A37F9B12C172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1BD87C8A-0A05-4F8F-999F-BD619004C3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36F0BE-1B4A-4C07-BA18-79151FA403C0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5508B24B-1023-4D83-B741-64599213CFF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B8B720-6433-42F1-AEFD-5826083C92CE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AFAC0953-CAAC-4B57-89B0-5B1C4F762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BF6FC2E4-4B94-4893-917C-234381AB88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6DB004BB-E3D2-4135-BAA4-65E4A3203A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2C2009-E400-4EE0-88B4-28F575A28FF7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E66AA5C0-6C20-4E18-BB7D-30C701770AE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7F5515-8038-4F96-821F-E1BEC9E3E7F9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2650A71C-DAAF-4827-B726-998C92124B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81CDD0-1512-4BF0-A42C-5F62831C6A5A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FEBB4B4F-269C-44CD-B100-7728CAE444D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58532F-84A6-419B-A522-999056948490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358E77CF-B4A2-4D32-9F67-151AD7D13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6488ECEE-6518-4CF9-A955-98AA05964F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74B8BFD5-ABB3-4728-A33A-F0A1E697CF0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B800D3-B9E4-4965-838E-C7513843418C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2E4E280F-DEA3-4A08-B7D1-E81ACD8724A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DE2B13-C97B-4FCE-801A-78B39DF239F0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8054421C-A91F-482D-8BE7-6A04CB6D51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DCC1B9-4018-4F21-93F1-D71716C37570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2543EB24-8795-42FC-9E6F-7D2D542D65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E79238-1E49-44DA-9D0C-727595FC3B04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96A40847-5216-4BA1-BCCF-93B901031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FCD9B3B9-59FC-48AA-A2F8-62FF3782AB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Rana faza</a:t>
            </a:r>
            <a:r>
              <a:rPr lang="it-IT" dirty="0" smtClean="0"/>
              <a:t>: </a:t>
            </a:r>
            <a:r>
              <a:rPr lang="hr-HR" dirty="0" smtClean="0"/>
              <a:t>obveze</a:t>
            </a:r>
            <a:r>
              <a:rPr lang="hr-HR" baseline="0" dirty="0" smtClean="0"/>
              <a:t> nacionalnih tijela</a:t>
            </a:r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2191A09E-120A-4550-ABEE-4755916996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453DD6-BD55-416E-8C90-B369748C6C3D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2A181F1C-1364-4C16-8ED3-D326F6E3D3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03F57F-CA3A-4ECF-B624-ACE3FD58A9FC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80B1200C-2AD9-4B0B-B47D-A8A03B4B6DE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4AD03D-89E1-4DBB-86E1-8AC2BBD48972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2AD6E415-25F2-436E-A539-AE1E10A8ED5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25A02B-783F-4B5B-AD48-FBE618E6C0DB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AF00BB88-EDF8-464E-81C9-C0990BE95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99BDC4A8-BC50-4ACE-9644-01773C95AE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Neki</a:t>
            </a:r>
            <a:r>
              <a:rPr lang="hr-HR" baseline="0" dirty="0" smtClean="0"/>
              <a:t> primjeri značenja izraza „nacionalna tijela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AE4E57CF-F969-4C1F-BDA0-BD47A6ECCBA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5CC47B-66CE-4F5E-968E-166E29A2C65B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79511D9E-CE03-4A1E-8385-6D08B75FB76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8F7DA7-F91A-4E42-9D6C-A15F91175747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CEE9F59E-40B9-41D2-88D4-5548A2B91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376525-BE5E-4D3F-8C77-27AD0335C3D6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D66BEC9D-4086-4625-B0EB-28DE276263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B65F95-41F4-45D4-A465-5A652ED1CEAB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7FC9143A-0EA3-49AD-884E-DE469BD92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239310D7-0A4E-40A6-A2F8-9EE2C9C90C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U</a:t>
            </a:r>
            <a:r>
              <a:rPr lang="hr-HR" baseline="0" dirty="0" smtClean="0"/>
              <a:t> ovom slučaju nacionalno tijelo doznaje da navod iz prijave ulazi u nadležnost </a:t>
            </a:r>
            <a:r>
              <a:rPr lang="hr-HR" baseline="0" dirty="0" err="1" smtClean="0"/>
              <a:t>EPPO</a:t>
            </a:r>
            <a:r>
              <a:rPr lang="hr-HR" baseline="0" dirty="0" smtClean="0"/>
              <a:t>-a u trenutku kad je istraga na nacionalnoj razini već pokrenuta.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54552C3B-CFD1-416F-9BFC-6D67D9EA173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98A688-A3EE-4179-AF06-76FE19BBB778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8F8DDDE0-047A-4F84-8E70-5DA3296A3EA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B72F7E-F7A3-4817-8684-5C136245ECCC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746F9FDA-70ED-41D1-8693-6F36AF9EBB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97AEA5-8941-4A51-8330-10817285E44B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FC85D409-367E-4740-BC57-E25CE304856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ADD4E5-8DDF-4339-903B-1176D324AFDD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FB57853E-672E-417B-9664-4445BD549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12DBE3A0-9BF8-4469-90A7-68B13C245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U</a:t>
            </a:r>
            <a:r>
              <a:rPr lang="hr-HR" baseline="0" dirty="0" smtClean="0"/>
              <a:t> ovom slučaju koordinacijom između nacionalnog tijela i </a:t>
            </a:r>
            <a:r>
              <a:rPr lang="hr-HR" baseline="0" dirty="0" err="1" smtClean="0"/>
              <a:t>EPPO</a:t>
            </a:r>
            <a:r>
              <a:rPr lang="hr-HR" baseline="0" dirty="0" smtClean="0"/>
              <a:t>-a nastoje se spriječiti sukobi nadležnosti.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E1FBA109-9D93-43E1-9F78-A9C0966F69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60F124-7D75-41D9-A299-1DB19C2A2DAF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465B055E-6BE5-4C5F-B442-04697696C0B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7F93F8-07A6-4714-BA0C-E7B964187588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5C697206-C04F-47A8-BFD8-F74EBD3616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8AB31D-A3C2-493B-9E7B-60A031B80FAC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3E66CC3C-667A-441B-B8A5-46D2BE2DB0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66CC09-1764-46F0-96F8-6666A5D7A873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B51E8F5F-E364-42F8-BEDD-9A3E7E56F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06FBA641-037A-493C-AA47-6A07F3B5F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Obratan slučaj:</a:t>
            </a:r>
            <a:r>
              <a:rPr lang="it-IT" dirty="0" smtClean="0"/>
              <a:t> </a:t>
            </a:r>
            <a:r>
              <a:rPr lang="it-IT" dirty="0" err="1" smtClean="0"/>
              <a:t>EPPO</a:t>
            </a:r>
            <a:r>
              <a:rPr lang="it-IT" dirty="0" smtClean="0"/>
              <a:t> </a:t>
            </a:r>
            <a:r>
              <a:rPr lang="hr-HR" dirty="0" smtClean="0"/>
              <a:t>doznaje za navode koji ulaze u nadležnost</a:t>
            </a:r>
            <a:r>
              <a:rPr lang="hr-HR" baseline="0" dirty="0" smtClean="0"/>
              <a:t> nacionalnih tijela.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xmlns="" id="{6C6BCA28-0867-4DEB-8088-06C1A6551D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9C794B-C551-4804-B0BF-6A9C04C4EA24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xmlns="" id="{D464EF24-D1E6-46C5-BBE6-7B73EC28E77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6DC380-9800-4D8A-9268-1CA848DF572B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xmlns="" id="{A9D9D021-DBBA-4B2E-B791-1B836F5B3E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9E5C4-12C3-42B1-A279-2DEB2F4D49C5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xmlns="" id="{C6D82DE8-3A9A-4C62-A96C-00F33DBF345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A01EBC-4A8B-4A2A-8040-2D021B50001C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:a16="http://schemas.microsoft.com/office/drawing/2014/main" xmlns="" id="{78B649C1-7FFC-4824-B868-2B5C9A4FF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:a16="http://schemas.microsoft.com/office/drawing/2014/main" xmlns="" id="{639F0C9B-AE5C-40A9-8C24-797CBCBC7E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Odredba</a:t>
            </a:r>
            <a:r>
              <a:rPr lang="hr-HR" baseline="0" dirty="0" smtClean="0"/>
              <a:t> kojom se nastoje spriječiti sukobi nadležnosti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DE366-81FA-4893-8F2F-3AA9B000E9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79972" y="1237201"/>
            <a:ext cx="10079833" cy="2631890"/>
          </a:xfrm>
        </p:spPr>
        <p:txBody>
          <a:bodyPr anchor="b" anchorCtr="1"/>
          <a:lstStyle>
            <a:lvl1pPr algn="ctr">
              <a:defRPr sz="6614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AA365A-62CD-4257-B340-7683213BB0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9972" y="3970580"/>
            <a:ext cx="10079833" cy="1825169"/>
          </a:xfrm>
        </p:spPr>
        <p:txBody>
          <a:bodyPr anchorCtr="1"/>
          <a:lstStyle>
            <a:lvl1pPr marL="0" indent="0" algn="ctr">
              <a:buNone/>
              <a:defRPr sz="2646"/>
            </a:lvl1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0E9D-18FB-4870-973F-3356CDBA5E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E379-B631-438E-BC1B-3E86F21F03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F7B47F-0958-4338-9B95-DEB77BF144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71701-B2FA-4330-8B3B-47BC27D1C476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2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E526D1-9205-4E07-A34D-EB339AB3B3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50B405-801E-4AFD-A316-F9E3657D555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0AF5BB-7107-470E-A8FA-78F23CFD44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F4C585-A41E-4D44-9DD4-5318A77F6E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AB7D3-9D27-465B-8F23-B8C2939537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1046E-16BD-434B-B2B1-3ECD7A792D97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8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0422C8-AADB-4E8A-9DA9-897712F17E8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617842" y="402482"/>
            <a:ext cx="2897953" cy="6406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5CC17A-E7FC-4B90-B198-2E5E4CE535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23982" y="402482"/>
            <a:ext cx="8525856" cy="6406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37B6CB-4CF5-4054-B629-89B6A4B53D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789C85-4F48-40C1-807B-67E1E0630F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6BD33A-64AD-4EB5-9C6C-74121ECB80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B0ECB-229A-4899-A1D2-C45CCC0ADE67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62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5013431-9C55-4AA2-864C-ACB010C9F0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97B56B6-604B-4C42-AF26-D9FCE8FC4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389186B-4082-4BD1-894B-6EE93D8984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FCA76-257D-4B10-9521-1C2932CB9F09}" type="slidenum">
              <a:t>‹#›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37052A2D-A509-4DAF-AD16-7F491847DE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>
            <a:lvl1pPr>
              <a:defRPr lang="it-IT"/>
            </a:lvl1pPr>
          </a:lstStyle>
          <a:p>
            <a:pPr lv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CC46A57-D1C8-431C-B96C-92A109267F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>
            <a:lvl1pPr>
              <a:spcBef>
                <a:spcPts val="1415"/>
              </a:spcBef>
              <a:buNone/>
              <a:defRPr lang="it-IT"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7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6D4B8-14BF-4E4B-906E-DE95A7438E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7B3B4-8E0B-4370-929B-E6370D94262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EC4E1-4E68-4DC6-856C-59B9D27FC5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16F4E-A24B-440B-9066-B0A7697213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CFB9FF-203F-4FEA-9F0F-5C3206EA57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071FD2-6206-4B62-9766-72E2B8CFD33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A6F6D-4277-4577-9D1F-CA0EF53D4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87" y="1884669"/>
            <a:ext cx="11591803" cy="3144612"/>
          </a:xfrm>
        </p:spPr>
        <p:txBody>
          <a:bodyPr anchor="b"/>
          <a:lstStyle>
            <a:lvl1pPr>
              <a:defRPr sz="6614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E0D149-BE86-4952-A0DF-99FEFB9C0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6987" y="5059036"/>
            <a:ext cx="11591803" cy="1653674"/>
          </a:xfrm>
        </p:spPr>
        <p:txBody>
          <a:bodyPr/>
          <a:lstStyle>
            <a:lvl1pPr marL="0" indent="0">
              <a:buNone/>
              <a:defRPr sz="2646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9016CE-4491-496E-B9C2-8CBC4F157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0ADB0-9A29-4775-B8B0-3FEF1C0CA4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FEBD4-6974-4924-801D-5139AC443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FEA838-059B-4751-8C50-CEDC3C5F8D6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0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1E5B9-1623-400D-BAB4-11F68268E9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A158-B347-4BC2-9CB2-B2650E190E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82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EE8B0D-0F34-4C37-9D8D-438B5B89DCB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03885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AB03B7-6D62-4761-A4AA-F4BE219027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B257A4-5599-4827-8685-B5586A7ED6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AF7C09-7607-43E9-ACED-BE6BAE1987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CA8A3-2785-470F-A008-4A33EF84767D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61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34A7-8033-4A0D-9590-3767EA2FEB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402482"/>
            <a:ext cx="11591803" cy="1461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4B9062-7857-478D-BE4E-53000515F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5738" y="1853168"/>
            <a:ext cx="5685656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24F34D-7C01-42FB-A8C2-B5E5AD72E87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25738" y="2761378"/>
            <a:ext cx="5685656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8C5AC5-306B-4890-B806-61A7AFB638F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803885" y="1853168"/>
            <a:ext cx="5713655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6E95BE-C157-4698-A678-089F6A563C4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803885" y="2761378"/>
            <a:ext cx="5713655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1723BB-1D7A-425E-A92E-A6C885E87F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54F363-784A-4FC1-95B7-5989C5C01C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2C61E9-6B2B-4556-8863-90BD33B23F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B8117C-20CC-4C7C-B66E-F52D5CCFFD1C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1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7540B-D957-4755-BA51-B0CBD6F383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6A552B-C500-4EB4-8F1A-92A29DCC0B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D2DE96-C224-4C75-841D-96274A2356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C609A8-58F9-4C9B-B42C-F5E7302351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25FAD-7885-4FAD-A0F5-DB5F3968FFF8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4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906041-9EA1-4E92-BE75-42F7D302B7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C99251-2666-40DC-A6BB-8259B84A1B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A46EB5-0AAB-473A-A2DF-5DD6943C4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CDE070-E540-4DD6-9EC2-6E7A00E7A4F4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1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85959-6703-4C02-801F-9D95EE8A8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083672-9613-47CC-813F-B031EA524A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A56FF3-BD38-46E5-9391-6E672B2AEF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E7AFDB-B69D-4C69-8C82-F62C3C8F81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425589-B0C1-4DDA-800D-570279530D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A01562-BE35-4FF6-8E60-DE34C8E925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E330AF-003B-47EB-A25F-F09BC603EC2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CD768-91A8-43DD-B5AB-90924C4E6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8EF5DE-B61F-4E8F-B6F1-8F865513568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35B9D-2216-4582-9499-7606933239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C7816E-6E3A-4CCB-987C-2DC12EFFAE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F77205-64FF-47B8-B1C7-D722BA1348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D748F0-0EDB-4174-AE3C-52C858D4F1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E5768-233B-4CD4-A610-0F6CB9DB1AE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3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8292DD-F877-4C5D-8FF9-A8DF27E60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3982" y="402482"/>
            <a:ext cx="11591803" cy="1461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D08988-C6F7-4E43-811B-9245E7A6B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82" y="2012411"/>
            <a:ext cx="11591803" cy="4796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E464F-1417-47AA-9624-A8BA09137F7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23982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9800F-5BB9-40EE-B6AC-077BB6E26C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451930" y="7006699"/>
            <a:ext cx="45359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DB0421-3358-4738-B8F6-7DE8C0ED7CA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91837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fld id="{B6B0254B-1D08-4670-8747-9813BB7B1A1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85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hu-HU" sz="308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26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220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2FF8A6-3C18-4F1A-B816-9D2BC2AB9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297" y="1817113"/>
            <a:ext cx="10993163" cy="2250795"/>
          </a:xfrm>
        </p:spPr>
        <p:txBody>
          <a:bodyPr>
            <a:normAutofit/>
          </a:bodyPr>
          <a:lstStyle/>
          <a:p>
            <a:pPr lvl="0"/>
            <a:r>
              <a:rPr lang="hr-HR" sz="6600" b="1" dirty="0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Suradnja </a:t>
            </a:r>
            <a:r>
              <a:rPr lang="hr-HR" sz="6600" b="1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 </a:t>
            </a:r>
            <a:r>
              <a:rPr lang="hr-HR" sz="6600" b="1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nacionalnim </a:t>
            </a:r>
            <a:r>
              <a:rPr lang="hr-HR" sz="6600" b="1" dirty="0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tijelima</a:t>
            </a:r>
            <a:endParaRPr lang="hr-HR" sz="6600" b="1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49" y="6000658"/>
            <a:ext cx="8485785" cy="646331"/>
          </a:xfrm>
          <a:prstGeom prst="rect">
            <a:avLst/>
          </a:prstGeom>
          <a:solidFill>
            <a:srgbClr val="908888"/>
          </a:solidFill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Rad s Uredom europskog javnog tužitelja na decentraliziranoj razini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razvoj materijala i pravni seminari za državne odvjetnike, suce istrage i odvjetnike </a:t>
            </a:r>
            <a:r>
              <a:rPr lang="hr-HR" dirty="0" smtClean="0">
                <a:solidFill>
                  <a:schemeClr val="bg1"/>
                </a:solidFill>
              </a:rPr>
              <a:t>obrane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789043" y="7070312"/>
            <a:ext cx="5558491" cy="29238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Sufinancirano iz Programa za pravosuđe Europske unije za razdoblje 2014.-2020.</a:t>
            </a:r>
            <a:endParaRPr kumimoji="0" lang="hr-H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7E88C76E-95D6-468B-ADA7-BE9AF49581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94461"/>
            <a:ext cx="10921739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Prijenos dokaza</a:t>
            </a:r>
            <a:r>
              <a:rPr lang="it-IT" dirty="0" smtClean="0"/>
              <a:t>: </a:t>
            </a:r>
            <a:r>
              <a:rPr lang="hr-HR" dirty="0" smtClean="0"/>
              <a:t>s administrativne na pravosudnu razinu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Pravna pitanja</a:t>
            </a:r>
            <a:r>
              <a:rPr lang="it-IT" dirty="0" smtClean="0"/>
              <a:t> </a:t>
            </a:r>
            <a:r>
              <a:rPr lang="it-IT" dirty="0"/>
              <a:t>– </a:t>
            </a:r>
            <a:r>
              <a:rPr lang="hr-HR" dirty="0" smtClean="0"/>
              <a:t>dopuštenost dokaza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U nekim sustavima</a:t>
            </a:r>
            <a:r>
              <a:rPr lang="it-IT" dirty="0" smtClean="0"/>
              <a:t>, </a:t>
            </a:r>
            <a:r>
              <a:rPr lang="hr-HR" dirty="0" smtClean="0"/>
              <a:t>kad se u upravnom postupku ustanove opravdani razlozi za vjerovanje da su počinjena kaznena djela, s postupanjem se mora nastaviti prema odredbama zakona o kaznenom postupku</a:t>
            </a:r>
            <a:r>
              <a:rPr lang="it-IT" dirty="0" smtClean="0"/>
              <a:t> (</a:t>
            </a:r>
            <a:r>
              <a:rPr lang="hr-HR" dirty="0" smtClean="0"/>
              <a:t>talijanski ZKP, čl.</a:t>
            </a:r>
            <a:r>
              <a:rPr lang="it-IT" dirty="0" smtClean="0"/>
              <a:t> 220</a:t>
            </a:r>
            <a:r>
              <a:rPr lang="hr-HR" dirty="0" smtClean="0"/>
              <a:t>. provedbenih pravila</a:t>
            </a:r>
            <a:r>
              <a:rPr lang="it-IT" dirty="0" smtClean="0"/>
              <a:t>)</a:t>
            </a:r>
            <a:r>
              <a:rPr lang="hr-HR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C6065C5-7574-4F8E-9A90-4437D88F62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Protok </a:t>
            </a:r>
            <a:r>
              <a:rPr lang="hr-HR" b="1" dirty="0" smtClean="0"/>
              <a:t>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D98B98A7-3DFE-4B00-811F-A78C0EB2C23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0E84469C-D786-47AA-AE3D-D0FBE90424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367" y="2195648"/>
            <a:ext cx="11022927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Tijekom razdoblja u kojem </a:t>
            </a:r>
            <a:r>
              <a:rPr lang="hr-HR" dirty="0" err="1" smtClean="0"/>
              <a:t>EPPO</a:t>
            </a:r>
            <a:r>
              <a:rPr lang="hr-HR" dirty="0" smtClean="0"/>
              <a:t> može donijeti odluku o preuzimanju predmeta (čl. 27.): nacionalna tijela </a:t>
            </a:r>
            <a:r>
              <a:rPr lang="hr-HR" u="sng" dirty="0" smtClean="0"/>
              <a:t>suzdržavaju se od donošenja svih odluka</a:t>
            </a:r>
            <a:r>
              <a:rPr lang="hr-HR" dirty="0" smtClean="0"/>
              <a:t> na temelju nacionalnog prava čija bi posljedica moglo biti sprečavanje </a:t>
            </a:r>
            <a:r>
              <a:rPr lang="hr-HR" dirty="0" err="1" smtClean="0"/>
              <a:t>EPPO</a:t>
            </a:r>
            <a:r>
              <a:rPr lang="hr-HR" dirty="0" smtClean="0"/>
              <a:t>-a u ostvarivanju svojega prava na preuzimanje predmeta.</a:t>
            </a:r>
          </a:p>
          <a:p>
            <a:pPr lvl="0" algn="just">
              <a:buNone/>
            </a:pPr>
            <a:r>
              <a:rPr lang="hr-HR" dirty="0" smtClean="0"/>
              <a:t>Nacionalna tijela poduzimaju sve hitne mjere koje su potrebne na temelju nacionalnog prava kako bi osigurala djelotvornu istragu i djelotvoran kazneni progon.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558628E6-14F5-4C8F-85D8-8B23DF5806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184754"/>
            <a:ext cx="11441027" cy="1583923"/>
          </a:xfrm>
        </p:spPr>
        <p:txBody>
          <a:bodyPr/>
          <a:lstStyle/>
          <a:p>
            <a:pPr lvl="0"/>
            <a:r>
              <a:rPr lang="hr-HR" sz="4800" b="1" dirty="0" smtClean="0"/>
              <a:t>Operativna suradnja</a:t>
            </a:r>
            <a:r>
              <a:rPr lang="it-IT" sz="4800" b="1" dirty="0" smtClean="0"/>
              <a:t> </a:t>
            </a:r>
            <a:r>
              <a:rPr lang="it-IT" sz="4800" b="1" dirty="0"/>
              <a:t>– </a:t>
            </a:r>
            <a:r>
              <a:rPr lang="hr-HR" sz="4800" b="1" dirty="0" smtClean="0"/>
              <a:t>suzdržavanje od postupanja</a:t>
            </a:r>
            <a:endParaRPr lang="it-IT" sz="4800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D162EAB-322B-4EC4-A84C-7131808F90A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810EED37-458E-4494-AB39-7211EC8EB1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887879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Tijekom razdoblja u kojem </a:t>
            </a:r>
            <a:r>
              <a:rPr lang="hr-HR" dirty="0" err="1" smtClean="0"/>
              <a:t>EPPO</a:t>
            </a:r>
            <a:r>
              <a:rPr lang="hr-HR" dirty="0" smtClean="0"/>
              <a:t> može donijeti odluku o preuzimanju predmeta (čl. 27.): </a:t>
            </a:r>
            <a:r>
              <a:rPr lang="hr-HR" dirty="0" err="1" smtClean="0"/>
              <a:t>EPPO</a:t>
            </a:r>
            <a:r>
              <a:rPr lang="hr-HR" dirty="0" smtClean="0"/>
              <a:t> se prema potrebi </a:t>
            </a:r>
            <a:r>
              <a:rPr lang="hr-HR" u="sng" dirty="0" smtClean="0"/>
              <a:t>savjetuje s nadležnim tijelima</a:t>
            </a:r>
            <a:r>
              <a:rPr lang="hr-HR" dirty="0" smtClean="0"/>
              <a:t> dotične </a:t>
            </a:r>
            <a:r>
              <a:rPr lang="hr-HR" u="sng" dirty="0" smtClean="0"/>
              <a:t>države članice</a:t>
            </a:r>
            <a:r>
              <a:rPr lang="hr-HR" dirty="0" smtClean="0"/>
              <a:t> prije donošenja odluke o tome hoće li ostvariti svoje pravo na preuzimanje predmeta.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8CD1E6B1-C2D1-412F-8628-9E1FD8C847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hr-HR" b="1" dirty="0" smtClean="0"/>
              <a:t>Operativna suradnja </a:t>
            </a:r>
            <a:r>
              <a:rPr lang="it-IT" b="1" dirty="0" smtClean="0"/>
              <a:t>– </a:t>
            </a:r>
            <a:r>
              <a:rPr lang="hr-HR" b="1" dirty="0" smtClean="0"/>
              <a:t>pravo na preuzimanje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706CE43D-C969-4FD7-977C-4DE40EE33E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9DC00E24-2F08-4D2F-A2C6-F1684196C3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15439"/>
            <a:ext cx="11260406" cy="4384081"/>
          </a:xfrm>
        </p:spPr>
        <p:txBody>
          <a:bodyPr/>
          <a:lstStyle/>
          <a:p>
            <a:pPr lvl="0" algn="just">
              <a:buNone/>
            </a:pPr>
            <a:endParaRPr lang="it-IT" dirty="0"/>
          </a:p>
          <a:p>
            <a:pPr lvl="0" algn="just">
              <a:buNone/>
            </a:pPr>
            <a:r>
              <a:rPr lang="hr-HR" dirty="0" smtClean="0"/>
              <a:t>Ako </a:t>
            </a:r>
            <a:r>
              <a:rPr lang="hr-HR" dirty="0" err="1" smtClean="0"/>
              <a:t>EPPO</a:t>
            </a:r>
            <a:r>
              <a:rPr lang="hr-HR" dirty="0" smtClean="0"/>
              <a:t> ostvaruje svoje pravo na preuzimanje predmeta, </a:t>
            </a:r>
            <a:r>
              <a:rPr lang="hr-HR" u="sng" dirty="0" smtClean="0"/>
              <a:t>nadležna tijela država članica prenose spis</a:t>
            </a:r>
            <a:r>
              <a:rPr lang="hr-HR" dirty="0" smtClean="0"/>
              <a:t> </a:t>
            </a:r>
            <a:r>
              <a:rPr lang="hr-HR" dirty="0" err="1" smtClean="0"/>
              <a:t>EPPO</a:t>
            </a:r>
            <a:r>
              <a:rPr lang="hr-HR" dirty="0" smtClean="0"/>
              <a:t>-u i ne provode daljnje istražne radnje u pogledu istog kaznenog djela.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2DF4122-1249-449C-AB56-E3AC217143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hr-HR" b="1" dirty="0"/>
              <a:t>Operativna suradnja </a:t>
            </a:r>
            <a:r>
              <a:rPr lang="it-IT" b="1" dirty="0"/>
              <a:t>– </a:t>
            </a:r>
            <a:r>
              <a:rPr lang="hr-HR" b="1" dirty="0"/>
              <a:t>pravo na preuzimanje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5934ADD-41D4-4863-BD25-EB1CDB0DB2C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42BEF639-60AE-4AE8-B7C0-B33BEA185A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068501" cy="4384081"/>
          </a:xfrm>
        </p:spPr>
        <p:txBody>
          <a:bodyPr/>
          <a:lstStyle/>
          <a:p>
            <a:pPr lvl="0">
              <a:buNone/>
            </a:pPr>
            <a:endParaRPr lang="it-IT" dirty="0"/>
          </a:p>
          <a:p>
            <a:pPr lvl="0" algn="just">
              <a:buNone/>
            </a:pPr>
            <a:r>
              <a:rPr lang="hr-HR" dirty="0" smtClean="0"/>
              <a:t>Ako se </a:t>
            </a:r>
            <a:r>
              <a:rPr lang="hr-HR" dirty="0" err="1" smtClean="0"/>
              <a:t>EPPO</a:t>
            </a:r>
            <a:r>
              <a:rPr lang="hr-HR" dirty="0" smtClean="0"/>
              <a:t> uzdrži od izvršavanja svoje nadležnosti, o tome bez nepotrebne odgode </a:t>
            </a:r>
            <a:r>
              <a:rPr lang="hr-HR" u="sng" dirty="0" smtClean="0"/>
              <a:t>obavješćuje nadležna nacionalna tijela</a:t>
            </a:r>
            <a:r>
              <a:rPr lang="hr-HR" dirty="0" smtClean="0"/>
              <a:t>.</a:t>
            </a:r>
          </a:p>
          <a:p>
            <a:pPr lvl="0" algn="just">
              <a:buNone/>
            </a:pPr>
            <a:r>
              <a:rPr lang="hr-HR" u="sng" dirty="0" smtClean="0"/>
              <a:t>Nadležna nacionalna tijela</a:t>
            </a:r>
            <a:r>
              <a:rPr lang="hr-HR" dirty="0" smtClean="0"/>
              <a:t> u bilo kojem trenutku tijekom postupka </a:t>
            </a:r>
            <a:r>
              <a:rPr lang="hr-HR" u="sng" dirty="0" smtClean="0"/>
              <a:t>obavješćuju </a:t>
            </a:r>
            <a:r>
              <a:rPr lang="hr-HR" u="sng" dirty="0" err="1" smtClean="0"/>
              <a:t>EPPO</a:t>
            </a:r>
            <a:r>
              <a:rPr lang="hr-HR" u="sng" dirty="0" smtClean="0"/>
              <a:t> o svakoj novoj činjenici</a:t>
            </a:r>
            <a:r>
              <a:rPr lang="hr-HR" dirty="0" smtClean="0"/>
              <a:t> koja bi </a:t>
            </a:r>
            <a:r>
              <a:rPr lang="hr-HR" dirty="0" err="1" smtClean="0"/>
              <a:t>EPPO</a:t>
            </a:r>
            <a:r>
              <a:rPr lang="hr-HR" dirty="0" smtClean="0"/>
              <a:t> mogla potaknuti na ponovno razmatranje njegove odluke o neizvršavanju nadležnosti.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C13B104-618D-4031-A99B-221258F9AD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hr-HR" b="1" dirty="0"/>
              <a:t>Operativna suradnja </a:t>
            </a:r>
            <a:r>
              <a:rPr lang="it-IT" b="1" dirty="0"/>
              <a:t>– </a:t>
            </a:r>
            <a:r>
              <a:rPr lang="hr-HR" b="1" dirty="0"/>
              <a:t>pravo na preuzimanje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8188BCC0-4048-4768-8655-4AD1365AF96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14</a:t>
            </a:fld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6D05198E-965A-4C8D-9C49-9A86578302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94461"/>
            <a:ext cx="10978185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Delegirani europski tužitelj koji vodi predmet može u skladu s ovom Uredbom i nacionalnim pravom </a:t>
            </a:r>
            <a:r>
              <a:rPr lang="hr-HR" dirty="0" err="1" smtClean="0"/>
              <a:t>sâm</a:t>
            </a:r>
            <a:r>
              <a:rPr lang="hr-HR" dirty="0" smtClean="0"/>
              <a:t> poduzeti istražne i druge mjere ili dati upute nadležnim tijelima u svojoj državi članici da ih poduzmu.</a:t>
            </a:r>
          </a:p>
          <a:p>
            <a:pPr lvl="0" algn="just">
              <a:buNone/>
            </a:pPr>
            <a:r>
              <a:rPr lang="hr-HR" dirty="0" smtClean="0"/>
              <a:t>Ta tijela u skladu s nacionalnim pravom osiguravaju izvršavanje svih uputa i poduzimaju mjere koje su im dodijeljene.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98E1E5A2-CB18-443F-B374-5C188C5B5A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Operativna suradnja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80872BB5-5519-47E4-B41A-2A6CB8CA5E0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396AF018-F597-457F-94CE-36493CDC97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49299"/>
            <a:ext cx="11136230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U svakom trenutku tijekom istraga koje vodi </a:t>
            </a:r>
            <a:r>
              <a:rPr lang="hr-HR" dirty="0" err="1" smtClean="0"/>
              <a:t>EPPO</a:t>
            </a:r>
            <a:r>
              <a:rPr lang="hr-HR" dirty="0" smtClean="0"/>
              <a:t> nadležna nacionalna tijela poduzimaju </a:t>
            </a:r>
            <a:r>
              <a:rPr lang="hr-HR" u="sng" dirty="0" smtClean="0"/>
              <a:t>hitne mjere</a:t>
            </a:r>
            <a:r>
              <a:rPr lang="hr-HR" dirty="0" smtClean="0"/>
              <a:t> u skladu s nacionalnim pravom potrebne za osiguravanje djelotvornih istraga, čak i ako ne postupaju izričito prema uputi delegiranog europskog tužitelja koji vodi predmet.</a:t>
            </a:r>
          </a:p>
          <a:p>
            <a:pPr lvl="0" algn="just">
              <a:buNone/>
            </a:pPr>
            <a:r>
              <a:rPr lang="hr-HR" dirty="0" smtClean="0"/>
              <a:t>Nacionalna tijela bez nepotrebne odgode obavješćuju delegiranog europskog tužitelja o hitnim mjerama koje su poduzela.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0B3882EF-F8DA-4065-B413-F881540572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8B64773E-4667-4419-A794-6F8FECCC6B8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B2F97FF9-6870-49A1-BA19-5EB63F3014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892853"/>
            <a:ext cx="11091077" cy="4384081"/>
          </a:xfrm>
        </p:spPr>
        <p:txBody>
          <a:bodyPr/>
          <a:lstStyle/>
          <a:p>
            <a:pPr lvl="0" algn="just">
              <a:buNone/>
            </a:pPr>
            <a:r>
              <a:rPr lang="vi-VN" dirty="0"/>
              <a:t> U iznimnim slučajevima, nakon ishođenja odobrenja nadležnog stalnog vijeća, nadzorni europski tužitelj može donijeti obrazloženu odluku o tome da sâm provede istragu, osobno poduzimajući istražne i druge mjere ili </a:t>
            </a:r>
            <a:r>
              <a:rPr lang="vi-VN" u="sng" dirty="0"/>
              <a:t>dajući upute za njihovo poduzimanje nadležnim tijelima u njegovoj državi članici</a:t>
            </a:r>
            <a:r>
              <a:rPr lang="vi-VN" dirty="0"/>
              <a:t> ako se to čini neophodnim u interesu učinkovitosti istrage ili kaznenog </a:t>
            </a:r>
            <a:r>
              <a:rPr lang="vi-VN" dirty="0" smtClean="0"/>
              <a:t>progona</a:t>
            </a:r>
            <a:r>
              <a:rPr lang="hr-HR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819918FA-A017-4533-964A-862E64520F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506516A-FEA8-4604-A2F1-0E8C16D0EEC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BBCFE58D-5AA1-44BF-AD82-D9C465071C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26723"/>
            <a:ext cx="10865293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Čl. 34.: Ako se tijekom istrage koju vodi </a:t>
            </a:r>
            <a:r>
              <a:rPr lang="hr-HR" dirty="0" err="1" smtClean="0"/>
              <a:t>EPPO</a:t>
            </a:r>
            <a:r>
              <a:rPr lang="hr-HR" dirty="0" smtClean="0"/>
              <a:t> pokaže da činjenice koje su predmetom istrage nisu kazneno djelo za koje je on nadležan u skladu s člancima 22. i 23., nadležno stalno vijeće odlučuje uputiti predmet nadležnim nacionalnim tijelima bez nepotrebne odgode.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0BA06442-7E05-4B6E-9DFE-1E87C1AFCC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hr-HR" b="1" dirty="0"/>
              <a:t>Operativna suradnja</a:t>
            </a:r>
            <a:r>
              <a:rPr lang="it-IT" b="1" dirty="0" smtClean="0"/>
              <a:t> </a:t>
            </a:r>
            <a:r>
              <a:rPr lang="it-IT" b="1" dirty="0"/>
              <a:t>– </a:t>
            </a:r>
            <a:r>
              <a:rPr lang="hr-HR" b="1" dirty="0" smtClean="0"/>
              <a:t>upućivanje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80399F7-8880-4F77-AA7F-EBB833EBF74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B24DA8CF-4EF8-488B-AE1A-951C892933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978185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Čl.</a:t>
            </a:r>
            <a:r>
              <a:rPr lang="it-IT" dirty="0" smtClean="0"/>
              <a:t> 34</a:t>
            </a:r>
            <a:r>
              <a:rPr lang="hr-HR" dirty="0" smtClean="0"/>
              <a:t>.</a:t>
            </a:r>
            <a:r>
              <a:rPr lang="it-IT" dirty="0"/>
              <a:t>: </a:t>
            </a:r>
            <a:r>
              <a:rPr lang="hr-HR" dirty="0" smtClean="0"/>
              <a:t>Ako se tijekom istrage koju vodi </a:t>
            </a:r>
            <a:r>
              <a:rPr lang="hr-HR" dirty="0" err="1" smtClean="0"/>
              <a:t>EPPO</a:t>
            </a:r>
            <a:r>
              <a:rPr lang="hr-HR" dirty="0" smtClean="0"/>
              <a:t> pokaže da više nisu ispunjeni posebni uvjeti za izvršavanje njegove nadležnosti navedeni u članku 25. stavcima 2. i 3., nadležno stalno vijeće odlučuje uputiti predmet nadležnim nacionalnim tijelima bez nepotrebne odgode i prije pokretanja kaznenog progona pred nacionalnim sudovima.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42F39B38-8D35-4C29-9B43-AA2714DEE0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r>
              <a:rPr lang="it-IT" b="1" dirty="0"/>
              <a:t> – </a:t>
            </a:r>
            <a:r>
              <a:rPr lang="hr-HR" b="1" dirty="0"/>
              <a:t>upućivanje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BB8B3F33-E568-4066-9338-326DEE690B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19</a:t>
            </a:fld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E818396B-E496-4760-A9B1-0417C743C6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5" y="2092869"/>
            <a:ext cx="10877903" cy="4384081"/>
          </a:xfrm>
        </p:spPr>
        <p:txBody>
          <a:bodyPr/>
          <a:lstStyle/>
          <a:p>
            <a:pPr lvl="0">
              <a:buNone/>
            </a:pPr>
            <a:r>
              <a:rPr lang="hr-HR" dirty="0" smtClean="0"/>
              <a:t>Odredbe</a:t>
            </a:r>
            <a:r>
              <a:rPr lang="it-IT" dirty="0" smtClean="0"/>
              <a:t>/</a:t>
            </a:r>
            <a:r>
              <a:rPr lang="hr-HR" dirty="0" smtClean="0"/>
              <a:t>načela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smtClean="0"/>
              <a:t>Uvodne izjave</a:t>
            </a:r>
            <a:r>
              <a:rPr lang="it-IT" dirty="0" smtClean="0"/>
              <a:t> 49</a:t>
            </a:r>
            <a:r>
              <a:rPr lang="hr-HR" dirty="0" smtClean="0"/>
              <a:t>.</a:t>
            </a:r>
            <a:r>
              <a:rPr lang="it-IT" dirty="0" smtClean="0"/>
              <a:t>, 52</a:t>
            </a:r>
            <a:r>
              <a:rPr lang="hr-HR" dirty="0" smtClean="0"/>
              <a:t>. i</a:t>
            </a:r>
            <a:r>
              <a:rPr lang="it-IT" dirty="0" smtClean="0"/>
              <a:t> 53</a:t>
            </a:r>
            <a:r>
              <a:rPr lang="hr-HR" dirty="0" smtClean="0"/>
              <a:t>. - protok informacija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/>
              <a:t>Uvodne izjave</a:t>
            </a:r>
            <a:r>
              <a:rPr lang="it-IT" dirty="0"/>
              <a:t> </a:t>
            </a:r>
            <a:r>
              <a:rPr lang="it-IT" dirty="0" smtClean="0"/>
              <a:t>58</a:t>
            </a:r>
            <a:r>
              <a:rPr lang="hr-HR" dirty="0" smtClean="0"/>
              <a:t>.</a:t>
            </a:r>
            <a:r>
              <a:rPr lang="it-IT" dirty="0" smtClean="0"/>
              <a:t>, 60</a:t>
            </a:r>
            <a:r>
              <a:rPr lang="hr-HR" dirty="0" smtClean="0"/>
              <a:t>.</a:t>
            </a:r>
            <a:r>
              <a:rPr lang="it-IT" dirty="0" smtClean="0"/>
              <a:t>, 61</a:t>
            </a:r>
            <a:r>
              <a:rPr lang="hr-HR" dirty="0" smtClean="0"/>
              <a:t>.</a:t>
            </a:r>
            <a:r>
              <a:rPr lang="it-IT" dirty="0" smtClean="0"/>
              <a:t>, 62</a:t>
            </a:r>
            <a:r>
              <a:rPr lang="hr-HR" dirty="0" smtClean="0"/>
              <a:t>.</a:t>
            </a:r>
            <a:r>
              <a:rPr lang="it-IT" dirty="0" smtClean="0"/>
              <a:t>, 69</a:t>
            </a:r>
            <a:r>
              <a:rPr lang="hr-HR" dirty="0" smtClean="0"/>
              <a:t>.</a:t>
            </a:r>
            <a:r>
              <a:rPr lang="it-IT" dirty="0" smtClean="0"/>
              <a:t> 77</a:t>
            </a:r>
            <a:r>
              <a:rPr lang="hr-HR" dirty="0" smtClean="0"/>
              <a:t>. i</a:t>
            </a:r>
            <a:r>
              <a:rPr lang="it-IT" dirty="0" smtClean="0"/>
              <a:t> 87</a:t>
            </a:r>
            <a:r>
              <a:rPr lang="hr-HR" dirty="0" smtClean="0"/>
              <a:t>. -</a:t>
            </a:r>
            <a:r>
              <a:rPr lang="it-IT" dirty="0" smtClean="0"/>
              <a:t> </a:t>
            </a:r>
            <a:r>
              <a:rPr lang="hr-HR" dirty="0" smtClean="0"/>
              <a:t>operativna suradnja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err="1" smtClean="0"/>
              <a:t>Čl</a:t>
            </a:r>
            <a:r>
              <a:rPr lang="it-IT" dirty="0" smtClean="0"/>
              <a:t>. 5</a:t>
            </a:r>
            <a:r>
              <a:rPr lang="hr-HR" dirty="0" smtClean="0"/>
              <a:t>. st.</a:t>
            </a:r>
            <a:r>
              <a:rPr lang="it-IT" dirty="0" smtClean="0"/>
              <a:t> 6</a:t>
            </a:r>
            <a:r>
              <a:rPr lang="hr-HR" dirty="0"/>
              <a:t>.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err="1" smtClean="0"/>
              <a:t>Čl</a:t>
            </a:r>
            <a:r>
              <a:rPr lang="it-IT" dirty="0" smtClean="0"/>
              <a:t>. 24</a:t>
            </a:r>
            <a:r>
              <a:rPr lang="hr-HR" dirty="0" smtClean="0"/>
              <a:t>.</a:t>
            </a:r>
            <a:r>
              <a:rPr lang="it-IT" dirty="0" smtClean="0"/>
              <a:t>, 25</a:t>
            </a:r>
            <a:r>
              <a:rPr lang="hr-HR" dirty="0" smtClean="0"/>
              <a:t>.</a:t>
            </a:r>
            <a:r>
              <a:rPr lang="it-IT" dirty="0" smtClean="0"/>
              <a:t>, 27</a:t>
            </a:r>
            <a:r>
              <a:rPr lang="hr-HR" dirty="0" smtClean="0"/>
              <a:t>. i </a:t>
            </a:r>
            <a:r>
              <a:rPr lang="it-IT" dirty="0" smtClean="0"/>
              <a:t>28</a:t>
            </a:r>
            <a:r>
              <a:rPr lang="hr-HR" dirty="0" smtClean="0"/>
              <a:t>. </a:t>
            </a:r>
            <a:r>
              <a:rPr lang="hr-HR" dirty="0"/>
              <a:t>-</a:t>
            </a:r>
            <a:r>
              <a:rPr lang="it-IT" dirty="0" smtClean="0"/>
              <a:t> </a:t>
            </a:r>
            <a:r>
              <a:rPr lang="hr-HR" dirty="0" smtClean="0"/>
              <a:t>operativna suradnja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err="1" smtClean="0"/>
              <a:t>Čl</a:t>
            </a:r>
            <a:r>
              <a:rPr lang="it-IT" dirty="0" smtClean="0"/>
              <a:t>. 34</a:t>
            </a:r>
            <a:r>
              <a:rPr lang="hr-HR" dirty="0" smtClean="0"/>
              <a:t>.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1E1362E9-08DD-4933-B5B3-480227495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Uvod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17EFE22-6B4F-47FC-B4A1-066E4BF717B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104E80C6-FC74-49F6-911E-82066365E0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15439"/>
            <a:ext cx="11102361" cy="4384081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hr-HR" dirty="0" smtClean="0"/>
              <a:t>Čl. 34.: Kaznena djela koja su prouzročila ili bi mogla prouzročiti štetu financijskim interesima Unije u iznosu manjem od 100 000 EUR:</a:t>
            </a:r>
          </a:p>
          <a:p>
            <a:pPr lvl="0" algn="just">
              <a:buNone/>
            </a:pPr>
            <a:r>
              <a:rPr lang="hr-HR" dirty="0" smtClean="0"/>
              <a:t>Ako kolegij smatra da, s obzirom na težinu kaznenog djela ili složenost postupka u pojedinačnom slučaju, nema potrebe za provedbom istrage ili kaznenog progona u nekom predmetu na razini Unije i da bi to bilo u interesu učinkovitosti istrage ili kaznenog progona, izdaje opće smjernice kojima se stalnim vijećima omogućuje da upute predmet nadležnim nacionalnim tijelima.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62433BA-9529-49F9-9A6A-83F4C4F6DD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r>
              <a:rPr lang="it-IT" b="1" dirty="0"/>
              <a:t> – </a:t>
            </a:r>
            <a:r>
              <a:rPr lang="hr-HR" b="1" dirty="0"/>
              <a:t>upućivanje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BAFF3157-6B9D-474B-9766-A64E0F4E522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20</a:t>
            </a:fld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E23DC782-1D83-4AFA-8E26-5FAD48A0D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49299"/>
            <a:ext cx="10729834" cy="4384081"/>
          </a:xfrm>
        </p:spPr>
        <p:txBody>
          <a:bodyPr/>
          <a:lstStyle/>
          <a:p>
            <a:pPr lvl="0" algn="just">
              <a:buNone/>
            </a:pPr>
            <a:r>
              <a:rPr lang="hr-HR" sz="3200" dirty="0" smtClean="0"/>
              <a:t>Čl. </a:t>
            </a:r>
            <a:r>
              <a:rPr lang="it-IT" sz="3200" dirty="0" smtClean="0"/>
              <a:t>34</a:t>
            </a:r>
            <a:r>
              <a:rPr lang="hr-HR" sz="3200" dirty="0" smtClean="0"/>
              <a:t>.</a:t>
            </a:r>
            <a:r>
              <a:rPr lang="it-IT" sz="3200" dirty="0" smtClean="0"/>
              <a:t>: </a:t>
            </a:r>
            <a:r>
              <a:rPr lang="vi-VN" sz="3200" dirty="0"/>
              <a:t>Takvim se smjernicama stalnim vijećima također omogućuje da predmet upute nadležnim nacionalnim tijelima u slučaju kada EPPO izvršava svoju nadležnost u vezi s kaznenim djelima iz članka 3. stavka 2. točaka (a) i (b) Direktive (EU) 2017/1371 i u slučaju kada šteta koja je prouzročena ili bi mogla biti prouzročena financijskim interesima Unije nije veća od štete koja je prouzročena ili bi mogla biti prouzročena drugoj žrtvi</a:t>
            </a:r>
            <a:r>
              <a:rPr lang="it-IT" sz="3200" dirty="0" smtClean="0"/>
              <a:t>.</a:t>
            </a:r>
            <a:endParaRPr lang="it-IT" sz="3200" dirty="0"/>
          </a:p>
          <a:p>
            <a:pPr lvl="0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98792B6E-F834-4921-A42E-D376BA93F9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r>
              <a:rPr lang="it-IT" b="1" dirty="0"/>
              <a:t> – </a:t>
            </a:r>
            <a:r>
              <a:rPr lang="hr-HR" b="1" dirty="0"/>
              <a:t>upućivanje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88E8E58-0CEF-4D83-AAAD-B6F67C5AD53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21</a:t>
            </a:fld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22568476-C4FC-444B-A346-93455341FE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15439"/>
            <a:ext cx="10831433" cy="4384081"/>
          </a:xfrm>
        </p:spPr>
        <p:txBody>
          <a:bodyPr/>
          <a:lstStyle/>
          <a:p>
            <a:pPr lvl="0" algn="just">
              <a:buNone/>
            </a:pPr>
            <a:r>
              <a:rPr lang="hr-HR" sz="3200" dirty="0" smtClean="0"/>
              <a:t>Čl. </a:t>
            </a:r>
            <a:r>
              <a:rPr lang="it-IT" sz="3200" dirty="0" smtClean="0"/>
              <a:t>34</a:t>
            </a:r>
            <a:r>
              <a:rPr lang="hr-HR" sz="3200" dirty="0"/>
              <a:t>.</a:t>
            </a:r>
            <a:r>
              <a:rPr lang="it-IT" sz="3200" dirty="0" smtClean="0"/>
              <a:t>:</a:t>
            </a:r>
            <a:r>
              <a:rPr lang="hr-HR" sz="3200" dirty="0" smtClean="0"/>
              <a:t> Stalno vijeće glavnom europskom tužitelju dostavlja svaku odluku o upućivanju predmeta nacionalnim tijelima na temelju stavka 3. U roku od tri dana od primitka te informacije glavni europski tužitelj može zatražiti da stalno vijeće preispita svoju odluku ako glavni europski tužitelj smatra da je to potrebno u interesu osiguravanja koherentnosti </a:t>
            </a:r>
            <a:r>
              <a:rPr lang="hr-HR" sz="3200" dirty="0" err="1" smtClean="0"/>
              <a:t>EPPO</a:t>
            </a:r>
            <a:r>
              <a:rPr lang="hr-HR" sz="3200" dirty="0" smtClean="0"/>
              <a:t>-ove politike upućivanja.</a:t>
            </a:r>
            <a:endParaRPr lang="hr-HR" sz="32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C6578B34-9976-435E-9794-BC5F145990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r>
              <a:rPr lang="it-IT" b="1" dirty="0"/>
              <a:t> – </a:t>
            </a:r>
            <a:r>
              <a:rPr lang="hr-HR" b="1" dirty="0"/>
              <a:t>upućivanje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2E745EC-F03C-4B1B-9749-A5BB022FD76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22</a:t>
            </a:fld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ECAF2E4A-1F6D-40FF-8F1C-D180723182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71876"/>
            <a:ext cx="11113654" cy="4384081"/>
          </a:xfrm>
        </p:spPr>
        <p:txBody>
          <a:bodyPr/>
          <a:lstStyle/>
          <a:p>
            <a:pPr lvl="0" algn="just">
              <a:buNone/>
            </a:pPr>
            <a:r>
              <a:rPr lang="hr-HR" sz="3600" dirty="0" smtClean="0"/>
              <a:t>Čl. </a:t>
            </a:r>
            <a:r>
              <a:rPr lang="it-IT" sz="3600" dirty="0" smtClean="0"/>
              <a:t>34</a:t>
            </a:r>
            <a:r>
              <a:rPr lang="hr-HR" sz="3600" dirty="0" smtClean="0"/>
              <a:t>.</a:t>
            </a:r>
            <a:r>
              <a:rPr lang="it-IT" sz="3600" dirty="0" smtClean="0"/>
              <a:t>: </a:t>
            </a:r>
            <a:r>
              <a:rPr lang="vi-VN" sz="3600" dirty="0"/>
              <a:t>Ako nadležna nacionalna tijela ne prihvate preuzeti predmet u skladu sa stavcima 2. i 3. u roku od najviše 30 dana, EPPO je i dalje nadležan za provedbu kaznenog progona ili odbacivanje predmeta u skladu s pravilima utvrđenima u ovoj Uredbi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BF6F7CF-491C-4D38-A360-9E1C526B9B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Operativna suradnja</a:t>
            </a:r>
            <a:r>
              <a:rPr lang="it-IT" b="1" dirty="0"/>
              <a:t> – </a:t>
            </a:r>
            <a:r>
              <a:rPr lang="hr-HR" b="1" dirty="0"/>
              <a:t>upućivanje predmeta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E29C5FA-3EB0-4ACA-8734-0213D309EA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23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B85E0804-5221-4A99-BF82-6F7B9AD929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261046"/>
            <a:ext cx="10171904" cy="4384081"/>
          </a:xfrm>
        </p:spPr>
        <p:txBody>
          <a:bodyPr/>
          <a:lstStyle/>
          <a:p>
            <a:pPr lvl="0">
              <a:buNone/>
            </a:pPr>
            <a:r>
              <a:rPr lang="hr-HR" dirty="0" smtClean="0"/>
              <a:t>Suradnja </a:t>
            </a:r>
            <a:r>
              <a:rPr lang="hr-HR" dirty="0" err="1" smtClean="0"/>
              <a:t>EPPO</a:t>
            </a:r>
            <a:r>
              <a:rPr lang="hr-HR" dirty="0" smtClean="0"/>
              <a:t>-a i nacionalnih tijela</a:t>
            </a:r>
            <a:endParaRPr lang="it-IT" dirty="0"/>
          </a:p>
          <a:p>
            <a:pPr lvl="0">
              <a:buNone/>
            </a:pPr>
            <a:r>
              <a:rPr lang="hr-HR" dirty="0" smtClean="0"/>
              <a:t>Različite razine suradnje</a:t>
            </a:r>
            <a:endParaRPr lang="it-IT" dirty="0"/>
          </a:p>
          <a:p>
            <a:pPr lvl="0">
              <a:buNone/>
            </a:pPr>
            <a:r>
              <a:rPr lang="hr-HR" dirty="0" smtClean="0"/>
              <a:t>Protok informacija</a:t>
            </a:r>
            <a:endParaRPr lang="it-IT" dirty="0"/>
          </a:p>
          <a:p>
            <a:pPr lvl="0">
              <a:buNone/>
            </a:pPr>
            <a:r>
              <a:rPr lang="hr-HR" dirty="0" smtClean="0"/>
              <a:t>Operativna suradnja</a:t>
            </a:r>
            <a:endParaRPr lang="it-IT" dirty="0"/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02EA26EF-B0DF-4727-9BB6-2EF0F9B30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Opće načelo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868C85DB-A1FA-4760-A570-AB7AD3EA87A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E4BDD5CC-0B51-4B5B-BAC5-57914452B1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175083"/>
            <a:ext cx="10921739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Nacionalna tijela </a:t>
            </a:r>
            <a:r>
              <a:rPr lang="hr-HR" dirty="0" err="1" smtClean="0"/>
              <a:t>EPPO</a:t>
            </a:r>
            <a:r>
              <a:rPr lang="hr-HR" dirty="0" smtClean="0"/>
              <a:t>-u bez odgode dostavljaju  sve informacije o kaznenim djelima u pogledu kojih bi on mogao izvršavati svoju nadležnost.</a:t>
            </a:r>
          </a:p>
          <a:p>
            <a:pPr lvl="0" algn="just">
              <a:buNone/>
            </a:pPr>
            <a:r>
              <a:rPr lang="hr-HR" dirty="0" smtClean="0"/>
              <a:t>Nacionalna tijela država članica trebala bi provoditi postojeće postupke izvješćivanja i uspostaviti učinkovite mehanizme za preliminarnu evaluaciju navoda koji su im prijavljeni.</a:t>
            </a:r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6BE62CD-8C33-4C97-91F8-9F6ABB24F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Protok 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26A7F46-7C8B-4368-A6C1-5880819F164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F577B43F-C1DF-4101-9893-FD005D4C69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423434"/>
            <a:ext cx="10876586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Značenje pojma „nacionalna tijela</a:t>
            </a:r>
            <a:r>
              <a:rPr lang="it-IT" dirty="0" smtClean="0"/>
              <a:t>”: </a:t>
            </a:r>
            <a:r>
              <a:rPr lang="hr-HR" dirty="0" smtClean="0"/>
              <a:t>svako tijelo kaznenog progona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Policija, financijska policija, carinska služba, uredi porezne uprave, agencije koje se bave raspodjelom sredstava EU-a, ministarstva</a:t>
            </a:r>
            <a:endParaRPr lang="it-IT" dirty="0"/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F7800B5-5D29-42BD-B46C-6ADE01D8E3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Protok 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AEC09D2-B3B2-4782-B0E4-019EB8EE926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29CBCFA2-FD1C-469D-9E6E-79FF5FBAD7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865293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Ako pravosudno tijelo ili tijelo kaznenog progona države članice pokrene istragu o kaznenom djelu iz nadležnosti </a:t>
            </a:r>
            <a:r>
              <a:rPr lang="hr-HR" dirty="0" err="1" smtClean="0"/>
              <a:t>EPPO</a:t>
            </a:r>
            <a:r>
              <a:rPr lang="hr-HR" dirty="0" smtClean="0"/>
              <a:t>-a ili ako u bilo kojem trenutku nakon pokretanja istrage stekne dojam da se istraga odnosi na takvo kazneno djelo, to tijelo bez nepotrebne odgode obavješćuje </a:t>
            </a:r>
            <a:r>
              <a:rPr lang="hr-HR" dirty="0" err="1" smtClean="0"/>
              <a:t>EPPO</a:t>
            </a:r>
            <a:r>
              <a:rPr lang="hr-HR" dirty="0" smtClean="0"/>
              <a:t> kako bi on mogao odlučiti hoće li ostvariti svoje pravo na preuzimanje predmeta.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6E720F5E-92AE-4B36-8740-C9DA1A2AE4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Protok 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B60B7C4-EA12-4AD8-B6EA-A2F6C30BF98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353B1ACA-C58E-4D98-9E04-257F845FDF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854010" cy="4384081"/>
          </a:xfrm>
        </p:spPr>
        <p:txBody>
          <a:bodyPr/>
          <a:lstStyle/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Ako pravosudno tijelo ili tijelo kaznenog progona države članice pokrene istragu o kaznenom djelu kako je definirano u članku 22. i smatra da </a:t>
            </a:r>
            <a:r>
              <a:rPr lang="hr-HR" dirty="0" err="1" smtClean="0"/>
              <a:t>EPPO</a:t>
            </a:r>
            <a:r>
              <a:rPr lang="hr-HR" dirty="0" smtClean="0"/>
              <a:t> u skladu s člankom 25. stavkom 3. ne bi mogao izvršavati svoju nadležnost, ono o tome obavješćuje </a:t>
            </a:r>
            <a:r>
              <a:rPr lang="hr-HR" dirty="0" err="1" smtClean="0"/>
              <a:t>EPPO</a:t>
            </a:r>
            <a:r>
              <a:rPr lang="hr-HR" dirty="0" smtClean="0"/>
              <a:t>.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Izvješće sadržava barem opis činjenica, među ostalim procjenu prouzročene štete ili štete koja bi mogla biti prouzročena, moguću pravnu kvalifikaciju te sve dostupne informacije o potencijalnim žrtvama, osumnjičenicima i drugim uključenim osobama.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B37C4D2-4EE0-40DD-A87F-703C142765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Protok 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0695101-8B8D-41CF-8119-3E839AFAE12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A47C60B4-56CE-4DEE-A951-844AC6823B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446010"/>
            <a:ext cx="10831433" cy="4384081"/>
          </a:xfrm>
        </p:spPr>
        <p:txBody>
          <a:bodyPr/>
          <a:lstStyle/>
          <a:p>
            <a:pPr lvl="0" algn="just">
              <a:buNone/>
            </a:pPr>
            <a:r>
              <a:rPr lang="vi-VN" dirty="0"/>
              <a:t>Ako sazna za moguće počinjenje kaznenog djela koje je izvan njegove nadležnosti, EPPO bez nepotrebne odgode o tome obavješćuje nadležna nacionalna tijela te im prosljeđuje sve relevantne dokaz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15DDE8C1-0988-46E8-AF43-C47D5CA37E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Protok 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686CE39C-53E0-4FEC-919F-90C569EDCBC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8</a:t>
            </a:fld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xmlns="" id="{DD530BD1-F827-4994-BE2F-A43C59BCFA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487981"/>
            <a:ext cx="10910456" cy="3100017"/>
          </a:xfrm>
        </p:spPr>
        <p:txBody>
          <a:bodyPr/>
          <a:lstStyle/>
          <a:p>
            <a:pPr lvl="0" algn="just">
              <a:buNone/>
            </a:pPr>
            <a:r>
              <a:rPr lang="hr-HR" sz="3600" dirty="0" err="1" smtClean="0"/>
              <a:t>EPPO</a:t>
            </a:r>
            <a:r>
              <a:rPr lang="hr-HR" sz="3600" dirty="0" smtClean="0"/>
              <a:t> u specifičnim slučajevima može zatražiti dodatne relevantne informacije koje su dostupne tijelima država članica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47A5478A-38F5-468A-9A83-8922D9573A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Protok informacija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8BCB0C4-5122-477B-94B4-F63A0C2C995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265</TotalTime>
  <Words>1501</Words>
  <Application>Microsoft Office PowerPoint</Application>
  <PresentationFormat>Custom</PresentationFormat>
  <Paragraphs>191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Predefinito</vt:lpstr>
      <vt:lpstr>Suradnja s nacionalnim tijelima</vt:lpstr>
      <vt:lpstr>Uvod</vt:lpstr>
      <vt:lpstr>Opće načelo</vt:lpstr>
      <vt:lpstr>Protok informacija</vt:lpstr>
      <vt:lpstr>Protok informacija</vt:lpstr>
      <vt:lpstr>Protok informacija</vt:lpstr>
      <vt:lpstr>Protok informacija</vt:lpstr>
      <vt:lpstr>Protok informacija</vt:lpstr>
      <vt:lpstr>Protok informacija</vt:lpstr>
      <vt:lpstr>Protok informacija</vt:lpstr>
      <vt:lpstr>Operativna suradnja – suzdržavanje od postupanja</vt:lpstr>
      <vt:lpstr>Operativna suradnja – pravo na preuzimanje predmeta</vt:lpstr>
      <vt:lpstr>Operativna suradnja – pravo na preuzimanje predmeta</vt:lpstr>
      <vt:lpstr>Operativna suradnja – pravo na preuzimanje predmeta</vt:lpstr>
      <vt:lpstr>Operativna suradnja</vt:lpstr>
      <vt:lpstr>Operativna suradnja</vt:lpstr>
      <vt:lpstr>Operativna suradnja</vt:lpstr>
      <vt:lpstr>Operativna suradnja – upućivanje predmeta</vt:lpstr>
      <vt:lpstr>Operativna suradnja – upućivanje predmeta</vt:lpstr>
      <vt:lpstr>Operativna suradnja – upućivanje predmeta</vt:lpstr>
      <vt:lpstr>Operativna suradnja – upućivanje predmeta</vt:lpstr>
      <vt:lpstr>Operativna suradnja – upućivanje predmeta</vt:lpstr>
      <vt:lpstr>Operativna suradnja – upućivanje predmeta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PIF Directive and particularities regarding its implementation in the Member States</dc:title>
  <dc:creator>Ida Car</dc:creator>
  <cp:lastModifiedBy>Windows User</cp:lastModifiedBy>
  <cp:revision>127</cp:revision>
  <dcterms:created xsi:type="dcterms:W3CDTF">2018-09-15T11:59:51Z</dcterms:created>
  <dcterms:modified xsi:type="dcterms:W3CDTF">2021-10-20T14:44:05Z</dcterms:modified>
</cp:coreProperties>
</file>