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78" r:id="rId2"/>
    <p:sldId id="287" r:id="rId3"/>
    <p:sldId id="288" r:id="rId4"/>
    <p:sldId id="276" r:id="rId5"/>
    <p:sldId id="303" r:id="rId6"/>
    <p:sldId id="293" r:id="rId7"/>
    <p:sldId id="304" r:id="rId8"/>
    <p:sldId id="289" r:id="rId9"/>
    <p:sldId id="290" r:id="rId10"/>
    <p:sldId id="291" r:id="rId11"/>
    <p:sldId id="298" r:id="rId12"/>
    <p:sldId id="299" r:id="rId13"/>
    <p:sldId id="302" r:id="rId14"/>
    <p:sldId id="300" r:id="rId15"/>
    <p:sldId id="294" r:id="rId16"/>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10" clrIdx="0">
    <p:extLst>
      <p:ext uri="{19B8F6BF-5375-455C-9EA6-DF929625EA0E}">
        <p15:presenceInfo xmlns:p15="http://schemas.microsoft.com/office/powerpoint/2012/main" userId="S::elsa.garcia-maltras@fiscal.es::ead65ba4-d040-41b4-90d3-5bf7b5270d4c" providerId="AD"/>
      </p:ext>
    </p:extLst>
  </p:cmAuthor>
  <p:cmAuthor id="2" name="Till Gut" initials="TG" lastIdx="11"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935" autoAdjust="0"/>
  </p:normalViewPr>
  <p:slideViewPr>
    <p:cSldViewPr snapToGrid="0">
      <p:cViewPr>
        <p:scale>
          <a:sx n="86" d="100"/>
          <a:sy n="86" d="100"/>
        </p:scale>
        <p:origin x="514"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08.06.2022</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08/06/2022</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This PPP </a:t>
            </a:r>
            <a:r>
              <a:rPr lang="de-DE" dirty="0" err="1"/>
              <a:t>explains</a:t>
            </a:r>
            <a:r>
              <a:rPr lang="de-DE" dirty="0"/>
              <a:t> </a:t>
            </a:r>
            <a:r>
              <a:rPr lang="de-DE" dirty="0" err="1"/>
              <a:t>EPPO‘s</a:t>
            </a:r>
            <a:r>
              <a:rPr lang="de-DE" dirty="0"/>
              <a:t> </a:t>
            </a:r>
            <a:r>
              <a:rPr lang="de-DE" dirty="0" err="1"/>
              <a:t>data</a:t>
            </a:r>
            <a:r>
              <a:rPr lang="de-DE" dirty="0"/>
              <a:t> </a:t>
            </a:r>
            <a:r>
              <a:rPr lang="de-DE" dirty="0" err="1"/>
              <a:t>protection</a:t>
            </a:r>
            <a:r>
              <a:rPr lang="de-DE" dirty="0"/>
              <a:t> </a:t>
            </a:r>
            <a:r>
              <a:rPr lang="de-DE" dirty="0" err="1"/>
              <a:t>regime</a:t>
            </a:r>
            <a:r>
              <a:rPr lang="de-DE" dirty="0"/>
              <a:t>. The </a:t>
            </a:r>
            <a:r>
              <a:rPr lang="de-DE" dirty="0" err="1"/>
              <a:t>target</a:t>
            </a:r>
            <a:r>
              <a:rPr lang="de-DE" dirty="0"/>
              <a:t> </a:t>
            </a:r>
            <a:r>
              <a:rPr lang="de-DE" dirty="0" err="1"/>
              <a:t>group</a:t>
            </a:r>
            <a:r>
              <a:rPr lang="de-DE" dirty="0"/>
              <a:t> </a:t>
            </a:r>
            <a:r>
              <a:rPr lang="de-DE" dirty="0" err="1"/>
              <a:t>are</a:t>
            </a:r>
            <a:r>
              <a:rPr lang="de-DE" dirty="0"/>
              <a:t> </a:t>
            </a:r>
            <a:r>
              <a:rPr lang="de-DE" dirty="0" err="1"/>
              <a:t>primarily</a:t>
            </a:r>
            <a:r>
              <a:rPr lang="de-DE"/>
              <a:t> EDPs.</a:t>
            </a:r>
          </a:p>
          <a:p>
            <a:endParaRPr lang="en-GB"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On </a:t>
            </a:r>
            <a:r>
              <a:rPr lang="de-DE" dirty="0" err="1"/>
              <a:t>question</a:t>
            </a:r>
            <a:r>
              <a:rPr lang="de-DE" dirty="0"/>
              <a:t> b.: </a:t>
            </a:r>
            <a:r>
              <a:rPr lang="en-US" dirty="0"/>
              <a:t>Alternatively, it could be a witness who is sent documents with personal data, or an expert who is asked to prepare an expert opinion, located in a third country.</a:t>
            </a:r>
          </a:p>
          <a:p>
            <a:r>
              <a:rPr lang="en-US" dirty="0"/>
              <a:t>On question c.: The US/the FBI can be exchanged with a different third country authority.</a:t>
            </a:r>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11</a:t>
            </a:fld>
            <a:endParaRPr lang="en-GB"/>
          </a:p>
        </p:txBody>
      </p:sp>
    </p:spTree>
    <p:extLst>
      <p:ext uri="{BB962C8B-B14F-4D97-AF65-F5344CB8AC3E}">
        <p14:creationId xmlns:p14="http://schemas.microsoft.com/office/powerpoint/2010/main" val="286513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4E391B68-67F8-4E32-8F57-9F9CE295B3CB}" type="slidenum">
              <a:rPr lang="en-GB" smtClean="0"/>
              <a:t>12</a:t>
            </a:fld>
            <a:endParaRPr lang="en-GB"/>
          </a:p>
        </p:txBody>
      </p:sp>
    </p:spTree>
    <p:extLst>
      <p:ext uri="{BB962C8B-B14F-4D97-AF65-F5344CB8AC3E}">
        <p14:creationId xmlns:p14="http://schemas.microsoft.com/office/powerpoint/2010/main" val="1843340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See </a:t>
            </a:r>
            <a:r>
              <a:rPr lang="de-DE" dirty="0" err="1"/>
              <a:t>note</a:t>
            </a:r>
            <a:r>
              <a:rPr lang="de-DE" dirty="0"/>
              <a:t> on </a:t>
            </a:r>
            <a:r>
              <a:rPr lang="de-DE" dirty="0" err="1"/>
              <a:t>question</a:t>
            </a:r>
            <a:r>
              <a:rPr lang="de-DE" dirty="0"/>
              <a:t> </a:t>
            </a:r>
            <a:r>
              <a:rPr lang="de-DE" dirty="0" err="1"/>
              <a:t>slide</a:t>
            </a:r>
            <a:r>
              <a:rPr lang="de-DE" dirty="0"/>
              <a:t>: </a:t>
            </a:r>
            <a:r>
              <a:rPr lang="de-DE" dirty="0" err="1"/>
              <a:t>Instead</a:t>
            </a:r>
            <a:r>
              <a:rPr lang="de-DE" dirty="0"/>
              <a:t> </a:t>
            </a:r>
            <a:r>
              <a:rPr lang="de-DE" dirty="0" err="1"/>
              <a:t>of</a:t>
            </a:r>
            <a:r>
              <a:rPr lang="de-DE" dirty="0"/>
              <a:t> such a </a:t>
            </a:r>
            <a:r>
              <a:rPr lang="de-DE" dirty="0" err="1"/>
              <a:t>lawyer</a:t>
            </a:r>
            <a:r>
              <a:rPr lang="de-DE" dirty="0"/>
              <a:t>, </a:t>
            </a:r>
            <a:r>
              <a:rPr lang="de-DE" dirty="0" err="1"/>
              <a:t>it</a:t>
            </a:r>
            <a:r>
              <a:rPr lang="de-DE" dirty="0"/>
              <a:t> </a:t>
            </a:r>
            <a:r>
              <a:rPr lang="de-DE" dirty="0" err="1"/>
              <a:t>could</a:t>
            </a:r>
            <a:r>
              <a:rPr lang="de-DE" dirty="0"/>
              <a:t> </a:t>
            </a:r>
            <a:r>
              <a:rPr lang="de-DE" dirty="0" err="1"/>
              <a:t>be</a:t>
            </a:r>
            <a:r>
              <a:rPr lang="de-DE" dirty="0"/>
              <a:t> a </a:t>
            </a:r>
            <a:r>
              <a:rPr lang="de-DE" dirty="0" err="1"/>
              <a:t>witness</a:t>
            </a:r>
            <a:r>
              <a:rPr lang="de-DE" dirty="0"/>
              <a:t> </a:t>
            </a:r>
            <a:r>
              <a:rPr lang="de-DE" dirty="0" err="1"/>
              <a:t>or</a:t>
            </a:r>
            <a:r>
              <a:rPr lang="de-DE" dirty="0"/>
              <a:t> an expert in a </a:t>
            </a:r>
            <a:r>
              <a:rPr lang="de-DE" dirty="0" err="1"/>
              <a:t>third</a:t>
            </a:r>
            <a:r>
              <a:rPr lang="de-DE" dirty="0"/>
              <a:t> </a:t>
            </a:r>
            <a:r>
              <a:rPr lang="de-DE" dirty="0" err="1"/>
              <a:t>country</a:t>
            </a:r>
            <a:r>
              <a:rPr lang="de-DE" dirty="0"/>
              <a:t>.</a:t>
            </a:r>
            <a:r>
              <a:rPr lang="lt-LT" dirty="0"/>
              <a:t>   </a:t>
            </a:r>
          </a:p>
          <a:p>
            <a:endParaRPr lang="lt-LT" dirty="0"/>
          </a:p>
        </p:txBody>
      </p:sp>
      <p:sp>
        <p:nvSpPr>
          <p:cNvPr id="4" name="Foliennummernplatzhalter 3"/>
          <p:cNvSpPr>
            <a:spLocks noGrp="1"/>
          </p:cNvSpPr>
          <p:nvPr>
            <p:ph type="sldNum" sz="quarter" idx="5"/>
          </p:nvPr>
        </p:nvSpPr>
        <p:spPr/>
        <p:txBody>
          <a:bodyPr/>
          <a:lstStyle/>
          <a:p>
            <a:fld id="{4E391B68-67F8-4E32-8F57-9F9CE295B3CB}" type="slidenum">
              <a:rPr lang="en-GB" smtClean="0"/>
              <a:t>13</a:t>
            </a:fld>
            <a:endParaRPr lang="en-GB"/>
          </a:p>
        </p:txBody>
      </p:sp>
    </p:spTree>
    <p:extLst>
      <p:ext uri="{BB962C8B-B14F-4D97-AF65-F5344CB8AC3E}">
        <p14:creationId xmlns:p14="http://schemas.microsoft.com/office/powerpoint/2010/main" val="356963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question c.: The US/the FBI can be exchanged with a different third country authority.</a:t>
            </a:r>
            <a:r>
              <a:rPr lang="lt-LT"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lt-LT" dirty="0"/>
          </a:p>
        </p:txBody>
      </p:sp>
      <p:sp>
        <p:nvSpPr>
          <p:cNvPr id="4" name="Foliennummernplatzhalter 3"/>
          <p:cNvSpPr>
            <a:spLocks noGrp="1"/>
          </p:cNvSpPr>
          <p:nvPr>
            <p:ph type="sldNum" sz="quarter" idx="5"/>
          </p:nvPr>
        </p:nvSpPr>
        <p:spPr/>
        <p:txBody>
          <a:bodyPr/>
          <a:lstStyle/>
          <a:p>
            <a:fld id="{4E391B68-67F8-4E32-8F57-9F9CE295B3CB}" type="slidenum">
              <a:rPr lang="en-GB" smtClean="0"/>
              <a:t>14</a:t>
            </a:fld>
            <a:endParaRPr lang="en-GB"/>
          </a:p>
        </p:txBody>
      </p:sp>
    </p:spTree>
    <p:extLst>
      <p:ext uri="{BB962C8B-B14F-4D97-AF65-F5344CB8AC3E}">
        <p14:creationId xmlns:p14="http://schemas.microsoft.com/office/powerpoint/2010/main" val="320780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4E391B68-67F8-4E32-8F57-9F9CE295B3CB}" type="slidenum">
              <a:rPr lang="en-GB" smtClean="0"/>
              <a:t>2</a:t>
            </a:fld>
            <a:endParaRPr lang="en-GB"/>
          </a:p>
        </p:txBody>
      </p:sp>
    </p:spTree>
    <p:extLst>
      <p:ext uri="{BB962C8B-B14F-4D97-AF65-F5344CB8AC3E}">
        <p14:creationId xmlns:p14="http://schemas.microsoft.com/office/powerpoint/2010/main" val="2164723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err="1"/>
              <a:t>For</a:t>
            </a:r>
            <a:r>
              <a:rPr lang="de-DE" dirty="0"/>
              <a:t> </a:t>
            </a:r>
            <a:r>
              <a:rPr lang="de-DE" dirty="0" err="1"/>
              <a:t>the</a:t>
            </a:r>
            <a:r>
              <a:rPr lang="de-DE" dirty="0"/>
              <a:t> IRP and </a:t>
            </a:r>
            <a:r>
              <a:rPr lang="de-DE" dirty="0" err="1"/>
              <a:t>other</a:t>
            </a:r>
            <a:r>
              <a:rPr lang="de-DE" dirty="0"/>
              <a:t> College </a:t>
            </a:r>
            <a:r>
              <a:rPr lang="de-DE" dirty="0" err="1"/>
              <a:t>Decisions</a:t>
            </a:r>
            <a:r>
              <a:rPr lang="de-DE" dirty="0"/>
              <a:t>, </a:t>
            </a:r>
            <a:r>
              <a:rPr lang="de-DE" dirty="0" err="1"/>
              <a:t>see</a:t>
            </a:r>
            <a:r>
              <a:rPr lang="de-DE" dirty="0"/>
              <a:t> https://ec.europa.eu/info/law/cross-border-cases/judicial-cooperation/networks-and-bodies-supporting-judicial-cooperation/european-public-prosecutors-office_en#decisions-of-the-college-of-the-eppo.</a:t>
            </a:r>
          </a:p>
          <a:p>
            <a:endParaRPr lang="lt-LT" dirty="0"/>
          </a:p>
        </p:txBody>
      </p:sp>
      <p:sp>
        <p:nvSpPr>
          <p:cNvPr id="4" name="Foliennummernplatzhalter 3"/>
          <p:cNvSpPr>
            <a:spLocks noGrp="1"/>
          </p:cNvSpPr>
          <p:nvPr>
            <p:ph type="sldNum" sz="quarter" idx="5"/>
          </p:nvPr>
        </p:nvSpPr>
        <p:spPr/>
        <p:txBody>
          <a:bodyPr/>
          <a:lstStyle/>
          <a:p>
            <a:fld id="{4E391B68-67F8-4E32-8F57-9F9CE295B3CB}" type="slidenum">
              <a:rPr lang="en-GB" smtClean="0"/>
              <a:t>3</a:t>
            </a:fld>
            <a:endParaRPr lang="en-GB"/>
          </a:p>
        </p:txBody>
      </p:sp>
    </p:spTree>
    <p:extLst>
      <p:ext uri="{BB962C8B-B14F-4D97-AF65-F5344CB8AC3E}">
        <p14:creationId xmlns:p14="http://schemas.microsoft.com/office/powerpoint/2010/main" val="2295361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4E391B68-67F8-4E32-8F57-9F9CE295B3CB}" type="slidenum">
              <a:rPr lang="en-GB" smtClean="0"/>
              <a:t>4</a:t>
            </a:fld>
            <a:endParaRPr lang="en-GB"/>
          </a:p>
        </p:txBody>
      </p:sp>
    </p:spTree>
    <p:extLst>
      <p:ext uri="{BB962C8B-B14F-4D97-AF65-F5344CB8AC3E}">
        <p14:creationId xmlns:p14="http://schemas.microsoft.com/office/powerpoint/2010/main" val="2131583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4E391B68-67F8-4E32-8F57-9F9CE295B3CB}" type="slidenum">
              <a:rPr lang="en-GB" smtClean="0"/>
              <a:t>5</a:t>
            </a:fld>
            <a:endParaRPr lang="en-GB"/>
          </a:p>
        </p:txBody>
      </p:sp>
    </p:spTree>
    <p:extLst>
      <p:ext uri="{BB962C8B-B14F-4D97-AF65-F5344CB8AC3E}">
        <p14:creationId xmlns:p14="http://schemas.microsoft.com/office/powerpoint/2010/main" val="1913043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sz="1050" dirty="0"/>
          </a:p>
        </p:txBody>
      </p:sp>
      <p:sp>
        <p:nvSpPr>
          <p:cNvPr id="4" name="Skaidrės numerio vietos rezervavimo ženklas 3"/>
          <p:cNvSpPr>
            <a:spLocks noGrp="1"/>
          </p:cNvSpPr>
          <p:nvPr>
            <p:ph type="sldNum" sz="quarter" idx="5"/>
          </p:nvPr>
        </p:nvSpPr>
        <p:spPr/>
        <p:txBody>
          <a:bodyPr/>
          <a:lstStyle/>
          <a:p>
            <a:fld id="{4E391B68-67F8-4E32-8F57-9F9CE295B3CB}" type="slidenum">
              <a:rPr lang="en-GB" smtClean="0"/>
              <a:t>6</a:t>
            </a:fld>
            <a:endParaRPr lang="en-GB"/>
          </a:p>
        </p:txBody>
      </p:sp>
    </p:spTree>
    <p:extLst>
      <p:ext uri="{BB962C8B-B14F-4D97-AF65-F5344CB8AC3E}">
        <p14:creationId xmlns:p14="http://schemas.microsoft.com/office/powerpoint/2010/main" val="2083934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Of course, Member States can be exchanged for</a:t>
            </a:r>
            <a:r>
              <a:rPr lang="lt-LT" dirty="0"/>
              <a:t> </a:t>
            </a:r>
            <a:r>
              <a:rPr lang="en-US" dirty="0"/>
              <a:t>other participating Member States.</a:t>
            </a:r>
            <a:endParaRPr lang="lt-LT" dirty="0"/>
          </a:p>
          <a:p>
            <a:endParaRPr lang="lt-LT" dirty="0"/>
          </a:p>
        </p:txBody>
      </p:sp>
      <p:sp>
        <p:nvSpPr>
          <p:cNvPr id="4" name="Foliennummernplatzhalter 3"/>
          <p:cNvSpPr>
            <a:spLocks noGrp="1"/>
          </p:cNvSpPr>
          <p:nvPr>
            <p:ph type="sldNum" sz="quarter" idx="5"/>
          </p:nvPr>
        </p:nvSpPr>
        <p:spPr/>
        <p:txBody>
          <a:bodyPr/>
          <a:lstStyle/>
          <a:p>
            <a:fld id="{4E391B68-67F8-4E32-8F57-9F9CE295B3CB}" type="slidenum">
              <a:rPr lang="en-GB" smtClean="0"/>
              <a:t>8</a:t>
            </a:fld>
            <a:endParaRPr lang="en-GB"/>
          </a:p>
        </p:txBody>
      </p:sp>
    </p:spTree>
    <p:extLst>
      <p:ext uri="{BB962C8B-B14F-4D97-AF65-F5344CB8AC3E}">
        <p14:creationId xmlns:p14="http://schemas.microsoft.com/office/powerpoint/2010/main" val="1218491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See </a:t>
            </a:r>
            <a:r>
              <a:rPr lang="de-DE" dirty="0" err="1"/>
              <a:t>note</a:t>
            </a:r>
            <a:r>
              <a:rPr lang="de-DE" dirty="0"/>
              <a:t> on </a:t>
            </a:r>
            <a:r>
              <a:rPr lang="de-DE" dirty="0" err="1"/>
              <a:t>previous</a:t>
            </a:r>
            <a:r>
              <a:rPr lang="de-DE" dirty="0"/>
              <a:t> </a:t>
            </a:r>
            <a:r>
              <a:rPr lang="de-DE" dirty="0" err="1"/>
              <a:t>slide</a:t>
            </a:r>
            <a:r>
              <a:rPr lang="de-DE" dirty="0"/>
              <a:t>.</a:t>
            </a:r>
            <a:endParaRPr lang="lt-LT" dirty="0"/>
          </a:p>
        </p:txBody>
      </p:sp>
      <p:sp>
        <p:nvSpPr>
          <p:cNvPr id="4" name="Foliennummernplatzhalter 3"/>
          <p:cNvSpPr>
            <a:spLocks noGrp="1"/>
          </p:cNvSpPr>
          <p:nvPr>
            <p:ph type="sldNum" sz="quarter" idx="5"/>
          </p:nvPr>
        </p:nvSpPr>
        <p:spPr/>
        <p:txBody>
          <a:bodyPr/>
          <a:lstStyle/>
          <a:p>
            <a:fld id="{4E391B68-67F8-4E32-8F57-9F9CE295B3CB}" type="slidenum">
              <a:rPr lang="en-GB" smtClean="0"/>
              <a:t>9</a:t>
            </a:fld>
            <a:endParaRPr lang="en-GB"/>
          </a:p>
        </p:txBody>
      </p:sp>
    </p:spTree>
    <p:extLst>
      <p:ext uri="{BB962C8B-B14F-4D97-AF65-F5344CB8AC3E}">
        <p14:creationId xmlns:p14="http://schemas.microsoft.com/office/powerpoint/2010/main" val="309284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See </a:t>
            </a:r>
            <a:r>
              <a:rPr lang="de-DE" dirty="0" err="1"/>
              <a:t>note</a:t>
            </a:r>
            <a:r>
              <a:rPr lang="de-DE" dirty="0"/>
              <a:t> on </a:t>
            </a:r>
            <a:r>
              <a:rPr lang="de-DE" dirty="0" err="1"/>
              <a:t>previous</a:t>
            </a:r>
            <a:r>
              <a:rPr lang="de-DE" dirty="0"/>
              <a:t> </a:t>
            </a:r>
            <a:r>
              <a:rPr lang="de-DE" dirty="0" err="1"/>
              <a:t>slides</a:t>
            </a:r>
            <a:r>
              <a:rPr lang="de-DE" dirty="0"/>
              <a:t>.</a:t>
            </a:r>
            <a:endParaRPr lang="lt-LT"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lt-LT" dirty="0"/>
          </a:p>
        </p:txBody>
      </p:sp>
      <p:sp>
        <p:nvSpPr>
          <p:cNvPr id="4" name="Foliennummernplatzhalter 3"/>
          <p:cNvSpPr>
            <a:spLocks noGrp="1"/>
          </p:cNvSpPr>
          <p:nvPr>
            <p:ph type="sldNum" sz="quarter" idx="5"/>
          </p:nvPr>
        </p:nvSpPr>
        <p:spPr/>
        <p:txBody>
          <a:bodyPr/>
          <a:lstStyle/>
          <a:p>
            <a:fld id="{4E391B68-67F8-4E32-8F57-9F9CE295B3CB}" type="slidenum">
              <a:rPr lang="en-GB" smtClean="0"/>
              <a:t>10</a:t>
            </a:fld>
            <a:endParaRPr lang="en-GB"/>
          </a:p>
        </p:txBody>
      </p:sp>
    </p:spTree>
    <p:extLst>
      <p:ext uri="{BB962C8B-B14F-4D97-AF65-F5344CB8AC3E}">
        <p14:creationId xmlns:p14="http://schemas.microsoft.com/office/powerpoint/2010/main" val="3001037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chemeClr val="bg1"/>
                </a:solidFill>
              </a:defRPr>
            </a:lvl1pPr>
          </a:lstStyle>
          <a:p>
            <a:fld id="{4FAB73BC-B049-4115-A692-8D63A059BFB8}" type="slidenum">
              <a:rPr lang="en-US" smtClean="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a:solidFill>
                  <a:schemeClr val="bg1"/>
                </a:solidFill>
              </a:rPr>
              <a:t>Working with the EPPO at </a:t>
            </a:r>
            <a:r>
              <a:rPr lang="en-US" dirty="0" err="1">
                <a:solidFill>
                  <a:schemeClr val="bg1"/>
                </a:solidFill>
              </a:rPr>
              <a:t>decentralised</a:t>
            </a:r>
            <a:r>
              <a:rPr lang="en-US" dirty="0">
                <a:solidFill>
                  <a:schemeClr val="bg1"/>
                </a:solidFill>
              </a:rPr>
              <a:t> level – </a:t>
            </a:r>
            <a:br>
              <a:rPr lang="en-US" dirty="0">
                <a:solidFill>
                  <a:schemeClr val="bg1"/>
                </a:solidFill>
              </a:rPr>
            </a:br>
            <a:r>
              <a:rPr lang="en-US" dirty="0">
                <a:solidFill>
                  <a:schemeClr val="bg1"/>
                </a:solidFill>
              </a:rPr>
              <a:t>Training materials for prosecutors and investigating judges</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5" name="Szövegdoboz 4">
            <a:extLst>
              <a:ext uri="{FF2B5EF4-FFF2-40B4-BE49-F238E27FC236}">
                <a16:creationId xmlns:a16="http://schemas.microsoft.com/office/drawing/2014/main" id="{88E03255-227F-4000-8610-3F23B693832A}"/>
              </a:ext>
            </a:extLst>
          </p:cNvPr>
          <p:cNvSpPr txBox="1"/>
          <p:nvPr/>
        </p:nvSpPr>
        <p:spPr>
          <a:xfrm>
            <a:off x="619107" y="1852935"/>
            <a:ext cx="9578222" cy="1107996"/>
          </a:xfrm>
          <a:prstGeom prst="rect">
            <a:avLst/>
          </a:prstGeom>
          <a:noFill/>
        </p:spPr>
        <p:txBody>
          <a:bodyPr wrap="square" rtlCol="0">
            <a:spAutoFit/>
          </a:bodyPr>
          <a:lstStyle/>
          <a:p>
            <a:r>
              <a:rPr lang="en-US" sz="6600" b="1" dirty="0" err="1">
                <a:ln w="1905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Duomen</a:t>
            </a:r>
            <a:r>
              <a:rPr lang="lt-LT" sz="6600" b="1" dirty="0">
                <a:ln w="1905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ų apsauga</a:t>
            </a:r>
            <a:endParaRPr lang="hu-HU" sz="6600" b="1" dirty="0">
              <a:ln w="19050">
                <a:solidFill>
                  <a:schemeClr val="bg1">
                    <a:lumMod val="75000"/>
                  </a:schemeClr>
                </a:solidFill>
                <a:prstDash val="solid"/>
              </a:ln>
              <a:solidFill>
                <a:srgbClr val="FFFFFF"/>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85800"/>
            <a:ext cx="9967452" cy="819672"/>
          </a:xfrm>
        </p:spPr>
        <p:txBody>
          <a:bodyPr>
            <a:normAutofit/>
          </a:bodyPr>
          <a:lstStyle/>
          <a:p>
            <a:r>
              <a:rPr lang="de-DE" b="1" dirty="0"/>
              <a:t>3 </a:t>
            </a:r>
            <a:r>
              <a:rPr lang="lt-LT" b="1" dirty="0"/>
              <a:t>klausimas ir atsakymas į jį</a:t>
            </a:r>
            <a:endParaRPr lang="de-DE" b="1" dirty="0"/>
          </a:p>
        </p:txBody>
      </p:sp>
      <p:sp>
        <p:nvSpPr>
          <p:cNvPr id="3" name="Inhaltsplatzhalter 2"/>
          <p:cNvSpPr>
            <a:spLocks noGrp="1"/>
          </p:cNvSpPr>
          <p:nvPr>
            <p:ph idx="1"/>
          </p:nvPr>
        </p:nvSpPr>
        <p:spPr/>
        <p:txBody>
          <a:bodyPr>
            <a:normAutofit fontScale="92500" lnSpcReduction="10000"/>
          </a:bodyPr>
          <a:lstStyle/>
          <a:p>
            <a:pPr algn="just"/>
            <a:r>
              <a:rPr lang="lt-LT" sz="2400" dirty="0">
                <a:latin typeface="+mn-lt"/>
              </a:rPr>
              <a:t>Vokietijos paskirtas Europos deleguotasis prokuroras leido savo kolegai, Europos deleguotajam prokurorui iš Nyderlandų, susipažinti su bylos medžiaga</a:t>
            </a:r>
            <a:r>
              <a:rPr lang="de-DE" sz="2400" dirty="0">
                <a:latin typeface="+mn-lt"/>
              </a:rPr>
              <a:t>. </a:t>
            </a:r>
            <a:r>
              <a:rPr lang="lt-LT" sz="2400" dirty="0">
                <a:latin typeface="+mn-lt"/>
              </a:rPr>
              <a:t>Bylos medžiagoje</a:t>
            </a:r>
            <a:r>
              <a:rPr lang="de-DE" sz="2400" dirty="0">
                <a:latin typeface="+mn-lt"/>
              </a:rPr>
              <a:t> </a:t>
            </a:r>
            <a:r>
              <a:rPr lang="de-DE" sz="2400" dirty="0" err="1">
                <a:latin typeface="+mn-lt"/>
              </a:rPr>
              <a:t>yra</a:t>
            </a:r>
            <a:r>
              <a:rPr lang="de-DE" sz="2400" dirty="0">
                <a:latin typeface="+mn-lt"/>
              </a:rPr>
              <a:t> </a:t>
            </a:r>
            <a:r>
              <a:rPr lang="de-DE" sz="2400" dirty="0" err="1">
                <a:latin typeface="+mn-lt"/>
              </a:rPr>
              <a:t>perimti</a:t>
            </a:r>
            <a:r>
              <a:rPr lang="de-DE" sz="2400" dirty="0">
                <a:latin typeface="+mn-lt"/>
              </a:rPr>
              <a:t> </a:t>
            </a:r>
            <a:r>
              <a:rPr lang="de-DE" sz="2400" dirty="0" err="1">
                <a:latin typeface="+mn-lt"/>
              </a:rPr>
              <a:t>telefonini</a:t>
            </a:r>
            <a:r>
              <a:rPr lang="lt-LT" sz="2400" dirty="0">
                <a:latin typeface="+mn-lt"/>
              </a:rPr>
              <a:t>ų</a:t>
            </a:r>
            <a:r>
              <a:rPr lang="de-DE" sz="2400" dirty="0">
                <a:latin typeface="+mn-lt"/>
              </a:rPr>
              <a:t> </a:t>
            </a:r>
            <a:r>
              <a:rPr lang="de-DE" sz="2400" dirty="0" err="1">
                <a:latin typeface="+mn-lt"/>
              </a:rPr>
              <a:t>pokalbi</a:t>
            </a:r>
            <a:r>
              <a:rPr lang="lt-LT" sz="2400" dirty="0">
                <a:latin typeface="+mn-lt"/>
              </a:rPr>
              <a:t>ų duomenys, kurių pagal Vokietijos baudžiamojo proceso nuostatas negalima naudoti kaip įrodymų Europos deleguotojo prokuroro iš Vokietijos byloje</a:t>
            </a:r>
            <a:r>
              <a:rPr lang="de-DE" sz="2400" dirty="0">
                <a:latin typeface="+mn-lt"/>
              </a:rPr>
              <a:t>.</a:t>
            </a:r>
            <a:r>
              <a:rPr lang="lt-LT" sz="2400" dirty="0">
                <a:latin typeface="+mn-lt"/>
              </a:rPr>
              <a:t> Ar Europos deleguotasis prokuroras iš Nyderlandų gali naudotis šia medžiaga savo procese</a:t>
            </a:r>
            <a:r>
              <a:rPr lang="de-DE" sz="2400" dirty="0">
                <a:latin typeface="+mn-lt"/>
              </a:rPr>
              <a:t>?</a:t>
            </a:r>
            <a:endParaRPr lang="en-US" sz="2400" dirty="0">
              <a:latin typeface="+mn-lt"/>
            </a:endParaRPr>
          </a:p>
          <a:p>
            <a:pPr marL="0" indent="0" algn="just">
              <a:buNone/>
            </a:pPr>
            <a:r>
              <a:rPr lang="lt-LT" sz="2100" u="sng" dirty="0">
                <a:latin typeface="+mn-lt"/>
              </a:rPr>
              <a:t>Teisingas atsakymas yra</a:t>
            </a:r>
            <a:r>
              <a:rPr lang="de-DE" sz="2100" u="sng" dirty="0">
                <a:latin typeface="+mn-lt"/>
              </a:rPr>
              <a:t> </a:t>
            </a:r>
            <a:r>
              <a:rPr lang="lt-LT" sz="2100" u="sng" dirty="0">
                <a:latin typeface="+mn-lt"/>
              </a:rPr>
              <a:t>pateiktas </a:t>
            </a:r>
            <a:r>
              <a:rPr lang="de-DE" sz="2100" u="sng" dirty="0">
                <a:latin typeface="+mn-lt"/>
              </a:rPr>
              <a:t>c</a:t>
            </a:r>
            <a:r>
              <a:rPr lang="lt-LT" sz="2100" u="sng" dirty="0">
                <a:latin typeface="+mn-lt"/>
              </a:rPr>
              <a:t> punkte, žr. specialiąsias nuostatas </a:t>
            </a:r>
            <a:r>
              <a:rPr lang="de-DE" sz="2100" dirty="0">
                <a:latin typeface="+mn-lt"/>
              </a:rPr>
              <a:t>47</a:t>
            </a:r>
            <a:r>
              <a:rPr lang="lt-LT" sz="2100" dirty="0">
                <a:latin typeface="+mn-lt"/>
              </a:rPr>
              <a:t> str. </a:t>
            </a:r>
            <a:r>
              <a:rPr lang="de-DE" sz="2100" dirty="0">
                <a:latin typeface="+mn-lt"/>
              </a:rPr>
              <a:t>3</a:t>
            </a:r>
            <a:r>
              <a:rPr lang="lt-LT" sz="2100" dirty="0">
                <a:latin typeface="+mn-lt"/>
              </a:rPr>
              <a:t> d. </a:t>
            </a:r>
            <a:r>
              <a:rPr lang="de-DE" sz="2100" dirty="0">
                <a:latin typeface="+mn-lt"/>
              </a:rPr>
              <a:t>c</a:t>
            </a:r>
            <a:r>
              <a:rPr lang="lt-LT" sz="2100" dirty="0">
                <a:latin typeface="+mn-lt"/>
              </a:rPr>
              <a:t> punkte</a:t>
            </a:r>
            <a:r>
              <a:rPr lang="de-DE" sz="2100" dirty="0">
                <a:latin typeface="+mn-lt"/>
              </a:rPr>
              <a:t>:</a:t>
            </a:r>
          </a:p>
          <a:p>
            <a:pPr marL="0" indent="0" algn="just">
              <a:buNone/>
            </a:pPr>
            <a:r>
              <a:rPr lang="lt-LT" sz="2100" b="1" dirty="0">
                <a:latin typeface="+mn-lt"/>
              </a:rPr>
              <a:t>Europos prokuratūros reglamento </a:t>
            </a:r>
            <a:r>
              <a:rPr lang="de-DE" sz="2100" b="1" dirty="0">
                <a:latin typeface="+mn-lt"/>
              </a:rPr>
              <a:t>47</a:t>
            </a:r>
            <a:r>
              <a:rPr lang="lt-LT" sz="2100" b="1" dirty="0">
                <a:latin typeface="+mn-lt"/>
              </a:rPr>
              <a:t> str. </a:t>
            </a:r>
            <a:r>
              <a:rPr lang="de-DE" sz="2100" b="1" dirty="0">
                <a:latin typeface="+mn-lt"/>
              </a:rPr>
              <a:t>3</a:t>
            </a:r>
            <a:r>
              <a:rPr lang="lt-LT" sz="2100" b="1" dirty="0">
                <a:latin typeface="+mn-lt"/>
              </a:rPr>
              <a:t> d.</a:t>
            </a:r>
            <a:r>
              <a:rPr lang="de-DE" sz="2100" b="1" dirty="0">
                <a:latin typeface="+mn-lt"/>
              </a:rPr>
              <a:t>: </a:t>
            </a:r>
            <a:r>
              <a:rPr lang="lt-LT" sz="1900" b="1" dirty="0">
                <a:latin typeface="+mn-lt"/>
              </a:rPr>
              <a:t>s</a:t>
            </a:r>
            <a:r>
              <a:rPr lang="lt-LT" sz="1700" b="1" i="0" dirty="0">
                <a:solidFill>
                  <a:srgbClr val="333333"/>
                </a:solidFill>
                <a:effectLst/>
                <a:latin typeface="Roboto" panose="02000000000000000000" pitchFamily="2" charset="0"/>
              </a:rPr>
              <a:t>u asmens duomenų tvarkymu susiję principai</a:t>
            </a:r>
            <a:endParaRPr lang="en-US" sz="2100" b="1"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600" dirty="0">
                <a:effectLst/>
              </a:rPr>
              <a:t>„3.   Europos prokuratūrai tvarkyti duomenis </a:t>
            </a:r>
            <a:r>
              <a:rPr lang="lt-LT" sz="1600" b="1" dirty="0">
                <a:effectLst/>
              </a:rPr>
              <a:t>kitais 49 straipsnyje išdėstytais tikslais nei tikslas, kuriuo operatyviniai asmens duomenys yra renkami</a:t>
            </a:r>
            <a:r>
              <a:rPr lang="lt-LT" sz="1600" dirty="0">
                <a:effectLst/>
              </a:rPr>
              <a:t>, leidžiama, jeigu:</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lt-LT" sz="1600" dirty="0">
                <a:effectLst/>
              </a:rPr>
              <a:t>Europos prokuratūrai leidžiama tvarkyti tokius operatyvinius asmens duomenis </a:t>
            </a:r>
            <a:r>
              <a:rPr lang="lt-LT" sz="1600" b="1" dirty="0">
                <a:effectLst/>
              </a:rPr>
              <a:t>tokiu tikslu pagal šį reglamentą </a:t>
            </a:r>
            <a:r>
              <a:rPr lang="lt-LT" sz="1600" b="0" dirty="0">
                <a:effectLst/>
              </a:rPr>
              <a:t>ir </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lt-LT" sz="1600" dirty="0">
                <a:effectLst/>
              </a:rPr>
              <a:t>duomenų tvarkymas yra būtinas ir proporcingai atitinka tą kitą tikslą pagal Sąjungos teisę, ir</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lt-LT" sz="1600" dirty="0">
                <a:effectLst/>
              </a:rPr>
              <a:t>tam tikrais atvejais naudoti operatyvinius asmens duomenis </a:t>
            </a:r>
            <a:r>
              <a:rPr lang="lt-LT" sz="1600" b="1" dirty="0">
                <a:effectLst/>
              </a:rPr>
              <a:t>nėra draudžiama pagal taikytiną nacionalinę proceso teisę dėl tyrimo priemonių</a:t>
            </a:r>
            <a:r>
              <a:rPr lang="lt-LT" sz="1600" dirty="0">
                <a:effectLst/>
              </a:rPr>
              <a:t>, kurių imtasi pagal 30 straipsnį. </a:t>
            </a:r>
            <a:r>
              <a:rPr lang="lt-LT" sz="1600" b="1" dirty="0">
                <a:effectLst/>
              </a:rPr>
              <a:t>Taikytina nacionalinė proceso teisė </a:t>
            </a:r>
            <a:r>
              <a:rPr lang="lt-LT" sz="1600" dirty="0">
                <a:effectLst/>
              </a:rPr>
              <a:t>yra </a:t>
            </a:r>
            <a:r>
              <a:rPr lang="lt-LT" sz="1600" b="1" dirty="0">
                <a:effectLst/>
              </a:rPr>
              <a:t>valstybės narės, kurioje buvo gauti duomenys, teisė</a:t>
            </a:r>
            <a:r>
              <a:rPr lang="lt-LT" sz="1600" dirty="0">
                <a:effectLst/>
              </a:rPr>
              <a:t>.“</a:t>
            </a:r>
            <a:endParaRPr lang="lt-LT" sz="1600" dirty="0"/>
          </a:p>
          <a:p>
            <a:pPr lvl="1" algn="just">
              <a:buFont typeface="Wingdings" panose="05000000000000000000" pitchFamily="2" charset="2"/>
              <a:buChar char="Ø"/>
            </a:pPr>
            <a:endParaRPr lang="en-US" sz="1900" dirty="0">
              <a:latin typeface="+mn-lt"/>
            </a:endParaRPr>
          </a:p>
          <a:p>
            <a:pPr marL="457200" lvl="1" indent="0">
              <a:buNone/>
            </a:pPr>
            <a:endParaRPr lang="en-US" sz="2000" dirty="0"/>
          </a:p>
          <a:p>
            <a:pPr marL="914400" lvl="1" indent="-457200">
              <a:buFont typeface="+mj-lt"/>
              <a:buAutoNum type="alphaLcPeriod"/>
            </a:pPr>
            <a:endParaRPr lang="en-US" sz="2100" dirty="0"/>
          </a:p>
          <a:p>
            <a:pPr marL="914400" lvl="1" indent="-457200">
              <a:buFont typeface="+mj-lt"/>
              <a:buAutoNum type="alphaLcPeriod"/>
            </a:pPr>
            <a:endParaRPr lang="en-US" sz="2000" dirty="0"/>
          </a:p>
          <a:p>
            <a:pPr marL="457200" lvl="1" indent="0">
              <a:buNone/>
            </a:pPr>
            <a:endParaRPr lang="en-US" sz="2000" dirty="0"/>
          </a:p>
          <a:p>
            <a:pPr marL="914400" lvl="1" indent="-457200">
              <a:buFont typeface="+mj-lt"/>
              <a:buAutoNum type="alphaLcPeriod"/>
            </a:pPr>
            <a:endParaRPr lang="en-US" sz="20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702EB64F-3C30-4C5E-8223-DE405EF85014}"/>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3712362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33090"/>
            <a:ext cx="9967452" cy="1450757"/>
          </a:xfrm>
        </p:spPr>
        <p:txBody>
          <a:bodyPr>
            <a:normAutofit/>
          </a:bodyPr>
          <a:lstStyle/>
          <a:p>
            <a:r>
              <a:rPr lang="de-DE" b="1" dirty="0">
                <a:solidFill>
                  <a:schemeClr val="tx1"/>
                </a:solidFill>
              </a:rPr>
              <a:t>4 </a:t>
            </a:r>
            <a:r>
              <a:rPr lang="lt-LT" b="1" dirty="0">
                <a:solidFill>
                  <a:schemeClr val="tx1"/>
                </a:solidFill>
              </a:rPr>
              <a:t>klausimas </a:t>
            </a:r>
            <a:r>
              <a:rPr lang="de-DE" b="1" dirty="0">
                <a:solidFill>
                  <a:schemeClr val="tx1"/>
                </a:solidFill>
              </a:rPr>
              <a:t>–</a:t>
            </a:r>
            <a:r>
              <a:rPr lang="lt-LT" b="1" dirty="0">
                <a:solidFill>
                  <a:schemeClr val="tx1"/>
                </a:solidFill>
              </a:rPr>
              <a:t> operatyvinių duomenų perdavimas už Europos Sąjungos ribų</a:t>
            </a:r>
            <a:endParaRPr lang="de-DE" b="1" dirty="0">
              <a:solidFill>
                <a:schemeClr val="tx1"/>
              </a:solidFill>
            </a:endParaRPr>
          </a:p>
        </p:txBody>
      </p:sp>
      <p:sp>
        <p:nvSpPr>
          <p:cNvPr id="3" name="Inhaltsplatzhalter 2"/>
          <p:cNvSpPr>
            <a:spLocks noGrp="1"/>
          </p:cNvSpPr>
          <p:nvPr>
            <p:ph idx="1"/>
          </p:nvPr>
        </p:nvSpPr>
        <p:spPr>
          <a:xfrm>
            <a:off x="687848" y="1929713"/>
            <a:ext cx="9967452" cy="4267200"/>
          </a:xfrm>
        </p:spPr>
        <p:txBody>
          <a:bodyPr>
            <a:normAutofit fontScale="92500" lnSpcReduction="10000"/>
          </a:bodyPr>
          <a:lstStyle/>
          <a:p>
            <a:r>
              <a:rPr lang="lt-LT" sz="2400" dirty="0">
                <a:latin typeface="+mn-lt"/>
              </a:rPr>
              <a:t>Ar Europos deleguotasis prokuroras gali perduoti duomenis iš savo bylos:</a:t>
            </a:r>
            <a:endParaRPr lang="en-US" dirty="0">
              <a:latin typeface="+mn-lt"/>
            </a:endParaRPr>
          </a:p>
          <a:p>
            <a:pPr marL="457200" lvl="1" indent="0">
              <a:buNone/>
            </a:pPr>
            <a:endParaRPr lang="en-US" sz="2100" dirty="0">
              <a:latin typeface="+mn-lt"/>
            </a:endParaRPr>
          </a:p>
          <a:p>
            <a:pPr marL="457200" lvl="1" indent="0">
              <a:buNone/>
            </a:pPr>
            <a:r>
              <a:rPr lang="lt-LT" sz="2100" dirty="0">
                <a:latin typeface="+mn-lt"/>
              </a:rPr>
              <a:t>a) </a:t>
            </a:r>
            <a:r>
              <a:rPr lang="lt-LT" sz="2100" dirty="0" err="1">
                <a:latin typeface="+mn-lt"/>
              </a:rPr>
              <a:t>INTERPOL‘ui</a:t>
            </a:r>
            <a:r>
              <a:rPr lang="lt-LT" sz="2100" dirty="0">
                <a:latin typeface="+mn-lt"/>
              </a:rPr>
              <a:t>, kad šis paskelbtų raudonąjį pranešimą visoms šalims narėms siekiant suimti įtariamąjį Europos prokuratūros byloje?</a:t>
            </a:r>
          </a:p>
          <a:p>
            <a:pPr marL="457200" lvl="1" indent="0">
              <a:buNone/>
            </a:pPr>
            <a:r>
              <a:rPr lang="lt-LT" sz="2100" dirty="0">
                <a:latin typeface="+mn-lt"/>
              </a:rPr>
              <a:t>Taip / Ne</a:t>
            </a:r>
          </a:p>
          <a:p>
            <a:pPr marL="914400" lvl="1" indent="-457200">
              <a:buFont typeface="+mj-lt"/>
              <a:buAutoNum type="alphaLcPeriod"/>
            </a:pPr>
            <a:endParaRPr lang="lt-LT" sz="2100" dirty="0">
              <a:latin typeface="+mn-lt"/>
            </a:endParaRPr>
          </a:p>
          <a:p>
            <a:pPr marL="457200" lvl="1" indent="0">
              <a:buNone/>
            </a:pPr>
            <a:r>
              <a:rPr lang="lt-LT" sz="2100" dirty="0">
                <a:latin typeface="+mn-lt"/>
              </a:rPr>
              <a:t>b) įtariamajam atstovaujančio advokato biurui Londone ir (arba) Jungtinėje Karalystėje (darant prielaidą, kad advokatas turi teisę verstis advokato praktika Europos deleguotojo prokuroro valstybėje narėje, bet dirba iš Londono)?</a:t>
            </a:r>
          </a:p>
          <a:p>
            <a:pPr marL="457200" lvl="1" indent="0">
              <a:buNone/>
            </a:pPr>
            <a:r>
              <a:rPr lang="lt-LT" sz="2100" dirty="0">
                <a:latin typeface="+mn-lt"/>
              </a:rPr>
              <a:t>Taip / Ne</a:t>
            </a:r>
          </a:p>
          <a:p>
            <a:pPr marL="914400" lvl="1" indent="-457200">
              <a:buFont typeface="+mj-lt"/>
              <a:buAutoNum type="alphaLcPeriod"/>
            </a:pPr>
            <a:endParaRPr lang="lt-LT" sz="2100" dirty="0">
              <a:latin typeface="+mn-lt"/>
            </a:endParaRPr>
          </a:p>
          <a:p>
            <a:pPr marL="457200" lvl="1" indent="0">
              <a:buNone/>
            </a:pPr>
            <a:r>
              <a:rPr lang="lt-LT" sz="2100" dirty="0">
                <a:latin typeface="+mn-lt"/>
              </a:rPr>
              <a:t>c) JAV Federaliniam tyrimų biurui, jeigu pasiklausant telefoninių pokalbių Europos prokuratūros byloje paaiškėja, kad JAV ruošiamasi nužudyti žmogų? </a:t>
            </a:r>
          </a:p>
          <a:p>
            <a:pPr marL="457200" lvl="1" indent="0">
              <a:buNone/>
            </a:pPr>
            <a:r>
              <a:rPr lang="lt-LT" sz="2100" dirty="0">
                <a:latin typeface="+mn-lt"/>
              </a:rPr>
              <a:t>Taip / Ne</a:t>
            </a:r>
            <a:endParaRPr lang="en-US" sz="2000" dirty="0"/>
          </a:p>
          <a:p>
            <a:pPr marL="457200" lvl="1" indent="0">
              <a:buNone/>
            </a:pPr>
            <a:endParaRPr lang="en-US" sz="2000" dirty="0"/>
          </a:p>
          <a:p>
            <a:pPr marL="914400" lvl="1" indent="-457200">
              <a:buFont typeface="+mj-lt"/>
              <a:buAutoNum type="alphaLcPeriod"/>
            </a:pPr>
            <a:endParaRPr lang="en-US" sz="20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F56790DB-18DC-4E32-B469-1FE4A3112BA4}"/>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97672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85800"/>
            <a:ext cx="9967452" cy="857250"/>
          </a:xfrm>
        </p:spPr>
        <p:txBody>
          <a:bodyPr>
            <a:normAutofit/>
          </a:bodyPr>
          <a:lstStyle/>
          <a:p>
            <a:r>
              <a:rPr lang="de-DE" b="1" dirty="0"/>
              <a:t>4 </a:t>
            </a:r>
            <a:r>
              <a:rPr lang="lt-LT" b="1" dirty="0"/>
              <a:t>klausimas ir atsakymas į jį</a:t>
            </a:r>
            <a:endParaRPr lang="de-DE" b="1" dirty="0"/>
          </a:p>
        </p:txBody>
      </p:sp>
      <p:sp>
        <p:nvSpPr>
          <p:cNvPr id="3" name="Inhaltsplatzhalter 2"/>
          <p:cNvSpPr>
            <a:spLocks noGrp="1"/>
          </p:cNvSpPr>
          <p:nvPr>
            <p:ph idx="1"/>
          </p:nvPr>
        </p:nvSpPr>
        <p:spPr/>
        <p:txBody>
          <a:bodyPr>
            <a:normAutofit fontScale="25000" lnSpcReduction="20000"/>
          </a:bodyPr>
          <a:lstStyle/>
          <a:p>
            <a:r>
              <a:rPr lang="lt-LT" sz="5600" dirty="0">
                <a:latin typeface="+mn-lt"/>
              </a:rPr>
              <a:t>Ar Europos deleguotasis prokuroras gali perduoti duomenis iš savo bylos:</a:t>
            </a:r>
            <a:endParaRPr lang="en-US" sz="5600" dirty="0">
              <a:latin typeface="+mn-lt"/>
            </a:endParaRPr>
          </a:p>
          <a:p>
            <a:pPr marL="914400" lvl="1" indent="-457200">
              <a:buFont typeface="+mj-lt"/>
              <a:buAutoNum type="alphaLcPeriod"/>
            </a:pPr>
            <a:endParaRPr lang="lt-LT" sz="5600" dirty="0">
              <a:latin typeface="+mn-lt"/>
            </a:endParaRPr>
          </a:p>
          <a:p>
            <a:pPr marL="457200" lvl="1" indent="0">
              <a:buNone/>
            </a:pPr>
            <a:r>
              <a:rPr lang="lt-LT" sz="5600" dirty="0">
                <a:latin typeface="+mn-lt"/>
              </a:rPr>
              <a:t>a) </a:t>
            </a:r>
            <a:r>
              <a:rPr lang="lt-LT" sz="5600" dirty="0" err="1">
                <a:latin typeface="+mn-lt"/>
              </a:rPr>
              <a:t>INTERPOL‘ui</a:t>
            </a:r>
            <a:r>
              <a:rPr lang="lt-LT" sz="5600" dirty="0">
                <a:latin typeface="+mn-lt"/>
              </a:rPr>
              <a:t>, kad šis išplatintų raudonąjį pranešimą visoms šalims narėms siekiant suimti įtariamąjį Europos prokuratūros byloje?</a:t>
            </a:r>
            <a:br>
              <a:rPr lang="en-US" sz="5600" dirty="0">
                <a:latin typeface="+mn-lt"/>
              </a:rPr>
            </a:br>
            <a:endParaRPr lang="en-US" sz="5600" dirty="0">
              <a:latin typeface="+mn-lt"/>
            </a:endParaRPr>
          </a:p>
          <a:p>
            <a:pPr marL="342900" lvl="1" indent="-342900">
              <a:buFont typeface="Arial" panose="020B0604020202020204" pitchFamily="34" charset="0"/>
              <a:buChar char="•"/>
            </a:pPr>
            <a:r>
              <a:rPr lang="lt-LT" sz="5600" dirty="0">
                <a:latin typeface="+mn-lt"/>
              </a:rPr>
              <a:t>Atsakymas: taip - tiek, kiek atitinkamo duomenų subjekto pagrindinės teisės ir laisvės nėra svarbesnės už viešąjį interesą perduoti duomenis; arba su Komisijos priimtu sprendimu dėl tinkamumo (su INTERPOL privalomuoju dokumentu), kurių abiejų dar nėra.</a:t>
            </a:r>
          </a:p>
          <a:p>
            <a:pPr marL="342900" lvl="1" indent="-342900">
              <a:buFont typeface="Arial" panose="020B0604020202020204" pitchFamily="34" charset="0"/>
              <a:buChar char="•"/>
            </a:pPr>
            <a:r>
              <a:rPr lang="lt-LT" sz="5600" dirty="0">
                <a:latin typeface="+mn-lt"/>
              </a:rPr>
              <a:t>Klausimas: Ar gali būti reikalaujama šį prašymą išplatinti tik tam tikrose INTERPOL šalyse narėse?</a:t>
            </a:r>
            <a:endParaRPr lang="en-US" sz="3600" dirty="0">
              <a:latin typeface="+mn-lt"/>
            </a:endParaRPr>
          </a:p>
          <a:p>
            <a:pPr marL="0" lvl="1" indent="0">
              <a:buNone/>
            </a:pPr>
            <a:r>
              <a:rPr lang="en-US" sz="5600" b="1" dirty="0">
                <a:latin typeface="+mn-lt"/>
              </a:rPr>
              <a:t>80</a:t>
            </a:r>
            <a:r>
              <a:rPr lang="lt-LT" sz="5600" b="1" dirty="0">
                <a:latin typeface="+mn-lt"/>
              </a:rPr>
              <a:t> straipsnis</a:t>
            </a:r>
            <a:r>
              <a:rPr lang="en-US" sz="5600" b="1" dirty="0">
                <a:latin typeface="+mn-lt"/>
              </a:rPr>
              <a:t>: </a:t>
            </a:r>
            <a:r>
              <a:rPr lang="lt-LT" sz="4800" b="1" dirty="0"/>
              <a:t>Bendrieji operatyvinių asmens duomenų perdavimo principai</a:t>
            </a:r>
          </a:p>
          <a:p>
            <a:pPr>
              <a:lnSpc>
                <a:spcPct val="120000"/>
              </a:lnSpc>
            </a:pPr>
            <a:r>
              <a:rPr lang="lt-LT" sz="4400" dirty="0">
                <a:effectLst/>
              </a:rPr>
              <a:t>1.   Europos prokuratūra gali operatyvinius asmens duomenis perduoti trečiajai valstybei arba tarptautinei organizacijai, jei </a:t>
            </a:r>
          </a:p>
          <a:p>
            <a:pPr marL="228600" indent="-228600">
              <a:lnSpc>
                <a:spcPct val="120000"/>
              </a:lnSpc>
              <a:buAutoNum type="alphaLcParenR"/>
            </a:pPr>
            <a:r>
              <a:rPr lang="lt-LT" sz="4400" b="1" dirty="0">
                <a:effectLst/>
              </a:rPr>
              <a:t>duomenų perdavimas reikalingas Europos prokuratūros užduotims vykdyti</a:t>
            </a:r>
            <a:r>
              <a:rPr lang="lt-LT" sz="4400" dirty="0">
                <a:effectLst/>
              </a:rPr>
              <a:t>; </a:t>
            </a:r>
          </a:p>
          <a:p>
            <a:pPr marL="228600" indent="-228600">
              <a:lnSpc>
                <a:spcPct val="120000"/>
              </a:lnSpc>
              <a:buAutoNum type="alphaLcParenR"/>
            </a:pPr>
            <a:r>
              <a:rPr lang="lt-LT" sz="4400" dirty="0">
                <a:effectLst/>
              </a:rPr>
              <a:t>operatyviniai asmens duomenys perduodami duomenų valdytojui trečiojoje valstybėje arba tarptautinėje organizacijoje, kuris yra </a:t>
            </a:r>
            <a:r>
              <a:rPr lang="lt-LT" sz="4400" b="1" dirty="0">
                <a:effectLst/>
              </a:rPr>
              <a:t>institucija, kompetentinga 104 straipsnyje nurodytais tikslais</a:t>
            </a:r>
            <a:r>
              <a:rPr lang="lt-LT" sz="4400" dirty="0">
                <a:effectLst/>
              </a:rPr>
              <a:t>; </a:t>
            </a:r>
          </a:p>
          <a:p>
            <a:pPr marL="228600" indent="-228600">
              <a:lnSpc>
                <a:spcPct val="120000"/>
              </a:lnSpc>
              <a:buAutoNum type="alphaLcParenR"/>
            </a:pPr>
            <a:r>
              <a:rPr lang="lt-LT" sz="4400" dirty="0">
                <a:effectLst/>
              </a:rPr>
              <a:t>Turimas valstybės narės, kuri yra šios informacijos šaltinis, išankstinis leidimas perduoti duomenis ir </a:t>
            </a:r>
          </a:p>
          <a:p>
            <a:pPr marL="228600" indent="-228600">
              <a:lnSpc>
                <a:spcPct val="120000"/>
              </a:lnSpc>
              <a:buAutoNum type="alphaLcParenR"/>
            </a:pPr>
            <a:r>
              <a:rPr lang="lt-LT" sz="4400" b="1" dirty="0">
                <a:effectLst/>
              </a:rPr>
              <a:t>Komisija</a:t>
            </a:r>
            <a:r>
              <a:rPr lang="lt-LT" sz="4400" dirty="0">
                <a:effectLst/>
              </a:rPr>
              <a:t> </a:t>
            </a:r>
            <a:r>
              <a:rPr lang="lt-LT" sz="4400" b="1" dirty="0">
                <a:effectLst/>
              </a:rPr>
              <a:t>pagal 81 straipsnį yra nusprendusi</a:t>
            </a:r>
            <a:r>
              <a:rPr lang="lt-LT" sz="4400" dirty="0">
                <a:effectLst/>
              </a:rPr>
              <a:t>, kad atitinkama trečioji valstybė arba tarptautinė organizacija </a:t>
            </a:r>
            <a:r>
              <a:rPr lang="lt-LT" sz="4400" b="1" dirty="0">
                <a:effectLst/>
              </a:rPr>
              <a:t>užtikrina tinkamą apsaugos lygį</a:t>
            </a:r>
            <a:r>
              <a:rPr lang="lt-LT" sz="4400" dirty="0">
                <a:effectLst/>
              </a:rPr>
              <a:t>, arba, jeigu nepriimtas toks sprendimas dėl tinkamumo, kai yra nustatytos arba </a:t>
            </a:r>
            <a:r>
              <a:rPr lang="lt-LT" sz="4400" b="0" dirty="0">
                <a:effectLst/>
              </a:rPr>
              <a:t>egzistuoja </a:t>
            </a:r>
            <a:r>
              <a:rPr lang="lt-LT" sz="4400" b="1" dirty="0">
                <a:effectLst/>
              </a:rPr>
              <a:t>tinkamos apsaugos priemonės pagal 82 straipsnį</a:t>
            </a:r>
            <a:r>
              <a:rPr lang="lt-LT" sz="4400" dirty="0">
                <a:effectLst/>
              </a:rPr>
              <a:t>, arba, jeigu nepriimtas sprendimas dėl tinkamumo ir nėra tokių tinkamų apsaugos priemonių, </a:t>
            </a:r>
            <a:r>
              <a:rPr lang="lt-LT" sz="4400" b="1" dirty="0">
                <a:effectLst/>
              </a:rPr>
              <a:t>kai konkrečioms situacijoms taikoma nukrypti leidžianti nuostata pagal 83 straipsnį</a:t>
            </a:r>
            <a:r>
              <a:rPr lang="lt-LT" sz="4400" dirty="0">
                <a:effectLst/>
              </a:rPr>
              <a:t>;</a:t>
            </a:r>
            <a:endParaRPr lang="en-US" sz="72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08B04ED7-43CC-4319-910A-8736D7044983}"/>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31487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83226"/>
            <a:ext cx="9967452" cy="998168"/>
          </a:xfrm>
        </p:spPr>
        <p:txBody>
          <a:bodyPr>
            <a:normAutofit/>
          </a:bodyPr>
          <a:lstStyle/>
          <a:p>
            <a:r>
              <a:rPr lang="de-DE" b="1" dirty="0"/>
              <a:t>4 </a:t>
            </a:r>
            <a:r>
              <a:rPr lang="lt-LT" b="1" dirty="0"/>
              <a:t>klausimas ir atsakymas į jį</a:t>
            </a:r>
            <a:endParaRPr lang="de-DE" b="1" dirty="0"/>
          </a:p>
        </p:txBody>
      </p:sp>
      <p:sp>
        <p:nvSpPr>
          <p:cNvPr id="3" name="Inhaltsplatzhalter 2"/>
          <p:cNvSpPr>
            <a:spLocks noGrp="1"/>
          </p:cNvSpPr>
          <p:nvPr>
            <p:ph idx="1"/>
          </p:nvPr>
        </p:nvSpPr>
        <p:spPr/>
        <p:txBody>
          <a:bodyPr>
            <a:normAutofit fontScale="55000" lnSpcReduction="20000"/>
          </a:bodyPr>
          <a:lstStyle/>
          <a:p>
            <a:r>
              <a:rPr lang="lt-LT" sz="2900" dirty="0">
                <a:latin typeface="+mn-lt"/>
              </a:rPr>
              <a:t>Ar Europos deleguotasis prokuroras gali perduoti duomenis iš savo bylos:</a:t>
            </a:r>
            <a:endParaRPr lang="en-US" sz="2500" dirty="0">
              <a:latin typeface="+mn-lt"/>
            </a:endParaRPr>
          </a:p>
          <a:p>
            <a:pPr marL="457200" lvl="1" indent="0">
              <a:buNone/>
            </a:pPr>
            <a:endParaRPr lang="en-US" sz="2100" dirty="0">
              <a:latin typeface="+mn-lt"/>
            </a:endParaRPr>
          </a:p>
          <a:p>
            <a:pPr marL="457200" lvl="1" indent="0" algn="just">
              <a:buNone/>
            </a:pPr>
            <a:r>
              <a:rPr lang="en-US" sz="2900" dirty="0">
                <a:latin typeface="+mn-lt"/>
              </a:rPr>
              <a:t>b</a:t>
            </a:r>
            <a:r>
              <a:rPr lang="lt-LT" sz="2900" dirty="0">
                <a:latin typeface="+mn-lt"/>
              </a:rPr>
              <a:t>)</a:t>
            </a:r>
            <a:r>
              <a:rPr lang="en-US" sz="2900" dirty="0">
                <a:latin typeface="+mn-lt"/>
              </a:rPr>
              <a:t>	</a:t>
            </a:r>
            <a:r>
              <a:rPr lang="lt-LT" sz="3200" dirty="0">
                <a:latin typeface="+mn-lt"/>
              </a:rPr>
              <a:t> įtariamajam atstovaujančio advokato biurui Londone ir (arba) Jungtinėje Karalystėje?</a:t>
            </a:r>
            <a:endParaRPr lang="en-US" sz="2900" dirty="0">
              <a:latin typeface="+mn-lt"/>
            </a:endParaRPr>
          </a:p>
          <a:p>
            <a:pPr marL="342900" lvl="1" indent="-342900" algn="just">
              <a:buFont typeface="Arial" panose="020B0604020202020204" pitchFamily="34" charset="0"/>
              <a:buChar char="•"/>
            </a:pPr>
            <a:endParaRPr lang="en-US" sz="2700" dirty="0">
              <a:latin typeface="+mn-lt"/>
            </a:endParaRPr>
          </a:p>
          <a:p>
            <a:pPr marL="342900" lvl="1" indent="-342900" algn="just">
              <a:buFont typeface="Arial" panose="020B0604020202020204" pitchFamily="34" charset="0"/>
              <a:buChar char="•"/>
            </a:pPr>
            <a:r>
              <a:rPr lang="lt-LT" sz="2700" dirty="0">
                <a:latin typeface="+mn-lt"/>
              </a:rPr>
              <a:t>Atsakymas į šį klausimą būtų ‚</a:t>
            </a:r>
            <a:r>
              <a:rPr lang="lt-LT" sz="2700" u="sng" dirty="0">
                <a:latin typeface="+mn-lt"/>
              </a:rPr>
              <a:t>taip‘ </a:t>
            </a:r>
            <a:r>
              <a:rPr lang="lt-LT" sz="2700" dirty="0">
                <a:latin typeface="+mn-lt"/>
              </a:rPr>
              <a:t>pagal</a:t>
            </a:r>
            <a:r>
              <a:rPr lang="en-US" sz="2700" dirty="0">
                <a:latin typeface="+mn-lt"/>
              </a:rPr>
              <a:t> 84</a:t>
            </a:r>
            <a:r>
              <a:rPr lang="lt-LT" sz="2700" dirty="0">
                <a:latin typeface="+mn-lt"/>
              </a:rPr>
              <a:t> straipsnį</a:t>
            </a:r>
            <a:r>
              <a:rPr lang="en-US" sz="2700" dirty="0">
                <a:latin typeface="+mn-lt"/>
              </a:rPr>
              <a:t>, </a:t>
            </a:r>
            <a:r>
              <a:rPr lang="lt-LT" sz="2700" dirty="0">
                <a:latin typeface="+mn-lt"/>
              </a:rPr>
              <a:t>nors tai ir rodo, kad duomenų perdavimas trečiosioms šalims yra gana ribotas, jeigu nėra priimtas sprendimas dėl tinkamumo ar konkrečių susitarimų.</a:t>
            </a:r>
          </a:p>
          <a:p>
            <a:pPr marL="342900" lvl="1" indent="-342900" algn="just">
              <a:buFont typeface="Arial" panose="020B0604020202020204" pitchFamily="34" charset="0"/>
              <a:buChar char="•"/>
            </a:pPr>
            <a:br>
              <a:rPr lang="en-US" sz="2100" dirty="0">
                <a:latin typeface="+mn-lt"/>
              </a:rPr>
            </a:br>
            <a:r>
              <a:rPr lang="lt-LT" sz="2500" b="1" dirty="0">
                <a:latin typeface="+mn-lt"/>
              </a:rPr>
              <a:t>Europos prokuratūros reglamento </a:t>
            </a:r>
            <a:r>
              <a:rPr lang="de-DE" sz="2500" b="1" dirty="0">
                <a:latin typeface="+mn-lt"/>
              </a:rPr>
              <a:t>84 </a:t>
            </a:r>
            <a:r>
              <a:rPr lang="lt-LT" sz="2500" b="1" dirty="0">
                <a:latin typeface="+mn-lt"/>
              </a:rPr>
              <a:t>str.</a:t>
            </a:r>
            <a:r>
              <a:rPr lang="de-DE" sz="2500" b="1" dirty="0">
                <a:latin typeface="+mn-lt"/>
              </a:rPr>
              <a:t> : </a:t>
            </a:r>
            <a:r>
              <a:rPr lang="lt-LT" sz="2000" b="1" dirty="0">
                <a:effectLst/>
              </a:rPr>
              <a:t>Operatyvinių asmens duomenų perdavimai trečiosiose valstybėse įsteigtiems duomenų gavėjams</a:t>
            </a:r>
            <a:endParaRPr lang="lt-LT" sz="1600" b="1" dirty="0">
              <a:effectLst/>
            </a:endParaRPr>
          </a:p>
          <a:p>
            <a:r>
              <a:rPr lang="lt-LT" dirty="0">
                <a:effectLst/>
              </a:rPr>
              <a:t>1.   Nukrypstant nuo 80 straipsnio 1 dalies b punkto ir nedarant poveikio šio straipsnio 2 dalyje nurodytiems tarptautiniams susitarimams, Europos prokuratūra individualiais ir konkrečiais atvejais operatyvinius asmens duomenis trečiosiose valstybėse įsteigtiems duomenų gavėjams gali tiesiogiai perduoti tik tuo atveju, jeigu laikomasi kitų šio skyriaus nuostatų ir yra tenkinamos visos šios sąlygos:</a:t>
            </a:r>
          </a:p>
          <a:p>
            <a:pPr marL="228600" indent="-228600">
              <a:buAutoNum type="alphaLcParenR"/>
            </a:pPr>
            <a:r>
              <a:rPr lang="lt-LT" dirty="0">
                <a:effectLst/>
              </a:rPr>
              <a:t>perduoti duomenis tikrai būtina siekiant įvykdyti Europos prokuratūros užduotis; ir</a:t>
            </a:r>
          </a:p>
          <a:p>
            <a:pPr marL="228600" indent="-228600">
              <a:buAutoNum type="alphaLcParenR"/>
            </a:pPr>
            <a:r>
              <a:rPr lang="lt-LT" dirty="0">
                <a:effectLst/>
              </a:rPr>
              <a:t>jokios atitinkamo duomenų subjekto pagrindinės teisės ir laisvės nėra viršesnės už viešąjį interesą, dėl kurio konkrečiu atveju būtina perduoti duomenis; ir</a:t>
            </a:r>
          </a:p>
          <a:p>
            <a:pPr marL="228600" indent="-228600">
              <a:buAutoNum type="alphaLcParenR"/>
            </a:pPr>
            <a:r>
              <a:rPr lang="lt-LT" dirty="0">
                <a:effectLst/>
              </a:rPr>
              <a:t>duomenų perdavimas institucijai, kuri trečiojoje valstybėje yra kompetentinga 49 straipsnio 1 dalyje nurodytais tikslais, yra neveiksmingas arba netinkamas; ir</a:t>
            </a:r>
          </a:p>
          <a:p>
            <a:pPr marL="228600" indent="-228600">
              <a:buAutoNum type="alphaLcParenR"/>
            </a:pPr>
            <a:r>
              <a:rPr lang="lt-LT" dirty="0">
                <a:effectLst/>
              </a:rPr>
              <a:t>49 straipsnio 1 dalyje nurodytais tikslais kompetentinga institucija trečiojoje valstybėje nepagrįstai nedelsiant apie tai informuojama, išskyrus atvejus, kai tai yra neveiksminga arba netinkama;</a:t>
            </a:r>
          </a:p>
          <a:p>
            <a:pPr marL="228600" indent="-228600">
              <a:buAutoNum type="alphaLcParenR"/>
            </a:pPr>
            <a:r>
              <a:rPr lang="lt-LT" dirty="0">
                <a:effectLst/>
              </a:rPr>
              <a:t>Europos prokuratūra informuoja gavėją apie konkrečiai nustatytą tikslą ar tikslus, kuriuo (-</a:t>
            </a:r>
            <a:r>
              <a:rPr lang="lt-LT" dirty="0" err="1">
                <a:effectLst/>
              </a:rPr>
              <a:t>iais</a:t>
            </a:r>
            <a:r>
              <a:rPr lang="lt-LT" dirty="0">
                <a:effectLst/>
              </a:rPr>
              <a:t>) ji operatyvinius asmens duomenis gali tvarkyti, su sąlyga, kad toks duomenų tvarkymas yra būtinas.</a:t>
            </a:r>
            <a:endParaRPr lang="de-DE" dirty="0"/>
          </a:p>
          <a:p>
            <a:pPr lvl="1" algn="just">
              <a:buFont typeface="Wingdings" panose="05000000000000000000" pitchFamily="2" charset="2"/>
              <a:buChar char="Ø"/>
            </a:pPr>
            <a:endParaRPr lang="en-US" sz="1900" dirty="0">
              <a:latin typeface="+mn-lt"/>
            </a:endParaRPr>
          </a:p>
          <a:p>
            <a:pPr marL="457200" lvl="1" indent="0">
              <a:buNone/>
            </a:pPr>
            <a:endParaRPr lang="en-US" sz="2000" dirty="0">
              <a:latin typeface="+mn-lt"/>
            </a:endParaRPr>
          </a:p>
          <a:p>
            <a:pPr marL="914400" lvl="1" indent="-457200">
              <a:buFont typeface="+mj-lt"/>
              <a:buAutoNum type="alphaLcPeriod"/>
            </a:pPr>
            <a:endParaRPr lang="en-US" sz="20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2E79C223-1A3F-4922-B31F-2617DAE09B20}"/>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314728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76197"/>
            <a:ext cx="9967452" cy="844724"/>
          </a:xfrm>
        </p:spPr>
        <p:txBody>
          <a:bodyPr>
            <a:normAutofit/>
          </a:bodyPr>
          <a:lstStyle/>
          <a:p>
            <a:r>
              <a:rPr lang="de-DE" b="1" dirty="0"/>
              <a:t>4 </a:t>
            </a:r>
            <a:r>
              <a:rPr lang="lt-LT" b="1" dirty="0"/>
              <a:t>klausimas ir atsakymas į jį</a:t>
            </a:r>
            <a:endParaRPr lang="de-DE" b="1" dirty="0"/>
          </a:p>
        </p:txBody>
      </p:sp>
      <p:sp>
        <p:nvSpPr>
          <p:cNvPr id="3" name="Inhaltsplatzhalter 2"/>
          <p:cNvSpPr>
            <a:spLocks noGrp="1"/>
          </p:cNvSpPr>
          <p:nvPr>
            <p:ph idx="1"/>
          </p:nvPr>
        </p:nvSpPr>
        <p:spPr/>
        <p:txBody>
          <a:bodyPr>
            <a:normAutofit fontScale="55000" lnSpcReduction="20000"/>
          </a:bodyPr>
          <a:lstStyle/>
          <a:p>
            <a:r>
              <a:rPr lang="lt-LT" sz="3200" dirty="0">
                <a:latin typeface="+mn-lt"/>
              </a:rPr>
              <a:t>Ar Europos deleguotasis prokuroras gali perduoti duomenis iš savo bylos:</a:t>
            </a:r>
            <a:endParaRPr lang="en-US" sz="3200" dirty="0">
              <a:latin typeface="+mn-lt"/>
            </a:endParaRPr>
          </a:p>
          <a:p>
            <a:pPr marL="457200" lvl="1" indent="0" algn="just">
              <a:buNone/>
            </a:pPr>
            <a:r>
              <a:rPr lang="en-US" sz="2100" dirty="0">
                <a:latin typeface="+mn-lt"/>
              </a:rPr>
              <a:t> </a:t>
            </a:r>
          </a:p>
          <a:p>
            <a:pPr marL="457200" lvl="1" indent="0" algn="just">
              <a:buNone/>
            </a:pPr>
            <a:r>
              <a:rPr lang="en-US" sz="3400" dirty="0">
                <a:latin typeface="+mn-lt"/>
              </a:rPr>
              <a:t>c</a:t>
            </a:r>
            <a:r>
              <a:rPr lang="lt-LT" sz="3400" dirty="0">
                <a:latin typeface="+mn-lt"/>
              </a:rPr>
              <a:t>)</a:t>
            </a:r>
            <a:r>
              <a:rPr lang="lt-LT" sz="3600" dirty="0">
                <a:latin typeface="+mn-lt"/>
              </a:rPr>
              <a:t> JAV Federaliniam tyrimų biurui, jeigu pasiklausant telefoninių pokalbių Europos prokuratūros byloje paaiškėja, kad JAV ruošiamasi nužudyti žmogų?</a:t>
            </a:r>
            <a:br>
              <a:rPr lang="en-US" sz="3400" dirty="0">
                <a:latin typeface="+mn-lt"/>
              </a:rPr>
            </a:br>
            <a:endParaRPr lang="en-US" sz="3400" dirty="0">
              <a:latin typeface="+mn-lt"/>
            </a:endParaRPr>
          </a:p>
          <a:p>
            <a:pPr marL="342900" lvl="1" indent="-342900" algn="just">
              <a:buFont typeface="Arial" panose="020B0604020202020204" pitchFamily="34" charset="0"/>
              <a:buChar char="•"/>
            </a:pPr>
            <a:r>
              <a:rPr lang="lt-LT" sz="3000" u="sng" dirty="0">
                <a:latin typeface="+mn-lt"/>
              </a:rPr>
              <a:t>Taip</a:t>
            </a:r>
            <a:r>
              <a:rPr lang="en-US" sz="3000" dirty="0">
                <a:latin typeface="+mn-lt"/>
              </a:rPr>
              <a:t>, </a:t>
            </a:r>
            <a:r>
              <a:rPr lang="lt-LT" sz="3000" dirty="0">
                <a:latin typeface="+mn-lt"/>
              </a:rPr>
              <a:t>taikant išimtį iš taisyklės, pagal kurią duomenų perdavimui į trečiąsias šalis būtinas sprendimas dėl tinkamumo ar konkretus susitarimas.</a:t>
            </a:r>
            <a:endParaRPr lang="en-US" sz="3000" dirty="0">
              <a:latin typeface="+mn-lt"/>
            </a:endParaRPr>
          </a:p>
          <a:p>
            <a:pPr marL="0" indent="0" algn="just">
              <a:buNone/>
            </a:pPr>
            <a:br>
              <a:rPr lang="en-US" sz="3300" dirty="0">
                <a:latin typeface="+mn-lt"/>
              </a:rPr>
            </a:br>
            <a:r>
              <a:rPr lang="de-DE" sz="3300" b="1" dirty="0">
                <a:latin typeface="+mn-lt"/>
              </a:rPr>
              <a:t>83</a:t>
            </a:r>
            <a:r>
              <a:rPr lang="lt-LT" sz="3300" b="1" dirty="0">
                <a:latin typeface="+mn-lt"/>
              </a:rPr>
              <a:t> straipsnis</a:t>
            </a:r>
            <a:r>
              <a:rPr lang="de-DE" sz="3300" b="1" dirty="0">
                <a:latin typeface="+mn-lt"/>
              </a:rPr>
              <a:t>: </a:t>
            </a:r>
            <a:r>
              <a:rPr lang="lt-LT" sz="2900" b="1" i="0" dirty="0">
                <a:solidFill>
                  <a:srgbClr val="333333"/>
                </a:solidFill>
                <a:effectLst/>
                <a:latin typeface="Roboto" panose="02000000000000000000" pitchFamily="2" charset="0"/>
              </a:rPr>
              <a:t>Konkrečioms situacijoms taikomos nukrypti leidžiančios nuostatos</a:t>
            </a:r>
            <a:endParaRPr lang="en-US" sz="3300" b="1"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2600" dirty="0">
                <a:effectLst/>
              </a:rPr>
              <a:t>„1.   Jei nepriimtas sprendimas dėl tinkamumo arba nenustatytos tinkamos apsaugos priemonės pagal 82 straipsnį, Europos prokuratūra perduoti operatyvinius asmens duomenis trečiajai valstybei arba tarptautinei organizacijai gali tik su sąlyga, kad perduoti duomenis būtina:</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lt-LT" sz="2600" dirty="0">
                <a:effectLst/>
              </a:rPr>
              <a:t>kad būtų apsaugoti gyvybiniai duomenų subjekto arba kito asmens interesai;</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lt-LT" sz="2600" dirty="0">
                <a:effectLst/>
              </a:rPr>
              <a:t>kad būtų apsaugoti teisėti duomenų subjekto interesai;</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lt-LT" sz="2600" dirty="0">
                <a:effectLst/>
              </a:rPr>
              <a:t>kad būtų užkirstas kelias tiesioginei ir didelei grėsmei Europos Sąjungos valstybės narės arba trečiosios valstybės viešajam saugumui, arba</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lt-LT" sz="2600" dirty="0">
                <a:effectLst/>
              </a:rPr>
              <a:t>atskirais atvejais, kai tai reikalinga Europos prokuratūros užduotims vykdyti, nebent Europos prokuratūra nustato, kad atitinkamo duomenų subjekto pagrindinės teisės ir laisvės yra viršesnės už viešąjį interesą, dėl kurio duomenis reikia perduoti.“</a:t>
            </a:r>
            <a:endParaRPr lang="de-DE" sz="2600" dirty="0"/>
          </a:p>
          <a:p>
            <a:pPr marL="457200" lvl="1" indent="0">
              <a:buNone/>
            </a:pPr>
            <a:endParaRPr lang="en-US" sz="2000" dirty="0"/>
          </a:p>
          <a:p>
            <a:pPr marL="914400" lvl="1" indent="-457200">
              <a:buFont typeface="+mj-lt"/>
              <a:buAutoNum type="alphaLcPeriod"/>
            </a:pPr>
            <a:endParaRPr lang="en-US" sz="20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0C0C4046-039F-4575-ABA7-4825ADD6F890}"/>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3123682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lt-LT" dirty="0">
                <a:solidFill>
                  <a:schemeClr val="tx1">
                    <a:lumMod val="50000"/>
                    <a:lumOff val="50000"/>
                  </a:schemeClr>
                </a:solidFill>
              </a:rPr>
              <a:t>Ačiū </a:t>
            </a:r>
            <a:r>
              <a:rPr lang="lt-LT">
                <a:solidFill>
                  <a:schemeClr val="tx1">
                    <a:lumMod val="50000"/>
                    <a:lumOff val="50000"/>
                  </a:schemeClr>
                </a:solidFill>
              </a:rPr>
              <a:t>už dėmesį</a:t>
            </a:r>
            <a:endParaRPr lang="en-GB" dirty="0">
              <a:solidFill>
                <a:schemeClr val="tx1">
                  <a:lumMod val="50000"/>
                  <a:lumOff val="50000"/>
                </a:schemeClr>
              </a:solidFill>
            </a:endParaRP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85800"/>
            <a:ext cx="9967452" cy="832198"/>
          </a:xfrm>
        </p:spPr>
        <p:txBody>
          <a:bodyPr>
            <a:normAutofit/>
          </a:bodyPr>
          <a:lstStyle/>
          <a:p>
            <a:r>
              <a:rPr lang="de-DE" b="1" dirty="0"/>
              <a:t>1 </a:t>
            </a:r>
            <a:r>
              <a:rPr lang="lt-LT" b="1" dirty="0"/>
              <a:t>klausimas </a:t>
            </a:r>
            <a:r>
              <a:rPr lang="de-DE" b="1" dirty="0">
                <a:solidFill>
                  <a:schemeClr val="tx1"/>
                </a:solidFill>
              </a:rPr>
              <a:t>– </a:t>
            </a:r>
            <a:r>
              <a:rPr lang="lt-LT" b="1" dirty="0">
                <a:solidFill>
                  <a:schemeClr val="tx1"/>
                </a:solidFill>
              </a:rPr>
              <a:t>teisinė sistema</a:t>
            </a:r>
            <a:endParaRPr lang="de-DE" b="1" dirty="0">
              <a:solidFill>
                <a:schemeClr val="tx1"/>
              </a:solidFill>
            </a:endParaRPr>
          </a:p>
        </p:txBody>
      </p:sp>
      <p:sp>
        <p:nvSpPr>
          <p:cNvPr id="3" name="Inhaltsplatzhalter 2"/>
          <p:cNvSpPr>
            <a:spLocks noGrp="1"/>
          </p:cNvSpPr>
          <p:nvPr>
            <p:ph idx="1"/>
          </p:nvPr>
        </p:nvSpPr>
        <p:spPr/>
        <p:txBody>
          <a:bodyPr>
            <a:normAutofit fontScale="77500" lnSpcReduction="20000"/>
          </a:bodyPr>
          <a:lstStyle/>
          <a:p>
            <a:r>
              <a:rPr lang="lt-LT" sz="2300" dirty="0"/>
              <a:t>Kokia teisinė duomenų apsaugos sistema taikoma Europos prokuratūrai?</a:t>
            </a:r>
          </a:p>
          <a:p>
            <a:r>
              <a:rPr lang="lt-LT" dirty="0"/>
              <a:t>a) valstybės narės, kurioje veikia atitinkamas duomenis kontroliuojantis Europos deleguotasis prokuroras, nacionalinė duomenų apsaugos teisė;</a:t>
            </a:r>
          </a:p>
          <a:p>
            <a:r>
              <a:rPr lang="lt-LT" dirty="0"/>
              <a:t>b) 2000 m. gruodžio 18 d. Reglamentas (EB) Nr. 45/2001 dėl asmenų apsaugos Bendrijos institucijoms ir įstaigoms tvarkant asmens duomenis ir laisvo tokių duomenų judėjimo;</a:t>
            </a:r>
          </a:p>
          <a:p>
            <a:r>
              <a:rPr lang="lt-LT" dirty="0"/>
              <a:t>c) </a:t>
            </a:r>
            <a:r>
              <a:rPr lang="lt-LT" dirty="0">
                <a:solidFill>
                  <a:srgbClr val="333333"/>
                </a:solidFill>
                <a:latin typeface="Roboto" panose="02000000000000000000" pitchFamily="2" charset="0"/>
              </a:rPr>
              <a:t>2018 m. spalio 23 d. Reglamentas (ES) 2018/1725 dėl fizinių asmenų apsaugos Sąjungos institucijoms, organams, tarnyboms ir agentūroms tvarkant asmens duomenis ir dėl laisvo tokių duomenų judėjimo, kuriuo panaikinamas Reglamentas (EB) Nr. 45/2001 ir Sprendimas Nr. 1247/2002/EB;</a:t>
            </a:r>
            <a:endParaRPr lang="lt-LT" dirty="0"/>
          </a:p>
          <a:p>
            <a:r>
              <a:rPr lang="lt-LT" dirty="0"/>
              <a:t>d) 2016 m. balandžio 27 d. Europos Parlamento ir Tarybos direktyva (ES) 2016/680 dėl fizinių asmenų apsaugos kompetentingoms institucijoms tvarkant asmens duomenis nusikalstamų veikų prevencijos, tyrimo, atskleidimo ar baudžiamojo persekiojimo už jas arba bausmių vykdymo tikslais ir dėl laisvo tokių duomenų judėjimo, ir kuria panaikinamas Tarybos pamatinis sprendimas 2008/977/TVR;</a:t>
            </a:r>
          </a:p>
          <a:p>
            <a:r>
              <a:rPr lang="lt-LT" dirty="0"/>
              <a:t>e) Reglamentu 2017/1939 (Europos prokuratūros reglamentas) nustatytos išsamios duomenų apsaugos taisyklės;</a:t>
            </a:r>
          </a:p>
          <a:p>
            <a:r>
              <a:rPr lang="lt-LT" dirty="0"/>
              <a:t>f) Europos prokuratūros reglamento duomenų apsaugos taisyklės, papildytos 2018 m. spalio 23 d. Reglamentu (ES) 2018/1725 (žr. ankstesnį c punktą).</a:t>
            </a:r>
          </a:p>
          <a:p>
            <a:pPr marL="457200" lvl="1" indent="0">
              <a:buNone/>
            </a:pPr>
            <a:endParaRPr lang="en-US" sz="2000" dirty="0"/>
          </a:p>
          <a:p>
            <a:pPr marL="457200" lvl="1" indent="0">
              <a:buNone/>
            </a:pPr>
            <a:endParaRPr lang="en-US" sz="2000" dirty="0"/>
          </a:p>
          <a:p>
            <a:pPr marL="914400" lvl="1" indent="-457200">
              <a:buFont typeface="+mj-lt"/>
              <a:buAutoNum type="alphaLcPeriod"/>
            </a:pPr>
            <a:endParaRPr lang="en-US" sz="20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13FE60C5-D31E-4B2F-9AB3-0BD30A5A0393}"/>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835073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60332"/>
            <a:ext cx="9967452" cy="998168"/>
          </a:xfrm>
        </p:spPr>
        <p:txBody>
          <a:bodyPr>
            <a:normAutofit/>
          </a:bodyPr>
          <a:lstStyle/>
          <a:p>
            <a:r>
              <a:rPr lang="de-DE" b="1" dirty="0"/>
              <a:t>1 </a:t>
            </a:r>
            <a:r>
              <a:rPr lang="lt-LT" b="1" dirty="0"/>
              <a:t>klausimas ir atsakymas į jį</a:t>
            </a:r>
            <a:endParaRPr lang="de-DE" b="1" dirty="0"/>
          </a:p>
        </p:txBody>
      </p:sp>
      <p:sp>
        <p:nvSpPr>
          <p:cNvPr id="3" name="Inhaltsplatzhalter 2"/>
          <p:cNvSpPr>
            <a:spLocks noGrp="1"/>
          </p:cNvSpPr>
          <p:nvPr>
            <p:ph idx="1"/>
          </p:nvPr>
        </p:nvSpPr>
        <p:spPr>
          <a:xfrm>
            <a:off x="687848" y="1892643"/>
            <a:ext cx="9967452" cy="4267200"/>
          </a:xfrm>
        </p:spPr>
        <p:txBody>
          <a:bodyPr>
            <a:normAutofit fontScale="85000" lnSpcReduction="20000"/>
          </a:bodyPr>
          <a:lstStyle/>
          <a:p>
            <a:pPr marL="0" indent="0" algn="just">
              <a:buNone/>
            </a:pPr>
            <a:r>
              <a:rPr lang="lt-LT" sz="2100" b="1" dirty="0">
                <a:latin typeface="+mn-lt"/>
              </a:rPr>
              <a:t>Dėl</a:t>
            </a:r>
            <a:r>
              <a:rPr lang="en-US" sz="2100" b="1" dirty="0">
                <a:latin typeface="+mn-lt"/>
              </a:rPr>
              <a:t> </a:t>
            </a:r>
            <a:r>
              <a:rPr lang="en-US" sz="2100" b="1" u="sng" dirty="0" err="1">
                <a:latin typeface="+mn-lt"/>
              </a:rPr>
              <a:t>administra</a:t>
            </a:r>
            <a:r>
              <a:rPr lang="lt-LT" sz="2100" b="1" u="sng" dirty="0" err="1">
                <a:latin typeface="+mn-lt"/>
              </a:rPr>
              <a:t>cinių</a:t>
            </a:r>
            <a:r>
              <a:rPr lang="lt-LT" sz="2100" b="1" u="sng" dirty="0">
                <a:latin typeface="+mn-lt"/>
              </a:rPr>
              <a:t> duomenų, žr. </a:t>
            </a:r>
            <a:r>
              <a:rPr lang="en-US" sz="2100" b="1" u="sng" dirty="0">
                <a:latin typeface="+mn-lt"/>
              </a:rPr>
              <a:t>b</a:t>
            </a:r>
            <a:r>
              <a:rPr lang="lt-LT" sz="2100" b="1" u="sng" dirty="0">
                <a:latin typeface="+mn-lt"/>
              </a:rPr>
              <a:t> punktą</a:t>
            </a:r>
            <a:r>
              <a:rPr lang="en-US" sz="2100" b="1" u="sng" dirty="0">
                <a:latin typeface="+mn-lt"/>
              </a:rPr>
              <a:t>.</a:t>
            </a:r>
          </a:p>
          <a:p>
            <a:pPr marL="0" indent="0" algn="just">
              <a:buNone/>
            </a:pPr>
            <a:r>
              <a:rPr lang="lt-LT" sz="2100" b="1" dirty="0">
                <a:latin typeface="+mn-lt"/>
              </a:rPr>
              <a:t>Europos prokuratūros reglamento </a:t>
            </a:r>
            <a:r>
              <a:rPr lang="en-GB" sz="2100" b="1" dirty="0">
                <a:solidFill>
                  <a:schemeClr val="tx1"/>
                </a:solidFill>
                <a:latin typeface="+mn-lt"/>
              </a:rPr>
              <a:t>48 </a:t>
            </a:r>
            <a:r>
              <a:rPr lang="lt-LT" sz="2100" b="1" dirty="0">
                <a:solidFill>
                  <a:schemeClr val="tx1"/>
                </a:solidFill>
                <a:latin typeface="+mn-lt"/>
              </a:rPr>
              <a:t>str.</a:t>
            </a:r>
            <a:r>
              <a:rPr lang="en-GB" sz="2100" b="1" dirty="0">
                <a:latin typeface="+mn-lt"/>
              </a:rPr>
              <a:t>: </a:t>
            </a:r>
            <a:r>
              <a:rPr lang="en-GB" sz="2100" b="1" dirty="0" err="1">
                <a:latin typeface="+mn-lt"/>
              </a:rPr>
              <a:t>Administra</a:t>
            </a:r>
            <a:r>
              <a:rPr lang="lt-LT" sz="2100" b="1" dirty="0" err="1">
                <a:latin typeface="+mn-lt"/>
              </a:rPr>
              <a:t>ciniai</a:t>
            </a:r>
            <a:r>
              <a:rPr lang="lt-LT" sz="2100" b="1" dirty="0">
                <a:latin typeface="+mn-lt"/>
              </a:rPr>
              <a:t> asmens duomenys</a:t>
            </a:r>
            <a:endParaRPr lang="en-US" sz="2100" b="1" dirty="0">
              <a:solidFill>
                <a:prstClr val="black"/>
              </a:solidFill>
              <a:latin typeface="+mn-lt"/>
            </a:endParaRPr>
          </a:p>
          <a:p>
            <a:pPr marL="0" lvl="1" indent="0" algn="just">
              <a:buNone/>
            </a:pPr>
            <a:r>
              <a:rPr lang="lt-LT" b="0" i="0" dirty="0">
                <a:solidFill>
                  <a:srgbClr val="333333"/>
                </a:solidFill>
                <a:effectLst/>
                <a:latin typeface="+mn-lt"/>
              </a:rPr>
              <a:t>„</a:t>
            </a:r>
            <a:r>
              <a:rPr lang="lt-LT" b="0" i="0" dirty="0">
                <a:solidFill>
                  <a:srgbClr val="333333"/>
                </a:solidFill>
                <a:effectLst/>
                <a:latin typeface="Roboto" panose="02000000000000000000" pitchFamily="2" charset="0"/>
              </a:rPr>
              <a:t>1.   Visiems Europos prokuratūros tvarkomiems administraciniams asmens duomenims taikomas Reglamentas (EB) Nr. 45/2001“.</a:t>
            </a:r>
            <a:endParaRPr lang="en-US" sz="1900" dirty="0">
              <a:latin typeface="+mn-lt"/>
            </a:endParaRPr>
          </a:p>
          <a:p>
            <a:pPr marL="0" indent="0" algn="just">
              <a:buNone/>
            </a:pPr>
            <a:r>
              <a:rPr lang="lt-LT" sz="2100" b="1" u="sng" dirty="0">
                <a:latin typeface="+mn-lt"/>
              </a:rPr>
              <a:t>Dėl </a:t>
            </a:r>
            <a:r>
              <a:rPr lang="en-US" sz="2100" b="1" u="sng" dirty="0">
                <a:latin typeface="+mn-lt"/>
              </a:rPr>
              <a:t>opera</a:t>
            </a:r>
            <a:r>
              <a:rPr lang="lt-LT" sz="2100" b="1" u="sng" dirty="0" err="1">
                <a:latin typeface="+mn-lt"/>
              </a:rPr>
              <a:t>tyvinių</a:t>
            </a:r>
            <a:r>
              <a:rPr lang="lt-LT" sz="2100" b="1" u="sng" dirty="0">
                <a:latin typeface="+mn-lt"/>
              </a:rPr>
              <a:t> asmens duomenų</a:t>
            </a:r>
            <a:r>
              <a:rPr lang="en-US" sz="2100" b="1" u="sng" dirty="0">
                <a:latin typeface="+mn-lt"/>
              </a:rPr>
              <a:t> </a:t>
            </a:r>
            <a:r>
              <a:rPr lang="en-US" sz="2100" b="1" dirty="0">
                <a:latin typeface="+mn-lt"/>
              </a:rPr>
              <a:t>(</a:t>
            </a:r>
            <a:r>
              <a:rPr lang="lt-LT" sz="2100" b="1" dirty="0">
                <a:latin typeface="+mn-lt"/>
              </a:rPr>
              <a:t>t. y., iš Europos prokuratūros baudžiamojo proceso</a:t>
            </a:r>
            <a:r>
              <a:rPr lang="en-US" sz="2100" b="1" dirty="0">
                <a:latin typeface="+mn-lt"/>
              </a:rPr>
              <a:t>): </a:t>
            </a:r>
            <a:r>
              <a:rPr lang="lt-LT" sz="2100" b="1" u="sng" dirty="0">
                <a:latin typeface="+mn-lt"/>
              </a:rPr>
              <a:t>atsakymą rasite </a:t>
            </a:r>
            <a:r>
              <a:rPr lang="en-US" sz="2100" b="1" u="sng" dirty="0">
                <a:latin typeface="+mn-lt"/>
              </a:rPr>
              <a:t>e</a:t>
            </a:r>
            <a:r>
              <a:rPr lang="lt-LT" sz="2100" b="1" u="sng" dirty="0">
                <a:latin typeface="+mn-lt"/>
              </a:rPr>
              <a:t> punkte</a:t>
            </a:r>
            <a:r>
              <a:rPr lang="en-US" sz="2100" b="1" u="sng" dirty="0">
                <a:latin typeface="+mn-lt"/>
              </a:rPr>
              <a:t>.</a:t>
            </a:r>
          </a:p>
          <a:p>
            <a:pPr marL="0" indent="0" algn="just">
              <a:buNone/>
            </a:pPr>
            <a:r>
              <a:rPr lang="lt-LT" sz="2100" b="1" dirty="0">
                <a:latin typeface="+mn-lt"/>
              </a:rPr>
              <a:t>Europos prokuratūros reglamento </a:t>
            </a:r>
            <a:r>
              <a:rPr lang="de-DE" sz="2100" b="1" dirty="0">
                <a:latin typeface="+mn-lt"/>
              </a:rPr>
              <a:t>49</a:t>
            </a:r>
            <a:r>
              <a:rPr lang="lt-LT" sz="2100" b="1" dirty="0">
                <a:latin typeface="+mn-lt"/>
              </a:rPr>
              <a:t> str.</a:t>
            </a:r>
            <a:r>
              <a:rPr lang="de-DE" sz="2100" b="1" dirty="0">
                <a:latin typeface="+mn-lt"/>
              </a:rPr>
              <a:t> </a:t>
            </a:r>
            <a:r>
              <a:rPr lang="lt-LT" sz="1800" b="1" i="0" dirty="0">
                <a:solidFill>
                  <a:srgbClr val="333333"/>
                </a:solidFill>
                <a:effectLst/>
                <a:latin typeface="Roboto" panose="02000000000000000000" pitchFamily="2" charset="0"/>
              </a:rPr>
              <a:t>Operatyvinių asmens duomenų tvarkymas</a:t>
            </a:r>
            <a:endParaRPr lang="en-US" sz="2100" b="1" dirty="0">
              <a:latin typeface="+mn-lt"/>
            </a:endParaRPr>
          </a:p>
          <a:p>
            <a:pPr marL="0" lvl="1" indent="0" algn="just">
              <a:buNone/>
            </a:pPr>
            <a:r>
              <a:rPr lang="lt-LT" sz="1500" b="0" i="0" dirty="0">
                <a:solidFill>
                  <a:srgbClr val="333333"/>
                </a:solidFill>
                <a:effectLst/>
                <a:latin typeface="Roboto" panose="02000000000000000000" pitchFamily="2" charset="0"/>
              </a:rPr>
              <a:t>„1.   Europos prokuratūra </a:t>
            </a:r>
            <a:r>
              <a:rPr lang="lt-LT" sz="1500" b="1" i="0" dirty="0">
                <a:solidFill>
                  <a:srgbClr val="333333"/>
                </a:solidFill>
                <a:effectLst/>
                <a:latin typeface="Roboto" panose="02000000000000000000" pitchFamily="2" charset="0"/>
              </a:rPr>
              <a:t>operatyvinius asmens duomenis </a:t>
            </a:r>
            <a:r>
              <a:rPr lang="lt-LT" sz="1500" b="0" i="0" dirty="0">
                <a:solidFill>
                  <a:srgbClr val="333333"/>
                </a:solidFill>
                <a:effectLst/>
                <a:latin typeface="Roboto" panose="02000000000000000000" pitchFamily="2" charset="0"/>
              </a:rPr>
              <a:t>automatizuotomis priemonėmis arba susistemintose rankinėse rinkmenose tvarko </a:t>
            </a:r>
            <a:r>
              <a:rPr lang="lt-LT" sz="1500" b="1" i="0" dirty="0">
                <a:solidFill>
                  <a:srgbClr val="333333"/>
                </a:solidFill>
                <a:effectLst/>
                <a:latin typeface="Roboto" panose="02000000000000000000" pitchFamily="2" charset="0"/>
              </a:rPr>
              <a:t>pagal šį reglamentą </a:t>
            </a:r>
            <a:r>
              <a:rPr lang="lt-LT" sz="1500" b="0" i="0" dirty="0">
                <a:solidFill>
                  <a:srgbClr val="333333"/>
                </a:solidFill>
                <a:effectLst/>
                <a:latin typeface="Roboto" panose="02000000000000000000" pitchFamily="2" charset="0"/>
              </a:rPr>
              <a:t>ir tik šiais tikslais:“</a:t>
            </a:r>
            <a:endParaRPr lang="en-US" sz="1900" dirty="0">
              <a:latin typeface="+mn-lt"/>
            </a:endParaRPr>
          </a:p>
          <a:p>
            <a:pPr marL="0" indent="0" algn="just">
              <a:buNone/>
            </a:pPr>
            <a:r>
              <a:rPr lang="en-GB" sz="2100" b="1" dirty="0">
                <a:latin typeface="+mn-lt"/>
              </a:rPr>
              <a:t>Reg</a:t>
            </a:r>
            <a:r>
              <a:rPr lang="lt-LT" sz="2100" b="1" dirty="0">
                <a:latin typeface="+mn-lt"/>
              </a:rPr>
              <a:t>lamento </a:t>
            </a:r>
            <a:r>
              <a:rPr lang="en-GB" sz="2100" b="1" dirty="0">
                <a:latin typeface="+mn-lt"/>
              </a:rPr>
              <a:t>(</a:t>
            </a:r>
            <a:r>
              <a:rPr lang="de-DE" sz="2100" b="1" dirty="0">
                <a:latin typeface="+mn-lt"/>
              </a:rPr>
              <a:t>E</a:t>
            </a:r>
            <a:r>
              <a:rPr lang="lt-LT" sz="2100" b="1" dirty="0">
                <a:latin typeface="+mn-lt"/>
              </a:rPr>
              <a:t>S</a:t>
            </a:r>
            <a:r>
              <a:rPr lang="de-DE" sz="2100" b="1" dirty="0">
                <a:latin typeface="+mn-lt"/>
              </a:rPr>
              <a:t>) 2018/1725 </a:t>
            </a:r>
            <a:r>
              <a:rPr lang="en-GB" sz="2100" b="1" dirty="0">
                <a:latin typeface="+mn-lt"/>
              </a:rPr>
              <a:t>2</a:t>
            </a:r>
            <a:r>
              <a:rPr lang="lt-LT" sz="2100" b="1" dirty="0">
                <a:latin typeface="+mn-lt"/>
              </a:rPr>
              <a:t> str. </a:t>
            </a:r>
            <a:r>
              <a:rPr lang="en-GB" sz="2100" b="1" dirty="0">
                <a:latin typeface="+mn-lt"/>
              </a:rPr>
              <a:t>3</a:t>
            </a:r>
            <a:r>
              <a:rPr lang="lt-LT" sz="2100" b="1" dirty="0">
                <a:latin typeface="+mn-lt"/>
              </a:rPr>
              <a:t> d.</a:t>
            </a:r>
            <a:r>
              <a:rPr lang="en-GB" sz="2100" b="1" dirty="0">
                <a:latin typeface="+mn-lt"/>
              </a:rPr>
              <a:t>:</a:t>
            </a:r>
            <a:endParaRPr lang="en-US" sz="4200" b="1" dirty="0">
              <a:solidFill>
                <a:srgbClr val="0070C0"/>
              </a:solidFill>
              <a:latin typeface="+mn-lt"/>
            </a:endParaRPr>
          </a:p>
          <a:p>
            <a:pPr algn="just"/>
            <a:r>
              <a:rPr lang="lt-LT" sz="1900" b="0" i="0" dirty="0">
                <a:solidFill>
                  <a:srgbClr val="333333"/>
                </a:solidFill>
                <a:effectLst/>
                <a:latin typeface="Times New Roman" panose="02020603050405020304" pitchFamily="18" charset="0"/>
              </a:rPr>
              <a:t>&lt;...&gt; </a:t>
            </a:r>
            <a:r>
              <a:rPr lang="lt-LT" sz="1900" b="1" i="0" dirty="0">
                <a:solidFill>
                  <a:srgbClr val="333333"/>
                </a:solidFill>
                <a:effectLst/>
                <a:latin typeface="Times New Roman" panose="02020603050405020304" pitchFamily="18" charset="0"/>
              </a:rPr>
              <a:t>netaikomas </a:t>
            </a:r>
            <a:r>
              <a:rPr lang="lt-LT" sz="1900" b="0" i="0" dirty="0">
                <a:solidFill>
                  <a:srgbClr val="333333"/>
                </a:solidFill>
                <a:effectLst/>
                <a:latin typeface="Times New Roman" panose="02020603050405020304" pitchFamily="18" charset="0"/>
              </a:rPr>
              <a:t>Europolo ir </a:t>
            </a:r>
            <a:r>
              <a:rPr lang="lt-LT" sz="1900" b="1" i="0" dirty="0">
                <a:solidFill>
                  <a:srgbClr val="333333"/>
                </a:solidFill>
                <a:effectLst/>
                <a:latin typeface="Times New Roman" panose="02020603050405020304" pitchFamily="18" charset="0"/>
              </a:rPr>
              <a:t>Europos prokuratūros </a:t>
            </a:r>
            <a:r>
              <a:rPr lang="lt-LT" sz="1900" b="0" i="0" dirty="0">
                <a:solidFill>
                  <a:srgbClr val="333333"/>
                </a:solidFill>
                <a:effectLst/>
                <a:latin typeface="Times New Roman" panose="02020603050405020304" pitchFamily="18" charset="0"/>
              </a:rPr>
              <a:t>atliekamam </a:t>
            </a:r>
            <a:r>
              <a:rPr lang="lt-LT" sz="1900" b="1" i="0" dirty="0">
                <a:solidFill>
                  <a:srgbClr val="333333"/>
                </a:solidFill>
                <a:effectLst/>
                <a:latin typeface="Times New Roman" panose="02020603050405020304" pitchFamily="18" charset="0"/>
              </a:rPr>
              <a:t>operatyvinių asmens duomenų </a:t>
            </a:r>
            <a:r>
              <a:rPr lang="lt-LT" sz="1900" b="0" i="0" dirty="0">
                <a:solidFill>
                  <a:srgbClr val="333333"/>
                </a:solidFill>
                <a:effectLst/>
                <a:latin typeface="Times New Roman" panose="02020603050405020304" pitchFamily="18" charset="0"/>
              </a:rPr>
              <a:t>tvarkymui, kol nebus pritaikyti [Europolo (Europos prokuratūros)] reglamentai“ </a:t>
            </a:r>
          </a:p>
          <a:p>
            <a:pPr algn="just"/>
            <a:r>
              <a:rPr lang="lt-LT" dirty="0">
                <a:solidFill>
                  <a:srgbClr val="333333"/>
                </a:solidFill>
                <a:latin typeface="Times New Roman" panose="02020603050405020304" pitchFamily="18" charset="0"/>
              </a:rPr>
              <a:t>Taip pat žr. Vidaus darbo reglamento (VDR) (Kolegijos sprendimas Nr. 003/2020) dėl bylų valdymo sistemos 63-65 straipsnius ir kitus Kolegijos sprendimus: Sprendimą 005/2020 dėl Europos prokuratūros duomenų apsaugos pareigūno taisyklių.</a:t>
            </a:r>
            <a:endParaRPr lang="de-DE" dirty="0"/>
          </a:p>
          <a:p>
            <a:endParaRPr lang="en-US" dirty="0">
              <a:latin typeface="+mn-lt"/>
            </a:endParaRPr>
          </a:p>
        </p:txBody>
      </p:sp>
      <p:sp>
        <p:nvSpPr>
          <p:cNvPr id="5" name="Dia számának helye 4">
            <a:extLst>
              <a:ext uri="{FF2B5EF4-FFF2-40B4-BE49-F238E27FC236}">
                <a16:creationId xmlns:a16="http://schemas.microsoft.com/office/drawing/2014/main" id="{62A47A90-33F8-42AC-AB48-B465AE2C9F37}"/>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701799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63671"/>
            <a:ext cx="9967452" cy="907354"/>
          </a:xfrm>
        </p:spPr>
        <p:txBody>
          <a:bodyPr>
            <a:normAutofit/>
          </a:bodyPr>
          <a:lstStyle/>
          <a:p>
            <a:r>
              <a:rPr lang="lt-LT" b="1" dirty="0"/>
              <a:t>Apibrėžtys</a:t>
            </a:r>
            <a:endParaRPr lang="de-DE" b="1" dirty="0"/>
          </a:p>
        </p:txBody>
      </p:sp>
      <p:sp>
        <p:nvSpPr>
          <p:cNvPr id="3" name="Inhaltsplatzhalter 2"/>
          <p:cNvSpPr>
            <a:spLocks noGrp="1"/>
          </p:cNvSpPr>
          <p:nvPr>
            <p:ph idx="1"/>
          </p:nvPr>
        </p:nvSpPr>
        <p:spPr/>
        <p:txBody>
          <a:bodyPr>
            <a:normAutofit lnSpcReduction="10000"/>
          </a:bodyPr>
          <a:lstStyle/>
          <a:p>
            <a:pPr marL="0" indent="0">
              <a:buNone/>
            </a:pPr>
            <a:r>
              <a:rPr lang="lt-LT" sz="1800" b="1" dirty="0">
                <a:solidFill>
                  <a:schemeClr val="tx1"/>
                </a:solidFill>
                <a:latin typeface="+mn-lt"/>
              </a:rPr>
              <a:t>Europos prokuratūros reglamento 2 str. </a:t>
            </a:r>
            <a:r>
              <a:rPr lang="en-GB" sz="1800" dirty="0">
                <a:solidFill>
                  <a:schemeClr val="tx1"/>
                </a:solidFill>
                <a:latin typeface="+mn-lt"/>
              </a:rPr>
              <a:t>– </a:t>
            </a:r>
            <a:r>
              <a:rPr lang="lt-LT" sz="1800" dirty="0">
                <a:solidFill>
                  <a:schemeClr val="tx1"/>
                </a:solidFill>
                <a:latin typeface="+mn-lt"/>
              </a:rPr>
              <a:t>apibrėžtyse, be kita ko yra apibrėžiama</a:t>
            </a:r>
            <a:r>
              <a:rPr lang="en-GB" sz="1800" b="1" dirty="0">
                <a:solidFill>
                  <a:schemeClr val="tx1"/>
                </a:solidFill>
                <a:latin typeface="+mn-lt"/>
              </a:rPr>
              <a:t>:</a:t>
            </a:r>
            <a:endParaRPr lang="en-US" sz="1800" b="1" dirty="0">
              <a:solidFill>
                <a:schemeClr val="tx1"/>
              </a:solidFill>
              <a:latin typeface="+mn-lt"/>
            </a:endParaRPr>
          </a:p>
          <a:p>
            <a:r>
              <a:rPr lang="lt-LT" sz="1600" dirty="0"/>
              <a:t>7) </a:t>
            </a:r>
            <a:r>
              <a:rPr lang="lt-LT" sz="1600" b="0" i="0" dirty="0">
                <a:solidFill>
                  <a:srgbClr val="333333"/>
                </a:solidFill>
                <a:effectLst/>
                <a:latin typeface="Roboto" panose="02000000000000000000" pitchFamily="2" charset="0"/>
              </a:rPr>
              <a:t>asmens duomenys – </a:t>
            </a:r>
            <a:r>
              <a:rPr lang="lt-LT" sz="1600" b="1" i="0" dirty="0">
                <a:solidFill>
                  <a:srgbClr val="333333"/>
                </a:solidFill>
                <a:effectLst/>
                <a:latin typeface="Roboto" panose="02000000000000000000" pitchFamily="2" charset="0"/>
              </a:rPr>
              <a:t>bet kokia informacija apie fizinį asmenį, kurio tapatybė nustatyta arba kurio tapatybę galima nustatyti (duomenų subjektas)</a:t>
            </a:r>
            <a:r>
              <a:rPr lang="lt-LT" sz="1600" b="0" i="0" dirty="0">
                <a:solidFill>
                  <a:srgbClr val="333333"/>
                </a:solidFill>
                <a:effectLst/>
                <a:latin typeface="Roboto" panose="02000000000000000000" pitchFamily="2" charset="0"/>
              </a:rPr>
              <a:t>; fizinis asmuo, kurio tapatybę galima nustatyti, yra asmuo, kurio tapatybę tiesiogiai arba netiesiogiai galima nustatyti, visų pirma pagal identifikatorių, pavyzdžiui, vardą ir pavardę, asmens identifikavimo numerį, buvimo vietos duomenis ir interneto identifikatorių arba pagal vieną ar kelis to fizinio asmens fizinės, fiziologinės, genetinės, psichinės, ekonominės, kultūrinės ar socialinės tapatybės požymius;</a:t>
            </a:r>
          </a:p>
          <a:p>
            <a:r>
              <a:rPr lang="lt-LT" sz="1600" b="0" i="0" dirty="0">
                <a:solidFill>
                  <a:srgbClr val="333333"/>
                </a:solidFill>
                <a:effectLst/>
                <a:latin typeface="Roboto" panose="02000000000000000000" pitchFamily="2" charset="0"/>
              </a:rPr>
              <a:t>8) duomenų tvarkymas – </a:t>
            </a:r>
            <a:r>
              <a:rPr lang="lt-LT" sz="1600" b="1" i="0" dirty="0">
                <a:solidFill>
                  <a:srgbClr val="333333"/>
                </a:solidFill>
                <a:effectLst/>
                <a:latin typeface="Roboto" panose="02000000000000000000" pitchFamily="2" charset="0"/>
              </a:rPr>
              <a:t>bet kokia automatizuotomis arba neautomatizuotomis priemonėmis su asmens duomenimis ar asmens duomenų rinkiniais atliekama operacija ar operacijų seka</a:t>
            </a:r>
            <a:r>
              <a:rPr lang="lt-LT" sz="1600" b="0" i="0" dirty="0">
                <a:solidFill>
                  <a:srgbClr val="333333"/>
                </a:solidFill>
                <a:effectLst/>
                <a:latin typeface="Roboto" panose="02000000000000000000" pitchFamily="2" charset="0"/>
              </a:rPr>
              <a:t>, pavyzdžiui, rinkimas, įrašymas, rūšiavimas, sisteminimas, saugojimas, adaptavimas ar keitimas, išgava, susipažinimas, naudojimas, atskleidimas persiunčiant, platinant ar kitu būdu sudarant galimybę jais naudotis, taip pat sugretinimas ar sujungimas su kitais duomenimis, apribojimas, ištrynimas arba sunaikinimas;</a:t>
            </a:r>
          </a:p>
          <a:p>
            <a:r>
              <a:rPr lang="lt-LT" sz="1600" b="0" i="0" dirty="0">
                <a:solidFill>
                  <a:srgbClr val="333333"/>
                </a:solidFill>
                <a:effectLst/>
                <a:latin typeface="Roboto" panose="02000000000000000000" pitchFamily="2" charset="0"/>
              </a:rPr>
              <a:t>17)  </a:t>
            </a:r>
            <a:r>
              <a:rPr lang="lt-LT" sz="1600" b="1" i="0" dirty="0">
                <a:solidFill>
                  <a:srgbClr val="333333"/>
                </a:solidFill>
                <a:effectLst/>
                <a:latin typeface="Roboto" panose="02000000000000000000" pitchFamily="2" charset="0"/>
              </a:rPr>
              <a:t>administraciniai asmens duomenys </a:t>
            </a:r>
            <a:r>
              <a:rPr lang="lt-LT" sz="1600" b="0" i="0" dirty="0">
                <a:solidFill>
                  <a:srgbClr val="333333"/>
                </a:solidFill>
                <a:effectLst/>
                <a:latin typeface="Roboto" panose="02000000000000000000" pitchFamily="2" charset="0"/>
              </a:rPr>
              <a:t>– visi Europos prokuratūros tvarkomi asmens duomenys, </a:t>
            </a:r>
            <a:r>
              <a:rPr lang="lt-LT" sz="1600" b="1" i="0" dirty="0">
                <a:solidFill>
                  <a:srgbClr val="333333"/>
                </a:solidFill>
                <a:effectLst/>
                <a:latin typeface="Roboto" panose="02000000000000000000" pitchFamily="2" charset="0"/>
              </a:rPr>
              <a:t>išskyrus operatyvinius asmens duomenis</a:t>
            </a:r>
            <a:r>
              <a:rPr lang="lt-LT" sz="1600" b="0" i="0" dirty="0">
                <a:solidFill>
                  <a:srgbClr val="333333"/>
                </a:solidFill>
                <a:effectLst/>
                <a:latin typeface="Roboto" panose="02000000000000000000" pitchFamily="2" charset="0"/>
              </a:rPr>
              <a:t>;</a:t>
            </a:r>
          </a:p>
          <a:p>
            <a:r>
              <a:rPr lang="lt-LT" sz="1600" b="0" i="0" dirty="0">
                <a:solidFill>
                  <a:srgbClr val="333333"/>
                </a:solidFill>
                <a:effectLst/>
                <a:latin typeface="Roboto" panose="02000000000000000000" pitchFamily="2" charset="0"/>
              </a:rPr>
              <a:t>18)  </a:t>
            </a:r>
            <a:r>
              <a:rPr lang="lt-LT" sz="1600" b="1" i="0" dirty="0">
                <a:solidFill>
                  <a:srgbClr val="333333"/>
                </a:solidFill>
                <a:effectLst/>
                <a:latin typeface="Roboto" panose="02000000000000000000" pitchFamily="2" charset="0"/>
              </a:rPr>
              <a:t>operatyviniai asmens duomenys </a:t>
            </a:r>
            <a:r>
              <a:rPr lang="lt-LT" sz="1600" b="0" i="0" dirty="0">
                <a:solidFill>
                  <a:srgbClr val="333333"/>
                </a:solidFill>
                <a:effectLst/>
                <a:latin typeface="Roboto" panose="02000000000000000000" pitchFamily="2" charset="0"/>
              </a:rPr>
              <a:t>– </a:t>
            </a:r>
            <a:r>
              <a:rPr lang="lt-LT" sz="1600" b="1" i="0" dirty="0">
                <a:solidFill>
                  <a:srgbClr val="333333"/>
                </a:solidFill>
                <a:effectLst/>
                <a:latin typeface="Roboto" panose="02000000000000000000" pitchFamily="2" charset="0"/>
              </a:rPr>
              <a:t>visi siekiant 49 straipsnyje nustatytų tikslų Europos prokuratūros tvarkomi asmens duomenys</a:t>
            </a:r>
            <a:r>
              <a:rPr lang="lt-LT" sz="1600" b="0" i="0" dirty="0">
                <a:solidFill>
                  <a:srgbClr val="333333"/>
                </a:solidFill>
                <a:effectLst/>
                <a:latin typeface="Roboto" panose="02000000000000000000" pitchFamily="2" charset="0"/>
              </a:rPr>
              <a:t>;</a:t>
            </a:r>
            <a:endParaRPr lang="lt-LT" sz="1600" dirty="0"/>
          </a:p>
          <a:p>
            <a:endParaRPr lang="en-US" sz="1800" dirty="0">
              <a:solidFill>
                <a:prstClr val="black"/>
              </a:solidFill>
            </a:endParaRPr>
          </a:p>
        </p:txBody>
      </p:sp>
      <p:sp>
        <p:nvSpPr>
          <p:cNvPr id="5" name="Dia számának helye 4">
            <a:extLst>
              <a:ext uri="{FF2B5EF4-FFF2-40B4-BE49-F238E27FC236}">
                <a16:creationId xmlns:a16="http://schemas.microsoft.com/office/drawing/2014/main" id="{ACD1F055-D6D7-4F4E-B8FC-DDD0BE477451}"/>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3965402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10072010" cy="1450757"/>
          </a:xfrm>
        </p:spPr>
        <p:txBody>
          <a:bodyPr>
            <a:normAutofit/>
          </a:bodyPr>
          <a:lstStyle/>
          <a:p>
            <a:r>
              <a:rPr lang="lt-LT" sz="4400" b="1" dirty="0"/>
              <a:t>Operatyvinių asmens duomenų tvarkymas</a:t>
            </a:r>
            <a:endParaRPr lang="de-DE" dirty="0"/>
          </a:p>
        </p:txBody>
      </p:sp>
      <p:sp>
        <p:nvSpPr>
          <p:cNvPr id="3" name="Inhaltsplatzhalter 2"/>
          <p:cNvSpPr>
            <a:spLocks noGrp="1"/>
          </p:cNvSpPr>
          <p:nvPr>
            <p:ph idx="1"/>
          </p:nvPr>
        </p:nvSpPr>
        <p:spPr/>
        <p:txBody>
          <a:bodyPr>
            <a:normAutofit/>
          </a:bodyPr>
          <a:lstStyle/>
          <a:p>
            <a:pPr marL="0" indent="0" algn="just">
              <a:buNone/>
            </a:pPr>
            <a:r>
              <a:rPr lang="lt-LT" sz="2100" b="1" dirty="0">
                <a:latin typeface="+mn-lt"/>
              </a:rPr>
              <a:t>Europos prokuratūros </a:t>
            </a:r>
            <a:r>
              <a:rPr lang="de-DE" sz="2100" b="1" dirty="0">
                <a:latin typeface="+mn-lt"/>
              </a:rPr>
              <a:t>49</a:t>
            </a:r>
            <a:r>
              <a:rPr lang="lt-LT" sz="2100" b="1" dirty="0">
                <a:latin typeface="+mn-lt"/>
              </a:rPr>
              <a:t> str. </a:t>
            </a:r>
            <a:r>
              <a:rPr lang="de-DE" sz="2100" b="1" dirty="0">
                <a:latin typeface="+mn-lt"/>
              </a:rPr>
              <a:t>3</a:t>
            </a:r>
            <a:r>
              <a:rPr lang="lt-LT" sz="2100" b="1" dirty="0">
                <a:latin typeface="+mn-lt"/>
              </a:rPr>
              <a:t> d.</a:t>
            </a:r>
            <a:r>
              <a:rPr lang="de-DE" sz="2100" b="1" dirty="0">
                <a:latin typeface="+mn-lt"/>
              </a:rPr>
              <a:t>: </a:t>
            </a:r>
            <a:r>
              <a:rPr lang="lt-LT" sz="2100" b="1" dirty="0">
                <a:latin typeface="+mn-lt"/>
              </a:rPr>
              <a:t>Operatyvių asmens duomenų tvarkymas</a:t>
            </a:r>
            <a:endParaRPr lang="en-US" sz="2100" b="1" dirty="0">
              <a:latin typeface="+mn-lt"/>
            </a:endParaRPr>
          </a:p>
          <a:p>
            <a:r>
              <a:rPr lang="lt-LT" sz="1400" b="0" i="0" dirty="0">
                <a:solidFill>
                  <a:srgbClr val="333333"/>
                </a:solidFill>
                <a:effectLst/>
                <a:latin typeface="Roboto" panose="02000000000000000000" pitchFamily="2" charset="0"/>
              </a:rPr>
              <a:t>1</a:t>
            </a:r>
            <a:r>
              <a:rPr lang="lt-LT" sz="1800" b="0" i="0" dirty="0">
                <a:solidFill>
                  <a:srgbClr val="333333"/>
                </a:solidFill>
                <a:effectLst/>
                <a:latin typeface="Roboto" panose="02000000000000000000" pitchFamily="2" charset="0"/>
              </a:rPr>
              <a:t>.   Europos prokuratūra operatyvinius asmens duomenis automatizuotomis priemonėmis arba susistemintose rankinėse rinkmenose tvarko pagal šį reglamentą </a:t>
            </a:r>
            <a:r>
              <a:rPr lang="lt-LT" sz="1800" b="1" i="0" dirty="0">
                <a:solidFill>
                  <a:srgbClr val="333333"/>
                </a:solidFill>
                <a:effectLst/>
                <a:latin typeface="Roboto" panose="02000000000000000000" pitchFamily="2" charset="0"/>
              </a:rPr>
              <a:t>ir tik šiais tikslais</a:t>
            </a:r>
            <a:r>
              <a:rPr lang="lt-LT" sz="1800" b="0" i="0" dirty="0">
                <a:solidFill>
                  <a:srgbClr val="333333"/>
                </a:solidFill>
                <a:effectLst/>
                <a:latin typeface="Roboto" panose="02000000000000000000" pitchFamily="2" charset="0"/>
              </a:rPr>
              <a:t>:</a:t>
            </a:r>
          </a:p>
          <a:p>
            <a:r>
              <a:rPr lang="lt-LT" sz="1800" b="0" i="0" dirty="0">
                <a:solidFill>
                  <a:srgbClr val="333333"/>
                </a:solidFill>
                <a:effectLst/>
                <a:latin typeface="Roboto" panose="02000000000000000000" pitchFamily="2" charset="0"/>
              </a:rPr>
              <a:t>a) </a:t>
            </a:r>
            <a:r>
              <a:rPr lang="lt-LT" sz="1800" b="1" i="0" dirty="0">
                <a:solidFill>
                  <a:srgbClr val="333333"/>
                </a:solidFill>
                <a:effectLst/>
                <a:latin typeface="Roboto" panose="02000000000000000000" pitchFamily="2" charset="0"/>
              </a:rPr>
              <a:t>nusikalstamų veikų tyrimų ir baudžiamojo persekiojimo </a:t>
            </a:r>
            <a:r>
              <a:rPr lang="lt-LT" sz="1800" b="0" i="0" dirty="0">
                <a:solidFill>
                  <a:srgbClr val="333333"/>
                </a:solidFill>
                <a:effectLst/>
                <a:latin typeface="Roboto" panose="02000000000000000000" pitchFamily="2" charset="0"/>
              </a:rPr>
              <a:t>vykdymo </a:t>
            </a:r>
            <a:r>
              <a:rPr lang="lt-LT" sz="1800" b="1" i="0" dirty="0">
                <a:solidFill>
                  <a:srgbClr val="333333"/>
                </a:solidFill>
                <a:effectLst/>
                <a:latin typeface="Roboto" panose="02000000000000000000" pitchFamily="2" charset="0"/>
              </a:rPr>
              <a:t>pagal šį reglamentą </a:t>
            </a:r>
            <a:r>
              <a:rPr lang="lt-LT" sz="1800" b="0" i="0" dirty="0">
                <a:solidFill>
                  <a:srgbClr val="333333"/>
                </a:solidFill>
                <a:effectLst/>
                <a:latin typeface="Roboto" panose="02000000000000000000" pitchFamily="2" charset="0"/>
              </a:rPr>
              <a:t>arba</a:t>
            </a:r>
          </a:p>
          <a:p>
            <a:r>
              <a:rPr lang="lt-LT" sz="1800" b="0" i="0" dirty="0">
                <a:solidFill>
                  <a:srgbClr val="333333"/>
                </a:solidFill>
                <a:effectLst/>
                <a:latin typeface="Roboto" panose="02000000000000000000" pitchFamily="2" charset="0"/>
              </a:rPr>
              <a:t>b) </a:t>
            </a:r>
            <a:r>
              <a:rPr lang="lt-LT" sz="1800" b="1" i="0" dirty="0">
                <a:solidFill>
                  <a:srgbClr val="333333"/>
                </a:solidFill>
                <a:effectLst/>
                <a:latin typeface="Roboto" panose="02000000000000000000" pitchFamily="2" charset="0"/>
              </a:rPr>
              <a:t>keitimosi informacija su Europos Sąjungos valstybių narių kompetentingomis institucijomis ir kitomis Sąjungos institucijomis, įstaigomis, organais ir agentūromis </a:t>
            </a:r>
            <a:r>
              <a:rPr lang="lt-LT" sz="1800" b="0" i="0" dirty="0">
                <a:solidFill>
                  <a:srgbClr val="333333"/>
                </a:solidFill>
                <a:effectLst/>
                <a:latin typeface="Roboto" panose="02000000000000000000" pitchFamily="2" charset="0"/>
              </a:rPr>
              <a:t>pagal šį reglamentą, arba</a:t>
            </a:r>
          </a:p>
          <a:p>
            <a:r>
              <a:rPr lang="lt-LT" sz="1800" b="0" i="0" dirty="0">
                <a:solidFill>
                  <a:srgbClr val="333333"/>
                </a:solidFill>
                <a:effectLst/>
                <a:latin typeface="Roboto" panose="02000000000000000000" pitchFamily="2" charset="0"/>
              </a:rPr>
              <a:t>c) </a:t>
            </a:r>
            <a:r>
              <a:rPr lang="lt-LT" sz="1800" b="1" i="0" dirty="0">
                <a:solidFill>
                  <a:srgbClr val="333333"/>
                </a:solidFill>
                <a:effectLst/>
                <a:latin typeface="Roboto" panose="02000000000000000000" pitchFamily="2" charset="0"/>
              </a:rPr>
              <a:t>bendradarbiavimo su trečiosiomis valstybėmis ir tarptautinėmis organizacijomis </a:t>
            </a:r>
            <a:r>
              <a:rPr lang="lt-LT" sz="1800" b="0" i="0" dirty="0">
                <a:solidFill>
                  <a:srgbClr val="333333"/>
                </a:solidFill>
                <a:effectLst/>
                <a:latin typeface="Roboto" panose="02000000000000000000" pitchFamily="2" charset="0"/>
              </a:rPr>
              <a:t>pagal šį reglamentą.</a:t>
            </a:r>
            <a:endParaRPr lang="lt-LT" sz="1800" dirty="0"/>
          </a:p>
          <a:p>
            <a:pPr lvl="1" algn="just">
              <a:buFont typeface="Wingdings" panose="05000000000000000000" pitchFamily="2" charset="2"/>
              <a:buChar char="Ø"/>
            </a:pPr>
            <a:endParaRPr lang="en-US" sz="2000" dirty="0">
              <a:latin typeface="+mn-lt"/>
            </a:endParaRPr>
          </a:p>
          <a:p>
            <a:endParaRPr lang="en-US" sz="1800" dirty="0">
              <a:solidFill>
                <a:prstClr val="black"/>
              </a:solidFill>
            </a:endParaRPr>
          </a:p>
        </p:txBody>
      </p:sp>
      <p:sp>
        <p:nvSpPr>
          <p:cNvPr id="5" name="Dia számának helye 4">
            <a:extLst>
              <a:ext uri="{FF2B5EF4-FFF2-40B4-BE49-F238E27FC236}">
                <a16:creationId xmlns:a16="http://schemas.microsoft.com/office/drawing/2014/main" id="{0B6D9564-832D-40F9-B884-C8CAF89BEAE9}"/>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253946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63671"/>
            <a:ext cx="9967452" cy="920176"/>
          </a:xfrm>
        </p:spPr>
        <p:txBody>
          <a:bodyPr>
            <a:normAutofit fontScale="90000"/>
          </a:bodyPr>
          <a:lstStyle/>
          <a:p>
            <a:r>
              <a:rPr lang="de-DE" b="1" dirty="0"/>
              <a:t>2 </a:t>
            </a:r>
            <a:r>
              <a:rPr lang="lt-LT" b="1" dirty="0"/>
              <a:t>klausimas </a:t>
            </a:r>
            <a:r>
              <a:rPr lang="de-DE" b="1" dirty="0"/>
              <a:t>– </a:t>
            </a:r>
            <a:r>
              <a:rPr lang="lt-LT" b="1" dirty="0"/>
              <a:t>teisė susipažinti su bylos medžiaga</a:t>
            </a:r>
            <a:endParaRPr lang="de-DE" b="1" dirty="0">
              <a:solidFill>
                <a:schemeClr val="tx1"/>
              </a:solidFill>
            </a:endParaRPr>
          </a:p>
        </p:txBody>
      </p:sp>
      <p:sp>
        <p:nvSpPr>
          <p:cNvPr id="3" name="Inhaltsplatzhalter 2"/>
          <p:cNvSpPr>
            <a:spLocks noGrp="1"/>
          </p:cNvSpPr>
          <p:nvPr>
            <p:ph idx="1"/>
          </p:nvPr>
        </p:nvSpPr>
        <p:spPr/>
        <p:txBody>
          <a:bodyPr>
            <a:normAutofit fontScale="77500" lnSpcReduction="20000"/>
          </a:bodyPr>
          <a:lstStyle/>
          <a:p>
            <a:pPr algn="just"/>
            <a:r>
              <a:rPr lang="de-DE" sz="2400" dirty="0" err="1">
                <a:latin typeface="+mn-lt"/>
              </a:rPr>
              <a:t>Europos</a:t>
            </a:r>
            <a:r>
              <a:rPr lang="de-DE" sz="2400" dirty="0">
                <a:latin typeface="+mn-lt"/>
              </a:rPr>
              <a:t> </a:t>
            </a:r>
            <a:r>
              <a:rPr lang="de-DE" sz="2400" dirty="0" err="1">
                <a:latin typeface="+mn-lt"/>
              </a:rPr>
              <a:t>prokurat</a:t>
            </a:r>
            <a:r>
              <a:rPr lang="lt-LT" sz="2400" dirty="0" err="1">
                <a:latin typeface="+mn-lt"/>
              </a:rPr>
              <a:t>ūros</a:t>
            </a:r>
            <a:r>
              <a:rPr lang="lt-LT" sz="2400" dirty="0">
                <a:latin typeface="+mn-lt"/>
              </a:rPr>
              <a:t> vykdomo asmens baudžiamojo persekiojimo proceso metu įtariamasis prašo leisti jam (jai) susipažinti su Europos deleguotojo prokuroro Jūsų valstybėje narėje turima bylos medžiaga</a:t>
            </a:r>
            <a:r>
              <a:rPr lang="de-DE" sz="2400" dirty="0">
                <a:latin typeface="+mn-lt"/>
              </a:rPr>
              <a:t>. </a:t>
            </a:r>
            <a:r>
              <a:rPr lang="lt-LT" sz="2400" dirty="0">
                <a:latin typeface="+mn-lt"/>
              </a:rPr>
              <a:t>Ar tokia teisė susipažinti su duomenimis (ne)bus suteikta?</a:t>
            </a:r>
            <a:endParaRPr lang="en-US" sz="2400" dirty="0">
              <a:latin typeface="+mn-lt"/>
            </a:endParaRPr>
          </a:p>
          <a:p>
            <a:pPr marL="914400" lvl="1" indent="-457200" algn="just">
              <a:buFont typeface="+mj-lt"/>
              <a:buAutoNum type="alphaLcPeriod"/>
            </a:pPr>
            <a:endParaRPr lang="en-US" sz="2000" dirty="0">
              <a:latin typeface="+mn-lt"/>
            </a:endParaRPr>
          </a:p>
          <a:p>
            <a:pPr marL="914400" lvl="1" indent="-457200" algn="just">
              <a:buFont typeface="+mj-lt"/>
              <a:buAutoNum type="alphaLcPeriod"/>
            </a:pPr>
            <a:r>
              <a:rPr lang="lt-LT" sz="2000" dirty="0">
                <a:latin typeface="+mn-lt"/>
              </a:rPr>
              <a:t>Remiantis atitinkamomis jūsų valstybės narės baudžiamojo proceso kodekso teisinėmis nuostatomis,</a:t>
            </a:r>
            <a:endParaRPr lang="en-US" sz="2000" dirty="0">
              <a:latin typeface="+mn-lt"/>
            </a:endParaRPr>
          </a:p>
          <a:p>
            <a:pPr marL="914400" lvl="1" indent="-457200" algn="just">
              <a:buFont typeface="+mj-lt"/>
              <a:buAutoNum type="alphaLcPeriod"/>
            </a:pPr>
            <a:r>
              <a:rPr lang="lt-LT" sz="2000" dirty="0">
                <a:latin typeface="+mn-lt"/>
              </a:rPr>
              <a:t>Atsižvelgus į Europos prokuratūros reglamento 60 str. 1 d. pateiktą taisyklę</a:t>
            </a:r>
            <a:r>
              <a:rPr lang="en-US" sz="2000" dirty="0">
                <a:latin typeface="+mn-lt"/>
              </a:rPr>
              <a:t>:</a:t>
            </a:r>
          </a:p>
          <a:p>
            <a:pPr marL="457200" lvl="1" indent="0" algn="just">
              <a:buNone/>
            </a:pPr>
            <a:endParaRPr lang="en-US" dirty="0">
              <a:latin typeface="+mn-lt"/>
            </a:endParaRPr>
          </a:p>
          <a:p>
            <a:pPr>
              <a:lnSpc>
                <a:spcPct val="120000"/>
              </a:lnSpc>
              <a:spcBef>
                <a:spcPts val="600"/>
              </a:spcBef>
            </a:pPr>
            <a:r>
              <a:rPr lang="en-US" sz="1800" dirty="0">
                <a:effectLst/>
              </a:rPr>
              <a:t>“</a:t>
            </a:r>
            <a:r>
              <a:rPr lang="lt-LT" sz="1800" dirty="0">
                <a:effectLst/>
              </a:rPr>
              <a:t>Europos prokuratūra gali visiškai arba iš dalies apriboti duomenų subjekto teisę susipažinti su duomenimis tiek, kiek ir kol toks dalinis arba visiškas apribojimas, tinkamai paisant atitinkamo fizinio asmens pagrindinių teisių ir teisėtų interesų, yra demokratinėje visuomenėje būtina ir proporcinga priemonė, siekiant: </a:t>
            </a:r>
            <a:endParaRPr lang="en-US" sz="1800" dirty="0">
              <a:effectLst/>
            </a:endParaRPr>
          </a:p>
          <a:p>
            <a:pPr marL="228600" indent="-228600">
              <a:lnSpc>
                <a:spcPct val="120000"/>
              </a:lnSpc>
              <a:spcBef>
                <a:spcPts val="600"/>
              </a:spcBef>
              <a:buAutoNum type="alphaLcParenR"/>
            </a:pPr>
            <a:r>
              <a:rPr lang="lt-LT" sz="1800" dirty="0">
                <a:effectLst/>
              </a:rPr>
              <a:t>netrukdyti atlikti oficialius arba teisinius nagrinėjimus, tyrimus ar procedūras;</a:t>
            </a:r>
            <a:r>
              <a:rPr lang="en-US" sz="1800" dirty="0">
                <a:effectLst/>
              </a:rPr>
              <a:t> </a:t>
            </a:r>
          </a:p>
          <a:p>
            <a:pPr marL="228600" indent="-228600">
              <a:lnSpc>
                <a:spcPct val="120000"/>
              </a:lnSpc>
              <a:spcBef>
                <a:spcPts val="600"/>
              </a:spcBef>
              <a:buAutoNum type="alphaLcParenR"/>
            </a:pPr>
            <a:r>
              <a:rPr lang="lt-LT" sz="1800" dirty="0">
                <a:effectLst/>
              </a:rPr>
              <a:t>nepakenkti nusikalstamų veikų prevencijai, atskleidimui, tyrimui ar baudžiamajam persekiojimui už jas arba bausmių vykdymui; </a:t>
            </a:r>
            <a:endParaRPr lang="en-US" sz="1800" dirty="0">
              <a:effectLst/>
            </a:endParaRPr>
          </a:p>
          <a:p>
            <a:pPr marL="228600" indent="-228600">
              <a:lnSpc>
                <a:spcPct val="120000"/>
              </a:lnSpc>
              <a:spcBef>
                <a:spcPts val="600"/>
              </a:spcBef>
              <a:buAutoNum type="alphaLcParenR"/>
            </a:pPr>
            <a:r>
              <a:rPr lang="lt-LT" sz="1800" dirty="0">
                <a:effectLst/>
              </a:rPr>
              <a:t>apsaugoti Europos Sąjungos valstybių narių viešąjį saugumą;</a:t>
            </a:r>
            <a:r>
              <a:rPr lang="en-US" sz="1800" dirty="0">
                <a:effectLst/>
              </a:rPr>
              <a:t> </a:t>
            </a:r>
          </a:p>
          <a:p>
            <a:pPr marL="228600" indent="-228600">
              <a:lnSpc>
                <a:spcPct val="120000"/>
              </a:lnSpc>
              <a:spcBef>
                <a:spcPts val="600"/>
              </a:spcBef>
              <a:buAutoNum type="alphaLcParenR"/>
            </a:pPr>
            <a:r>
              <a:rPr lang="lt-LT" sz="1800" dirty="0">
                <a:effectLst/>
              </a:rPr>
              <a:t>apsaugoti Europos Sąjungos valstybių narių nacionalinį saugumą; </a:t>
            </a:r>
            <a:endParaRPr lang="en-US" sz="1800" dirty="0">
              <a:effectLst/>
            </a:endParaRPr>
          </a:p>
          <a:p>
            <a:pPr marL="228600" indent="-228600">
              <a:lnSpc>
                <a:spcPct val="120000"/>
              </a:lnSpc>
              <a:spcBef>
                <a:spcPts val="600"/>
              </a:spcBef>
              <a:buAutoNum type="alphaLcParenR"/>
            </a:pPr>
            <a:r>
              <a:rPr lang="lt-LT" sz="1800" dirty="0">
                <a:effectLst/>
              </a:rPr>
              <a:t>apsaugoti kitų asmenų teises ir laisves.</a:t>
            </a:r>
            <a:r>
              <a:rPr lang="en-US" sz="1800" dirty="0">
                <a:effectLst/>
              </a:rPr>
              <a:t>”</a:t>
            </a:r>
            <a:endParaRPr lang="lt-LT" sz="1800" dirty="0"/>
          </a:p>
          <a:p>
            <a:pPr marL="457200" lvl="1" indent="0">
              <a:buNone/>
            </a:pPr>
            <a:endParaRPr lang="en-US" sz="2000" dirty="0">
              <a:latin typeface="+mn-lt"/>
            </a:endParaRPr>
          </a:p>
          <a:p>
            <a:pPr marL="914400" lvl="1" indent="-457200">
              <a:buFont typeface="+mj-lt"/>
              <a:buAutoNum type="alphaLcPeriod"/>
            </a:pPr>
            <a:endParaRPr lang="en-US" sz="2000" dirty="0">
              <a:latin typeface="+mn-lt"/>
            </a:endParaRPr>
          </a:p>
          <a:p>
            <a:pPr marL="457200" lvl="1" indent="0">
              <a:buNone/>
            </a:pPr>
            <a:endParaRPr lang="en-US" sz="2000" dirty="0"/>
          </a:p>
          <a:p>
            <a:pPr marL="914400" lvl="1" indent="-457200">
              <a:buFont typeface="+mj-lt"/>
              <a:buAutoNum type="alphaLcPeriod"/>
            </a:pPr>
            <a:endParaRPr lang="en-US" sz="20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A68FEBFA-C1E9-4026-AC84-09CD1DC7A04E}"/>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2073264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01041"/>
            <a:ext cx="9967452" cy="982806"/>
          </a:xfrm>
        </p:spPr>
        <p:txBody>
          <a:bodyPr>
            <a:normAutofit/>
          </a:bodyPr>
          <a:lstStyle/>
          <a:p>
            <a:r>
              <a:rPr lang="de-DE" b="1" dirty="0"/>
              <a:t>2 </a:t>
            </a:r>
            <a:r>
              <a:rPr lang="lt-LT" b="1" dirty="0"/>
              <a:t>klausimas ir atsakymas į jį</a:t>
            </a:r>
            <a:endParaRPr lang="de-DE" b="1" dirty="0"/>
          </a:p>
        </p:txBody>
      </p:sp>
      <p:sp>
        <p:nvSpPr>
          <p:cNvPr id="3" name="Inhaltsplatzhalter 2"/>
          <p:cNvSpPr>
            <a:spLocks noGrp="1"/>
          </p:cNvSpPr>
          <p:nvPr>
            <p:ph idx="1"/>
          </p:nvPr>
        </p:nvSpPr>
        <p:spPr>
          <a:xfrm>
            <a:off x="687848" y="1892643"/>
            <a:ext cx="9967452" cy="4267200"/>
          </a:xfrm>
        </p:spPr>
        <p:txBody>
          <a:bodyPr>
            <a:normAutofit fontScale="92500" lnSpcReduction="10000"/>
          </a:bodyPr>
          <a:lstStyle/>
          <a:p>
            <a:pPr algn="just"/>
            <a:r>
              <a:rPr lang="lt-LT" sz="2400" dirty="0">
                <a:latin typeface="+mn-lt"/>
              </a:rPr>
              <a:t>Europos prokuratūros baudžiamojo proceso metu įtariamasis paprašo leisti jam(jai) susipažinti su bylos medžiaga. Ar tokia teisė susipažinti su duomenimis (ne)bus suteikta?</a:t>
            </a:r>
            <a:endParaRPr lang="de-DE" sz="2400" dirty="0">
              <a:latin typeface="+mn-lt"/>
            </a:endParaRPr>
          </a:p>
          <a:p>
            <a:pPr algn="just"/>
            <a:endParaRPr lang="de-DE" sz="2400" dirty="0">
              <a:latin typeface="+mn-lt"/>
            </a:endParaRPr>
          </a:p>
          <a:p>
            <a:pPr marL="342900" lvl="1" indent="-342900" algn="just">
              <a:buFont typeface="Arial" panose="020B0604020202020204" pitchFamily="34" charset="0"/>
              <a:buChar char="•"/>
            </a:pPr>
            <a:r>
              <a:rPr lang="lt-LT" sz="2400" dirty="0">
                <a:latin typeface="+mn-lt"/>
              </a:rPr>
              <a:t>Jeigu suteikti tokią teisę prašo </a:t>
            </a:r>
            <a:r>
              <a:rPr lang="lt-LT" sz="2400" b="1" dirty="0">
                <a:latin typeface="+mn-lt"/>
              </a:rPr>
              <a:t>įtariamasis</a:t>
            </a:r>
            <a:r>
              <a:rPr lang="de-DE" sz="2400" dirty="0">
                <a:latin typeface="+mn-lt"/>
              </a:rPr>
              <a:t>: </a:t>
            </a:r>
            <a:r>
              <a:rPr lang="lt-LT" sz="2400" b="1" dirty="0">
                <a:latin typeface="+mn-lt"/>
              </a:rPr>
              <a:t>taikoma nacionalinė teisė</a:t>
            </a:r>
            <a:r>
              <a:rPr lang="de-DE" sz="2400" dirty="0">
                <a:latin typeface="+mn-lt"/>
              </a:rPr>
              <a:t>, </a:t>
            </a:r>
            <a:r>
              <a:rPr lang="lt-LT" sz="2400" dirty="0">
                <a:latin typeface="+mn-lt"/>
              </a:rPr>
              <a:t>kaip nurodyta </a:t>
            </a:r>
            <a:r>
              <a:rPr lang="lt-LT" sz="2400" u="sng" dirty="0">
                <a:latin typeface="+mn-lt"/>
              </a:rPr>
              <a:t>atsakyme </a:t>
            </a:r>
            <a:r>
              <a:rPr lang="de-DE" sz="2400" u="sng" dirty="0">
                <a:latin typeface="+mn-lt"/>
              </a:rPr>
              <a:t>a</a:t>
            </a:r>
            <a:r>
              <a:rPr lang="lt-LT" sz="2400" u="sng" dirty="0">
                <a:latin typeface="+mn-lt"/>
              </a:rPr>
              <a:t> punkte</a:t>
            </a:r>
            <a:r>
              <a:rPr lang="de-DE" sz="2400" dirty="0">
                <a:latin typeface="+mn-lt"/>
              </a:rPr>
              <a:t>.</a:t>
            </a:r>
            <a:endParaRPr lang="en-US" sz="2400" dirty="0">
              <a:latin typeface="+mn-lt"/>
            </a:endParaRPr>
          </a:p>
          <a:p>
            <a:pPr marL="0" indent="0" algn="just">
              <a:buNone/>
            </a:pPr>
            <a:r>
              <a:rPr lang="lt-LT" sz="2100" dirty="0">
                <a:latin typeface="+mn-lt"/>
              </a:rPr>
              <a:t>Žr. </a:t>
            </a:r>
            <a:r>
              <a:rPr lang="lt-LT" sz="2100" b="1" dirty="0">
                <a:latin typeface="+mn-lt"/>
              </a:rPr>
              <a:t>Europos prokuratūros reglamento </a:t>
            </a:r>
            <a:r>
              <a:rPr lang="de-DE" sz="2100" b="1" dirty="0">
                <a:latin typeface="+mn-lt"/>
              </a:rPr>
              <a:t>45 </a:t>
            </a:r>
            <a:r>
              <a:rPr lang="lt-LT" sz="2100" b="1" dirty="0">
                <a:latin typeface="+mn-lt"/>
              </a:rPr>
              <a:t>str. Europos prokuratūros bylų medžiaga</a:t>
            </a:r>
            <a:endParaRPr lang="en-US" sz="2100" b="1" dirty="0">
              <a:latin typeface="+mn-lt"/>
            </a:endParaRPr>
          </a:p>
          <a:p>
            <a:pPr marL="342900" lvl="1" indent="-342900" algn="just">
              <a:buFont typeface="Arial" panose="020B0604020202020204" pitchFamily="34" charset="0"/>
              <a:buChar char="•"/>
            </a:pPr>
            <a:r>
              <a:rPr lang="en-US" sz="1500" dirty="0">
                <a:latin typeface="+mn-lt"/>
              </a:rPr>
              <a:t>2): </a:t>
            </a:r>
            <a:r>
              <a:rPr lang="lt-LT" sz="1500" dirty="0">
                <a:latin typeface="+mn-lt"/>
              </a:rPr>
              <a:t>„</a:t>
            </a:r>
            <a:r>
              <a:rPr lang="lt-LT" sz="1700" b="0" i="0" dirty="0">
                <a:solidFill>
                  <a:srgbClr val="333333"/>
                </a:solidFill>
                <a:effectLst/>
                <a:latin typeface="Roboto" panose="02000000000000000000" pitchFamily="2" charset="0"/>
              </a:rPr>
              <a:t>Bylos medžiagą valdo </a:t>
            </a:r>
            <a:r>
              <a:rPr lang="lt-LT" sz="1700" b="1" i="0" dirty="0">
                <a:solidFill>
                  <a:srgbClr val="333333"/>
                </a:solidFill>
                <a:effectLst/>
                <a:latin typeface="Roboto" panose="02000000000000000000" pitchFamily="2" charset="0"/>
              </a:rPr>
              <a:t>bylą tiriantis Europos deleguotasis prokuroras</a:t>
            </a:r>
            <a:r>
              <a:rPr lang="lt-LT" sz="1700" b="0" i="0" dirty="0">
                <a:solidFill>
                  <a:srgbClr val="333333"/>
                </a:solidFill>
                <a:effectLst/>
                <a:latin typeface="Roboto" panose="02000000000000000000" pitchFamily="2" charset="0"/>
              </a:rPr>
              <a:t>, vadovaudamasis </a:t>
            </a:r>
            <a:r>
              <a:rPr lang="lt-LT" sz="1700" b="1" i="0" dirty="0">
                <a:solidFill>
                  <a:srgbClr val="333333"/>
                </a:solidFill>
                <a:effectLst/>
                <a:latin typeface="Roboto" panose="02000000000000000000" pitchFamily="2" charset="0"/>
              </a:rPr>
              <a:t>savo valstybės narės teise</a:t>
            </a:r>
            <a:r>
              <a:rPr lang="en-US" sz="1500" dirty="0">
                <a:latin typeface="+mn-lt"/>
              </a:rPr>
              <a:t>.</a:t>
            </a:r>
            <a:r>
              <a:rPr lang="lt-LT" sz="1500" dirty="0">
                <a:latin typeface="+mn-lt"/>
              </a:rPr>
              <a:t> &lt;...&gt; </a:t>
            </a:r>
            <a:r>
              <a:rPr lang="lt-LT" sz="1700" b="1" i="0" dirty="0">
                <a:solidFill>
                  <a:srgbClr val="333333"/>
                </a:solidFill>
                <a:effectLst/>
                <a:latin typeface="Roboto" panose="02000000000000000000" pitchFamily="2" charset="0"/>
              </a:rPr>
              <a:t>Įtariamiesiems </a:t>
            </a:r>
            <a:r>
              <a:rPr lang="lt-LT" sz="1700" b="0" i="0" dirty="0">
                <a:solidFill>
                  <a:srgbClr val="333333"/>
                </a:solidFill>
                <a:effectLst/>
                <a:latin typeface="Roboto" panose="02000000000000000000" pitchFamily="2" charset="0"/>
              </a:rPr>
              <a:t>bei </a:t>
            </a:r>
            <a:r>
              <a:rPr lang="lt-LT" sz="1700" b="1" i="0" dirty="0">
                <a:solidFill>
                  <a:srgbClr val="333333"/>
                </a:solidFill>
                <a:effectLst/>
                <a:latin typeface="Roboto" panose="02000000000000000000" pitchFamily="2" charset="0"/>
              </a:rPr>
              <a:t>kaltinamiesiems </a:t>
            </a:r>
            <a:r>
              <a:rPr lang="lt-LT" sz="1700" b="0" i="0" dirty="0">
                <a:solidFill>
                  <a:srgbClr val="333333"/>
                </a:solidFill>
                <a:effectLst/>
                <a:latin typeface="Roboto" panose="02000000000000000000" pitchFamily="2" charset="0"/>
              </a:rPr>
              <a:t>ir </a:t>
            </a:r>
            <a:r>
              <a:rPr lang="lt-LT" sz="1700" b="1" i="0" dirty="0">
                <a:solidFill>
                  <a:srgbClr val="333333"/>
                </a:solidFill>
                <a:effectLst/>
                <a:latin typeface="Roboto" panose="02000000000000000000" pitchFamily="2" charset="0"/>
              </a:rPr>
              <a:t>kitiems su byla susijusiems asmenims </a:t>
            </a:r>
            <a:r>
              <a:rPr lang="lt-LT" sz="1700" b="0" i="0" dirty="0">
                <a:solidFill>
                  <a:srgbClr val="333333"/>
                </a:solidFill>
                <a:effectLst/>
                <a:latin typeface="Roboto" panose="02000000000000000000" pitchFamily="2" charset="0"/>
              </a:rPr>
              <a:t>galimybę susipažinti su bylos medžiaga suteikia bylą tiriantis Europos deleguotasis prokuroras, vadovaujantis </a:t>
            </a:r>
            <a:r>
              <a:rPr lang="lt-LT" sz="1700" b="1" i="0" dirty="0">
                <a:solidFill>
                  <a:srgbClr val="333333"/>
                </a:solidFill>
                <a:effectLst/>
                <a:latin typeface="Roboto" panose="02000000000000000000" pitchFamily="2" charset="0"/>
              </a:rPr>
              <a:t>to prokuroro valstybės narės nacionaline teise</a:t>
            </a:r>
            <a:r>
              <a:rPr lang="lt-LT" sz="1700" b="0" i="0" dirty="0">
                <a:solidFill>
                  <a:srgbClr val="333333"/>
                </a:solidFill>
                <a:effectLst/>
                <a:latin typeface="Roboto" panose="02000000000000000000" pitchFamily="2" charset="0"/>
              </a:rPr>
              <a:t>.</a:t>
            </a:r>
            <a:r>
              <a:rPr lang="en-US" sz="1500" dirty="0">
                <a:solidFill>
                  <a:srgbClr val="000000"/>
                </a:solidFill>
                <a:latin typeface="+mn-lt"/>
              </a:rPr>
              <a:t>“</a:t>
            </a:r>
            <a:endParaRPr lang="en-US" dirty="0">
              <a:latin typeface="+mn-lt"/>
            </a:endParaRPr>
          </a:p>
          <a:p>
            <a:pPr marL="342900" lvl="1" indent="-342900" algn="just">
              <a:buFont typeface="Arial" panose="020B0604020202020204" pitchFamily="34" charset="0"/>
              <a:buChar char="•"/>
            </a:pPr>
            <a:endParaRPr lang="de-DE" sz="2400" dirty="0">
              <a:latin typeface="+mn-lt"/>
            </a:endParaRPr>
          </a:p>
          <a:p>
            <a:pPr marL="342900" lvl="1" indent="-342900" algn="just">
              <a:buFont typeface="Arial" panose="020B0604020202020204" pitchFamily="34" charset="0"/>
              <a:buChar char="•"/>
            </a:pPr>
            <a:r>
              <a:rPr lang="lt-LT" sz="2400" dirty="0">
                <a:latin typeface="+mn-lt"/>
              </a:rPr>
              <a:t>Jeigu suteikti tokią teisę prašo</a:t>
            </a:r>
            <a:r>
              <a:rPr lang="de-DE" sz="2400" dirty="0">
                <a:latin typeface="+mn-lt"/>
              </a:rPr>
              <a:t>, </a:t>
            </a:r>
            <a:r>
              <a:rPr lang="lt-LT" sz="2400" dirty="0">
                <a:latin typeface="+mn-lt"/>
              </a:rPr>
              <a:t>pvz., </a:t>
            </a:r>
            <a:r>
              <a:rPr lang="lt-LT" sz="2400" b="1" dirty="0">
                <a:latin typeface="+mn-lt"/>
              </a:rPr>
              <a:t>trečias asmuo,</a:t>
            </a:r>
            <a:r>
              <a:rPr lang="de-DE" sz="2400" b="1" dirty="0">
                <a:latin typeface="+mn-lt"/>
              </a:rPr>
              <a:t> </a:t>
            </a:r>
            <a:r>
              <a:rPr lang="lt-LT" sz="2400" dirty="0">
                <a:latin typeface="+mn-lt"/>
              </a:rPr>
              <a:t>nedalyvaujantis teismo procese</a:t>
            </a:r>
            <a:r>
              <a:rPr lang="de-DE" sz="2400" dirty="0">
                <a:latin typeface="+mn-lt"/>
              </a:rPr>
              <a:t>: </a:t>
            </a:r>
            <a:br>
              <a:rPr lang="de-DE" sz="2400" dirty="0">
                <a:latin typeface="+mn-lt"/>
              </a:rPr>
            </a:br>
            <a:r>
              <a:rPr lang="lt-LT" sz="2400" b="1" dirty="0">
                <a:latin typeface="+mn-lt"/>
              </a:rPr>
              <a:t>Ar yra taikomi Europos prokuratūros reglamento</a:t>
            </a:r>
            <a:r>
              <a:rPr lang="de-DE" sz="2400" b="1" dirty="0">
                <a:latin typeface="+mn-lt"/>
              </a:rPr>
              <a:t> 58</a:t>
            </a:r>
            <a:r>
              <a:rPr lang="lt-LT" sz="2400" b="1" dirty="0">
                <a:latin typeface="+mn-lt"/>
              </a:rPr>
              <a:t>–</a:t>
            </a:r>
            <a:r>
              <a:rPr lang="de-DE" sz="2400" b="1" dirty="0">
                <a:latin typeface="+mn-lt"/>
              </a:rPr>
              <a:t>60 </a:t>
            </a:r>
            <a:r>
              <a:rPr lang="lt-LT" sz="2400" b="1" dirty="0">
                <a:latin typeface="+mn-lt"/>
              </a:rPr>
              <a:t>straipsniai</a:t>
            </a:r>
            <a:r>
              <a:rPr lang="de-DE" sz="2400" dirty="0">
                <a:latin typeface="+mn-lt"/>
              </a:rPr>
              <a:t>?</a:t>
            </a:r>
            <a:endParaRPr lang="en-US" sz="2400" b="1" dirty="0">
              <a:latin typeface="+mn-lt"/>
            </a:endParaRPr>
          </a:p>
          <a:p>
            <a:pPr marL="914400" lvl="1" indent="-457200">
              <a:buFont typeface="+mj-lt"/>
              <a:buAutoNum type="alphaLcPeriod"/>
            </a:pPr>
            <a:endParaRPr lang="en-US" sz="2000" dirty="0"/>
          </a:p>
          <a:p>
            <a:pPr marL="457200" lvl="1" indent="0">
              <a:buNone/>
            </a:pPr>
            <a:endParaRPr lang="en-US" sz="2000" dirty="0"/>
          </a:p>
          <a:p>
            <a:pPr marL="914400" lvl="1" indent="-457200">
              <a:buFont typeface="+mj-lt"/>
              <a:buAutoNum type="alphaLcPeriod"/>
            </a:pPr>
            <a:endParaRPr lang="en-US" sz="20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7075FCB1-158A-48E5-A521-214B29EF47F1}"/>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3847511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246598"/>
            <a:ext cx="9967452" cy="1370817"/>
          </a:xfrm>
        </p:spPr>
        <p:txBody>
          <a:bodyPr>
            <a:normAutofit fontScale="90000"/>
          </a:bodyPr>
          <a:lstStyle/>
          <a:p>
            <a:r>
              <a:rPr lang="de-DE" b="1" dirty="0"/>
              <a:t>3 </a:t>
            </a:r>
            <a:r>
              <a:rPr lang="lt-LT" b="1" dirty="0"/>
              <a:t>klausimas </a:t>
            </a:r>
            <a:r>
              <a:rPr lang="de-DE" b="1" dirty="0"/>
              <a:t>–</a:t>
            </a:r>
            <a:r>
              <a:rPr lang="lt-LT" b="1" dirty="0"/>
              <a:t> operatyvinių duomenų naudojimas </a:t>
            </a:r>
            <a:r>
              <a:rPr lang="lt-LT" b="1" dirty="0">
                <a:solidFill>
                  <a:schemeClr val="tx1"/>
                </a:solidFill>
              </a:rPr>
              <a:t>kitokiems nei jų rinkimo tikslams</a:t>
            </a:r>
            <a:endParaRPr lang="de-DE" b="1" dirty="0">
              <a:solidFill>
                <a:schemeClr val="tx1"/>
              </a:solidFill>
            </a:endParaRPr>
          </a:p>
        </p:txBody>
      </p:sp>
      <p:sp>
        <p:nvSpPr>
          <p:cNvPr id="3" name="Inhaltsplatzhalter 2"/>
          <p:cNvSpPr>
            <a:spLocks noGrp="1"/>
          </p:cNvSpPr>
          <p:nvPr>
            <p:ph idx="1"/>
          </p:nvPr>
        </p:nvSpPr>
        <p:spPr/>
        <p:txBody>
          <a:bodyPr>
            <a:normAutofit fontScale="92500" lnSpcReduction="20000"/>
          </a:bodyPr>
          <a:lstStyle/>
          <a:p>
            <a:pPr algn="just"/>
            <a:r>
              <a:rPr lang="lt-LT" sz="2400" dirty="0">
                <a:latin typeface="+mn-lt"/>
              </a:rPr>
              <a:t>Vokietijos paskirtas Europos deleguotasis prokuroras leido savo kolegai, Europos deleguotajam prokurorui iš Nyderlandų, susipažinti su bylos medžiaga</a:t>
            </a:r>
            <a:r>
              <a:rPr lang="de-DE" sz="2400" dirty="0">
                <a:latin typeface="+mn-lt"/>
              </a:rPr>
              <a:t>. </a:t>
            </a:r>
            <a:r>
              <a:rPr lang="lt-LT" sz="2400" dirty="0">
                <a:latin typeface="+mn-lt"/>
              </a:rPr>
              <a:t>Bylos medžiagoje</a:t>
            </a:r>
            <a:r>
              <a:rPr lang="de-DE" sz="2400" dirty="0">
                <a:latin typeface="+mn-lt"/>
              </a:rPr>
              <a:t> </a:t>
            </a:r>
            <a:r>
              <a:rPr lang="de-DE" sz="2400" dirty="0" err="1">
                <a:latin typeface="+mn-lt"/>
              </a:rPr>
              <a:t>yra</a:t>
            </a:r>
            <a:r>
              <a:rPr lang="de-DE" sz="2400" dirty="0">
                <a:latin typeface="+mn-lt"/>
              </a:rPr>
              <a:t> </a:t>
            </a:r>
            <a:r>
              <a:rPr lang="de-DE" sz="2400" dirty="0" err="1">
                <a:latin typeface="+mn-lt"/>
              </a:rPr>
              <a:t>perimti</a:t>
            </a:r>
            <a:r>
              <a:rPr lang="de-DE" sz="2400" dirty="0">
                <a:latin typeface="+mn-lt"/>
              </a:rPr>
              <a:t> </a:t>
            </a:r>
            <a:r>
              <a:rPr lang="de-DE" sz="2400" dirty="0" err="1">
                <a:latin typeface="+mn-lt"/>
              </a:rPr>
              <a:t>telefonini</a:t>
            </a:r>
            <a:r>
              <a:rPr lang="lt-LT" sz="2400" dirty="0">
                <a:latin typeface="+mn-lt"/>
              </a:rPr>
              <a:t>ų</a:t>
            </a:r>
            <a:r>
              <a:rPr lang="de-DE" sz="2400" dirty="0">
                <a:latin typeface="+mn-lt"/>
              </a:rPr>
              <a:t> </a:t>
            </a:r>
            <a:r>
              <a:rPr lang="de-DE" sz="2400" dirty="0" err="1">
                <a:latin typeface="+mn-lt"/>
              </a:rPr>
              <a:t>pokalbi</a:t>
            </a:r>
            <a:r>
              <a:rPr lang="lt-LT" sz="2400" dirty="0">
                <a:latin typeface="+mn-lt"/>
              </a:rPr>
              <a:t>ų duomenys, kurių pagal Vokietijos baudžiamojo proceso nuostatas negalima naudoti kaip įrodymų Europos deleguotojo prokuroro iš Vokietijos byloje</a:t>
            </a:r>
            <a:r>
              <a:rPr lang="de-DE" sz="2400" dirty="0">
                <a:latin typeface="+mn-lt"/>
              </a:rPr>
              <a:t>.</a:t>
            </a:r>
            <a:r>
              <a:rPr lang="lt-LT" sz="2400" dirty="0">
                <a:latin typeface="+mn-lt"/>
              </a:rPr>
              <a:t> Ar Europos deleguotasis prokuroras iš Nyderlandų gali naudotis šia medžiaga savo procese</a:t>
            </a:r>
            <a:r>
              <a:rPr lang="de-DE" sz="2400" dirty="0">
                <a:latin typeface="+mn-lt"/>
              </a:rPr>
              <a:t>?</a:t>
            </a:r>
            <a:endParaRPr lang="en-US" sz="2400" dirty="0">
              <a:latin typeface="+mn-lt"/>
            </a:endParaRPr>
          </a:p>
          <a:p>
            <a:pPr marL="457200" lvl="1" indent="0" algn="just">
              <a:buNone/>
            </a:pPr>
            <a:endParaRPr lang="en-US" sz="2000" dirty="0">
              <a:latin typeface="+mn-lt"/>
            </a:endParaRPr>
          </a:p>
          <a:p>
            <a:pPr marL="457200" indent="-457200">
              <a:buFont typeface="+mj-lt"/>
              <a:buAutoNum type="alphaLcParenR"/>
            </a:pPr>
            <a:r>
              <a:rPr lang="lt-LT" sz="1900" dirty="0"/>
              <a:t>Taip, jei už nusikalstamą veiką, kurią tiria Nyderlandų Europos deleguotasis prokuroras, pagal Nyderlandų įstatymus numatyta maksimali bent 4 metų laisvės atėmimo bausmė, žr. Europos prokuratūros reglamento 30 str. 1 d.;</a:t>
            </a:r>
          </a:p>
          <a:p>
            <a:pPr marL="457200" indent="-457200" rtl="0">
              <a:buFont typeface="+mj-lt"/>
              <a:buAutoNum type="alphaLcParenR"/>
            </a:pPr>
            <a:r>
              <a:rPr lang="lt-LT" sz="1900" dirty="0"/>
              <a:t>Taip, jei Nyderlandų Europos deleguotasis prokuroras savo byloje galėjo paskirti ir gauti teismo leidimą taikyti tarpvalstybinę telefono ryšio sekimo priemonę pagal Europos prokuratūros reglamento 31 str.;</a:t>
            </a:r>
          </a:p>
          <a:p>
            <a:pPr marL="457200" indent="-457200">
              <a:buFont typeface="+mj-lt"/>
              <a:buAutoNum type="alphaLcParenR"/>
            </a:pPr>
            <a:r>
              <a:rPr lang="lt-LT" sz="1900" dirty="0"/>
              <a:t>Ne, nes pagal Vokietijos teisę ši medžiaga negali būti naudojama kaip įrodymai.</a:t>
            </a:r>
          </a:p>
          <a:p>
            <a:pPr marL="457200" indent="-457200" rtl="0">
              <a:buFont typeface="+mj-lt"/>
              <a:buAutoNum type="alphaLcParenR"/>
            </a:pPr>
            <a:r>
              <a:rPr lang="lt-LT" sz="1900" dirty="0"/>
              <a:t>Priklauso nuo to, ar kompetentingas Nyderlandų teismas nuspręs, ar tokia medžiaga yra priimtina pagrindiniame procese.</a:t>
            </a:r>
            <a:r>
              <a:rPr lang="en-US" sz="1600" dirty="0"/>
              <a:t> </a:t>
            </a:r>
            <a:endParaRPr lang="de-DE" sz="1600" dirty="0"/>
          </a:p>
          <a:p>
            <a:pPr marL="914400" lvl="1" indent="-457200">
              <a:buFont typeface="+mj-lt"/>
              <a:buAutoNum type="alphaLcPeriod"/>
            </a:pPr>
            <a:endParaRPr lang="en-US" sz="2100" dirty="0"/>
          </a:p>
          <a:p>
            <a:pPr marL="914400" lvl="1" indent="-457200">
              <a:buFont typeface="+mj-lt"/>
              <a:buAutoNum type="alphaLcPeriod"/>
            </a:pPr>
            <a:endParaRPr lang="en-US" sz="2000" dirty="0"/>
          </a:p>
          <a:p>
            <a:pPr marL="457200" lvl="1" indent="0">
              <a:buNone/>
            </a:pPr>
            <a:endParaRPr lang="en-US" sz="2000" dirty="0"/>
          </a:p>
          <a:p>
            <a:pPr marL="914400" lvl="1" indent="-457200">
              <a:buFont typeface="+mj-lt"/>
              <a:buAutoNum type="alphaLcPeriod"/>
            </a:pPr>
            <a:endParaRPr lang="en-US" sz="20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8B60D21D-DE09-472B-9A1C-C1B7CB0F1482}"/>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3726180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33122"/>
            <a:ext cx="9967452" cy="998168"/>
          </a:xfrm>
        </p:spPr>
        <p:txBody>
          <a:bodyPr>
            <a:normAutofit/>
          </a:bodyPr>
          <a:lstStyle/>
          <a:p>
            <a:r>
              <a:rPr lang="de-DE" b="1" dirty="0"/>
              <a:t>3 </a:t>
            </a:r>
            <a:r>
              <a:rPr lang="lt-LT" b="1" dirty="0"/>
              <a:t>klausimas ir atsakymas į jį</a:t>
            </a:r>
            <a:r>
              <a:rPr lang="de-DE" b="1" dirty="0"/>
              <a:t>?</a:t>
            </a:r>
          </a:p>
        </p:txBody>
      </p:sp>
      <p:sp>
        <p:nvSpPr>
          <p:cNvPr id="3" name="Inhaltsplatzhalter 2"/>
          <p:cNvSpPr>
            <a:spLocks noGrp="1"/>
          </p:cNvSpPr>
          <p:nvPr>
            <p:ph idx="1"/>
          </p:nvPr>
        </p:nvSpPr>
        <p:spPr/>
        <p:txBody>
          <a:bodyPr>
            <a:normAutofit fontScale="92500" lnSpcReduction="20000"/>
          </a:bodyPr>
          <a:lstStyle/>
          <a:p>
            <a:pPr algn="just"/>
            <a:r>
              <a:rPr lang="lt-LT" sz="2400" dirty="0">
                <a:latin typeface="+mn-lt"/>
              </a:rPr>
              <a:t>Vokietijos paskirtas Europos deleguotasis prokuroras leido savo kolegai, Europos deleguotajam prokurorui iš Nyderlandų, susipažinti su bylos medžiaga</a:t>
            </a:r>
            <a:r>
              <a:rPr lang="de-DE" sz="2400" dirty="0">
                <a:latin typeface="+mn-lt"/>
              </a:rPr>
              <a:t>. </a:t>
            </a:r>
            <a:r>
              <a:rPr lang="lt-LT" sz="2400" dirty="0">
                <a:latin typeface="+mn-lt"/>
              </a:rPr>
              <a:t>Bylos medžiagoje</a:t>
            </a:r>
            <a:r>
              <a:rPr lang="de-DE" sz="2400" dirty="0">
                <a:latin typeface="+mn-lt"/>
              </a:rPr>
              <a:t> </a:t>
            </a:r>
            <a:r>
              <a:rPr lang="de-DE" sz="2400" dirty="0" err="1">
                <a:latin typeface="+mn-lt"/>
              </a:rPr>
              <a:t>yra</a:t>
            </a:r>
            <a:r>
              <a:rPr lang="de-DE" sz="2400" dirty="0">
                <a:latin typeface="+mn-lt"/>
              </a:rPr>
              <a:t> </a:t>
            </a:r>
            <a:r>
              <a:rPr lang="de-DE" sz="2400" dirty="0" err="1">
                <a:latin typeface="+mn-lt"/>
              </a:rPr>
              <a:t>perimti</a:t>
            </a:r>
            <a:r>
              <a:rPr lang="de-DE" sz="2400" dirty="0">
                <a:latin typeface="+mn-lt"/>
              </a:rPr>
              <a:t> </a:t>
            </a:r>
            <a:r>
              <a:rPr lang="de-DE" sz="2400" dirty="0" err="1">
                <a:latin typeface="+mn-lt"/>
              </a:rPr>
              <a:t>telefonini</a:t>
            </a:r>
            <a:r>
              <a:rPr lang="lt-LT" sz="2400" dirty="0">
                <a:latin typeface="+mn-lt"/>
              </a:rPr>
              <a:t>ų</a:t>
            </a:r>
            <a:r>
              <a:rPr lang="de-DE" sz="2400" dirty="0">
                <a:latin typeface="+mn-lt"/>
              </a:rPr>
              <a:t> </a:t>
            </a:r>
            <a:r>
              <a:rPr lang="de-DE" sz="2400" dirty="0" err="1">
                <a:latin typeface="+mn-lt"/>
              </a:rPr>
              <a:t>pokalbi</a:t>
            </a:r>
            <a:r>
              <a:rPr lang="lt-LT" sz="2400" dirty="0">
                <a:latin typeface="+mn-lt"/>
              </a:rPr>
              <a:t>ų duomenys, kurių pagal Vokietijos baudžiamojo proceso nuostatas negalima naudoti kaip įrodymų Europos deleguotojo prokuroro iš Vokietijos byloje</a:t>
            </a:r>
            <a:r>
              <a:rPr lang="de-DE" sz="2400" dirty="0">
                <a:latin typeface="+mn-lt"/>
              </a:rPr>
              <a:t>.</a:t>
            </a:r>
            <a:r>
              <a:rPr lang="lt-LT" sz="2400" dirty="0">
                <a:latin typeface="+mn-lt"/>
              </a:rPr>
              <a:t> Ar Europos deleguotasis prokuroras iš Nyderlandų gali naudotis šia medžiaga savo procese</a:t>
            </a:r>
            <a:r>
              <a:rPr lang="de-DE" sz="2400" dirty="0">
                <a:latin typeface="+mn-lt"/>
              </a:rPr>
              <a:t>?</a:t>
            </a:r>
            <a:endParaRPr lang="en-US" sz="2400" dirty="0">
              <a:latin typeface="+mn-lt"/>
            </a:endParaRPr>
          </a:p>
          <a:p>
            <a:pPr marL="0" indent="0" algn="just">
              <a:buNone/>
            </a:pPr>
            <a:r>
              <a:rPr lang="lt-LT" sz="2100" u="sng" dirty="0">
                <a:latin typeface="+mn-lt"/>
              </a:rPr>
              <a:t>Teisingas atsakymas yra </a:t>
            </a:r>
            <a:r>
              <a:rPr lang="de-DE" sz="2100" u="sng" dirty="0">
                <a:latin typeface="+mn-lt"/>
              </a:rPr>
              <a:t>c</a:t>
            </a:r>
            <a:r>
              <a:rPr lang="de-DE" sz="2100" dirty="0">
                <a:latin typeface="+mn-lt"/>
              </a:rPr>
              <a:t>, </a:t>
            </a:r>
            <a:r>
              <a:rPr lang="lt-LT" sz="2100" dirty="0">
                <a:latin typeface="+mn-lt"/>
              </a:rPr>
              <a:t>nors ir gali pasirodyti, kad </a:t>
            </a:r>
            <a:r>
              <a:rPr lang="de-DE" sz="2100" dirty="0">
                <a:latin typeface="+mn-lt"/>
              </a:rPr>
              <a:t>a</a:t>
            </a:r>
            <a:r>
              <a:rPr lang="lt-LT" sz="2100" dirty="0">
                <a:latin typeface="+mn-lt"/>
              </a:rPr>
              <a:t> ir b punktuose pateikti atsakymai yra pagrįsti</a:t>
            </a:r>
            <a:endParaRPr lang="de-DE" sz="2100" dirty="0">
              <a:latin typeface="+mn-lt"/>
            </a:endParaRPr>
          </a:p>
          <a:p>
            <a:pPr marL="0" indent="0" algn="just">
              <a:buNone/>
            </a:pPr>
            <a:r>
              <a:rPr lang="lt-LT" sz="2100" b="1" dirty="0">
                <a:latin typeface="+mn-lt"/>
              </a:rPr>
              <a:t>Europos prokuratūros reglamento </a:t>
            </a:r>
            <a:r>
              <a:rPr lang="de-DE" sz="2100" b="1" dirty="0">
                <a:latin typeface="+mn-lt"/>
              </a:rPr>
              <a:t>49</a:t>
            </a:r>
            <a:r>
              <a:rPr lang="lt-LT" sz="2100" b="1" dirty="0">
                <a:latin typeface="+mn-lt"/>
              </a:rPr>
              <a:t> str. </a:t>
            </a:r>
            <a:r>
              <a:rPr lang="de-DE" sz="2100" b="1" dirty="0">
                <a:latin typeface="+mn-lt"/>
              </a:rPr>
              <a:t>3</a:t>
            </a:r>
            <a:r>
              <a:rPr lang="lt-LT" sz="2100" b="1" dirty="0">
                <a:latin typeface="+mn-lt"/>
              </a:rPr>
              <a:t> d.</a:t>
            </a:r>
            <a:r>
              <a:rPr lang="de-DE" sz="2100" b="1" dirty="0">
                <a:latin typeface="+mn-lt"/>
              </a:rPr>
              <a:t>: </a:t>
            </a:r>
            <a:r>
              <a:rPr lang="lt-LT" sz="2100" b="1" dirty="0">
                <a:latin typeface="+mn-lt"/>
              </a:rPr>
              <a:t>operatyvinių asmens duomenų tvarkymas</a:t>
            </a:r>
            <a:endParaRPr lang="en-US" sz="2100" b="1" dirty="0">
              <a:latin typeface="+mn-lt"/>
            </a:endParaRPr>
          </a:p>
          <a:p>
            <a:r>
              <a:rPr lang="lt-LT" sz="1700" dirty="0">
                <a:effectLst/>
              </a:rPr>
              <a:t>„1.   Europos prokuratūra operatyvinius asmens duomenis automatizuotomis priemonėmis arba susistemintose rankinėse rinkmenose tvarko pagal šį reglamentą ir </a:t>
            </a:r>
            <a:r>
              <a:rPr lang="lt-LT" sz="1700" b="1" dirty="0">
                <a:effectLst/>
              </a:rPr>
              <a:t>tik šiais tikslais</a:t>
            </a:r>
            <a:r>
              <a:rPr lang="lt-LT" sz="1700" dirty="0">
                <a:effectLst/>
              </a:rPr>
              <a:t>: </a:t>
            </a:r>
          </a:p>
          <a:p>
            <a:pPr marL="228600" indent="-228600">
              <a:buAutoNum type="alphaLcParenR"/>
            </a:pPr>
            <a:r>
              <a:rPr lang="lt-LT" sz="1700" b="1" dirty="0">
                <a:effectLst/>
              </a:rPr>
              <a:t>nusikalstamų veikų tyrimų ir baudžiamojo persekiojimo vykdymo </a:t>
            </a:r>
            <a:r>
              <a:rPr lang="lt-LT" sz="1700" dirty="0">
                <a:effectLst/>
              </a:rPr>
              <a:t>pagal šį reglamentą arba</a:t>
            </a:r>
          </a:p>
          <a:p>
            <a:pPr marL="228600" indent="-228600">
              <a:buAutoNum type="alphaLcParenR"/>
            </a:pPr>
            <a:r>
              <a:rPr lang="lt-LT" sz="1700" b="1" dirty="0">
                <a:effectLst/>
              </a:rPr>
              <a:t>keitimosi informacija </a:t>
            </a:r>
            <a:r>
              <a:rPr lang="lt-LT" sz="1700" dirty="0">
                <a:effectLst/>
              </a:rPr>
              <a:t>su </a:t>
            </a:r>
            <a:r>
              <a:rPr lang="lt-LT" sz="1700" b="1" dirty="0">
                <a:effectLst/>
              </a:rPr>
              <a:t>Europos Sąjungos valstybių narių kompetentingomis institucijomis ir kitomis Sąjungos institucijomis, įstaigomis, organais ir agentūromis </a:t>
            </a:r>
            <a:r>
              <a:rPr lang="lt-LT" sz="1700" dirty="0">
                <a:effectLst/>
              </a:rPr>
              <a:t>pagal šį reglamentą, arba</a:t>
            </a:r>
          </a:p>
          <a:p>
            <a:pPr marL="228600" indent="-228600">
              <a:buAutoNum type="alphaLcParenR"/>
            </a:pPr>
            <a:r>
              <a:rPr lang="lt-LT" sz="1700" b="1" dirty="0">
                <a:effectLst/>
              </a:rPr>
              <a:t>bendradarbiavimo su trečiosiomis valstybėmis ir tarptautinėmis organizacijomis </a:t>
            </a:r>
            <a:r>
              <a:rPr lang="lt-LT" sz="1700" dirty="0">
                <a:effectLst/>
              </a:rPr>
              <a:t>pagal šį reglamentą.“</a:t>
            </a:r>
            <a:endParaRPr lang="de-DE" sz="1700" dirty="0"/>
          </a:p>
          <a:p>
            <a:pPr marL="914400" lvl="1" indent="-457200">
              <a:buFont typeface="+mj-lt"/>
              <a:buAutoNum type="alphaLcPeriod"/>
            </a:pPr>
            <a:endParaRPr lang="en-US" sz="2100" dirty="0"/>
          </a:p>
          <a:p>
            <a:pPr marL="914400" lvl="1" indent="-457200">
              <a:buFont typeface="+mj-lt"/>
              <a:buAutoNum type="alphaLcPeriod"/>
            </a:pPr>
            <a:endParaRPr lang="en-US" sz="2000" dirty="0"/>
          </a:p>
          <a:p>
            <a:pPr marL="457200" lvl="1" indent="0">
              <a:buNone/>
            </a:pPr>
            <a:endParaRPr lang="en-US" sz="2000" dirty="0"/>
          </a:p>
          <a:p>
            <a:pPr marL="914400" lvl="1" indent="-457200">
              <a:buFont typeface="+mj-lt"/>
              <a:buAutoNum type="alphaLcPeriod"/>
            </a:pPr>
            <a:endParaRPr lang="en-US" sz="2000" dirty="0"/>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63537979-809E-4C91-B0E4-7609C7291288}"/>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2161664335"/>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989</TotalTime>
  <Words>2556</Words>
  <Application>Microsoft Office PowerPoint</Application>
  <PresentationFormat>Plačiaekranė</PresentationFormat>
  <Paragraphs>184</Paragraphs>
  <Slides>15</Slides>
  <Notes>13</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15</vt:i4>
      </vt:variant>
    </vt:vector>
  </HeadingPairs>
  <TitlesOfParts>
    <vt:vector size="23" baseType="lpstr">
      <vt:lpstr>Arial</vt:lpstr>
      <vt:lpstr>Calibri</vt:lpstr>
      <vt:lpstr>Calibri Light</vt:lpstr>
      <vt:lpstr>Roboto</vt:lpstr>
      <vt:lpstr>Times New Roman</vt:lpstr>
      <vt:lpstr>Trebuchet MS</vt:lpstr>
      <vt:lpstr>Wingdings</vt:lpstr>
      <vt:lpstr>Rückblick</vt:lpstr>
      <vt:lpstr>  </vt:lpstr>
      <vt:lpstr>1 klausimas – teisinė sistema</vt:lpstr>
      <vt:lpstr>1 klausimas ir atsakymas į jį</vt:lpstr>
      <vt:lpstr>Apibrėžtys</vt:lpstr>
      <vt:lpstr>Operatyvinių asmens duomenų tvarkymas</vt:lpstr>
      <vt:lpstr>2 klausimas – teisė susipažinti su bylos medžiaga</vt:lpstr>
      <vt:lpstr>2 klausimas ir atsakymas į jį</vt:lpstr>
      <vt:lpstr>3 klausimas – operatyvinių duomenų naudojimas kitokiems nei jų rinkimo tikslams</vt:lpstr>
      <vt:lpstr>3 klausimas ir atsakymas į jį?</vt:lpstr>
      <vt:lpstr>3 klausimas ir atsakymas į jį</vt:lpstr>
      <vt:lpstr>4 klausimas – operatyvinių duomenų perdavimas už Europos Sąjungos ribų</vt:lpstr>
      <vt:lpstr>4 klausimas ir atsakymas į jį</vt:lpstr>
      <vt:lpstr>4 klausimas ir atsakymas į jį</vt:lpstr>
      <vt:lpstr>4 klausimas ir atsakymas į jį</vt:lpstr>
      <vt:lpstr>Ačiū už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Sigita Tupciauskaite</cp:lastModifiedBy>
  <cp:revision>61</cp:revision>
  <cp:lastPrinted>2016-10-12T07:25:39Z</cp:lastPrinted>
  <dcterms:created xsi:type="dcterms:W3CDTF">2020-09-29T09:53:56Z</dcterms:created>
  <dcterms:modified xsi:type="dcterms:W3CDTF">2022-06-08T15:08:08Z</dcterms:modified>
</cp:coreProperties>
</file>